
<file path=[Content_Types].xml><?xml version="1.0" encoding="utf-8"?>
<Types xmlns="http://schemas.openxmlformats.org/package/2006/content-types">
  <Default Extension="jpeg" ContentType="image/jpeg"/>
  <Default Extension="jpg" ContentType="image/jp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9.JPG" ContentType="image/jpeg"/>
  <Override PartName="/ppt/media/image21.JPG" ContentType="image/jpeg"/>
  <Override PartName="/ppt/media/image33.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73" r:id="rId3"/>
    <p:sldId id="279" r:id="rId4"/>
    <p:sldId id="272" r:id="rId5"/>
    <p:sldId id="257" r:id="rId6"/>
    <p:sldId id="258" r:id="rId7"/>
    <p:sldId id="260" r:id="rId8"/>
    <p:sldId id="274" r:id="rId9"/>
    <p:sldId id="275" r:id="rId10"/>
    <p:sldId id="276" r:id="rId11"/>
    <p:sldId id="277" r:id="rId12"/>
    <p:sldId id="278" r:id="rId13"/>
  </p:sldIdLst>
  <p:sldSz cx="9144000" cy="6858000" type="screen4x3"/>
  <p:notesSz cx="6858000" cy="9144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884DB-ED7E-4212-868A-4B544B061230}" v="8" dt="2021-02-19T08:44:28.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870"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erney, Pete" userId="4c2bd97b-5223-4142-92f5-5cb5b508a3e2" providerId="ADAL" clId="{400884DB-ED7E-4212-868A-4B544B061230}"/>
    <pc:docChg chg="custSel modSld">
      <pc:chgData name="Tierney, Pete" userId="4c2bd97b-5223-4142-92f5-5cb5b508a3e2" providerId="ADAL" clId="{400884DB-ED7E-4212-868A-4B544B061230}" dt="2021-02-19T08:45:36.869" v="858" actId="1076"/>
      <pc:docMkLst>
        <pc:docMk/>
      </pc:docMkLst>
      <pc:sldChg chg="modSp mod">
        <pc:chgData name="Tierney, Pete" userId="4c2bd97b-5223-4142-92f5-5cb5b508a3e2" providerId="ADAL" clId="{400884DB-ED7E-4212-868A-4B544B061230}" dt="2021-02-19T07:41:20.399" v="174" actId="20577"/>
        <pc:sldMkLst>
          <pc:docMk/>
          <pc:sldMk cId="0" sldId="256"/>
        </pc:sldMkLst>
        <pc:spChg chg="mod">
          <ac:chgData name="Tierney, Pete" userId="4c2bd97b-5223-4142-92f5-5cb5b508a3e2" providerId="ADAL" clId="{400884DB-ED7E-4212-868A-4B544B061230}" dt="2021-02-19T07:41:20.399" v="174" actId="20577"/>
          <ac:spMkLst>
            <pc:docMk/>
            <pc:sldMk cId="0" sldId="256"/>
            <ac:spMk id="4" creationId="{679B2B31-B3A8-41E0-B115-48D1214BC518}"/>
          </ac:spMkLst>
        </pc:spChg>
        <pc:picChg chg="mod">
          <ac:chgData name="Tierney, Pete" userId="4c2bd97b-5223-4142-92f5-5cb5b508a3e2" providerId="ADAL" clId="{400884DB-ED7E-4212-868A-4B544B061230}" dt="2021-02-19T07:40:52.057" v="151" actId="1076"/>
          <ac:picMkLst>
            <pc:docMk/>
            <pc:sldMk cId="0" sldId="256"/>
            <ac:picMk id="2" creationId="{187E1EA6-AFE3-4D2F-9BA6-C6748423664F}"/>
          </ac:picMkLst>
        </pc:picChg>
      </pc:sldChg>
      <pc:sldChg chg="delSp modSp mod">
        <pc:chgData name="Tierney, Pete" userId="4c2bd97b-5223-4142-92f5-5cb5b508a3e2" providerId="ADAL" clId="{400884DB-ED7E-4212-868A-4B544B061230}" dt="2021-02-16T16:30:12.175" v="147" actId="478"/>
        <pc:sldMkLst>
          <pc:docMk/>
          <pc:sldMk cId="0" sldId="257"/>
        </pc:sldMkLst>
        <pc:spChg chg="del mod">
          <ac:chgData name="Tierney, Pete" userId="4c2bd97b-5223-4142-92f5-5cb5b508a3e2" providerId="ADAL" clId="{400884DB-ED7E-4212-868A-4B544B061230}" dt="2021-02-16T16:30:12.175" v="147" actId="478"/>
          <ac:spMkLst>
            <pc:docMk/>
            <pc:sldMk cId="0" sldId="257"/>
            <ac:spMk id="8" creationId="{5E9D6376-CCD6-4193-ADA7-5166DD7047D8}"/>
          </ac:spMkLst>
        </pc:spChg>
      </pc:sldChg>
      <pc:sldChg chg="addSp modSp mod">
        <pc:chgData name="Tierney, Pete" userId="4c2bd97b-5223-4142-92f5-5cb5b508a3e2" providerId="ADAL" clId="{400884DB-ED7E-4212-868A-4B544B061230}" dt="2021-02-19T07:53:23.222" v="547" actId="20577"/>
        <pc:sldMkLst>
          <pc:docMk/>
          <pc:sldMk cId="0" sldId="258"/>
        </pc:sldMkLst>
        <pc:spChg chg="mod">
          <ac:chgData name="Tierney, Pete" userId="4c2bd97b-5223-4142-92f5-5cb5b508a3e2" providerId="ADAL" clId="{400884DB-ED7E-4212-868A-4B544B061230}" dt="2021-02-19T07:53:23.222" v="547" actId="20577"/>
          <ac:spMkLst>
            <pc:docMk/>
            <pc:sldMk cId="0" sldId="258"/>
            <ac:spMk id="9" creationId="{D81DBE06-631D-4983-886F-11CA0C2901FE}"/>
          </ac:spMkLst>
        </pc:spChg>
        <pc:spChg chg="mod">
          <ac:chgData name="Tierney, Pete" userId="4c2bd97b-5223-4142-92f5-5cb5b508a3e2" providerId="ADAL" clId="{400884DB-ED7E-4212-868A-4B544B061230}" dt="2021-02-16T16:18:11.778" v="68" actId="1076"/>
          <ac:spMkLst>
            <pc:docMk/>
            <pc:sldMk cId="0" sldId="258"/>
            <ac:spMk id="14" creationId="{4A5202C5-33E1-4848-AD99-AD0E3D06C381}"/>
          </ac:spMkLst>
        </pc:spChg>
        <pc:picChg chg="mod">
          <ac:chgData name="Tierney, Pete" userId="4c2bd97b-5223-4142-92f5-5cb5b508a3e2" providerId="ADAL" clId="{400884DB-ED7E-4212-868A-4B544B061230}" dt="2021-02-16T16:18:30.958" v="77" actId="1076"/>
          <ac:picMkLst>
            <pc:docMk/>
            <pc:sldMk cId="0" sldId="258"/>
            <ac:picMk id="5" creationId="{AEF10BC0-CF5A-4AC8-BE9F-C21351ECAB24}"/>
          </ac:picMkLst>
        </pc:picChg>
        <pc:picChg chg="add mod modCrop">
          <ac:chgData name="Tierney, Pete" userId="4c2bd97b-5223-4142-92f5-5cb5b508a3e2" providerId="ADAL" clId="{400884DB-ED7E-4212-868A-4B544B061230}" dt="2021-02-16T16:18:29.822" v="76" actId="14100"/>
          <ac:picMkLst>
            <pc:docMk/>
            <pc:sldMk cId="0" sldId="258"/>
            <ac:picMk id="7" creationId="{9CFD4182-98B6-40B4-9B56-3B5BAFB6FB54}"/>
          </ac:picMkLst>
        </pc:picChg>
        <pc:picChg chg="mod">
          <ac:chgData name="Tierney, Pete" userId="4c2bd97b-5223-4142-92f5-5cb5b508a3e2" providerId="ADAL" clId="{400884DB-ED7E-4212-868A-4B544B061230}" dt="2021-02-16T16:18:15.786" v="70" actId="1076"/>
          <ac:picMkLst>
            <pc:docMk/>
            <pc:sldMk cId="0" sldId="258"/>
            <ac:picMk id="13" creationId="{5F17A95D-519B-49BD-95AB-ED001C2F0FA4}"/>
          </ac:picMkLst>
        </pc:picChg>
      </pc:sldChg>
      <pc:sldChg chg="modSp mod">
        <pc:chgData name="Tierney, Pete" userId="4c2bd97b-5223-4142-92f5-5cb5b508a3e2" providerId="ADAL" clId="{400884DB-ED7E-4212-868A-4B544B061230}" dt="2021-02-19T07:59:45.849" v="827" actId="1076"/>
        <pc:sldMkLst>
          <pc:docMk/>
          <pc:sldMk cId="2591171150" sldId="272"/>
        </pc:sldMkLst>
        <pc:spChg chg="mod">
          <ac:chgData name="Tierney, Pete" userId="4c2bd97b-5223-4142-92f5-5cb5b508a3e2" providerId="ADAL" clId="{400884DB-ED7E-4212-868A-4B544B061230}" dt="2021-02-19T07:59:45.849" v="827" actId="1076"/>
          <ac:spMkLst>
            <pc:docMk/>
            <pc:sldMk cId="2591171150" sldId="272"/>
            <ac:spMk id="13" creationId="{79D4E3E0-0EE5-45DD-854B-BFBA33398BD6}"/>
          </ac:spMkLst>
        </pc:spChg>
      </pc:sldChg>
      <pc:sldChg chg="addSp delSp modSp mod">
        <pc:chgData name="Tierney, Pete" userId="4c2bd97b-5223-4142-92f5-5cb5b508a3e2" providerId="ADAL" clId="{400884DB-ED7E-4212-868A-4B544B061230}" dt="2021-02-19T07:50:19.917" v="529" actId="115"/>
        <pc:sldMkLst>
          <pc:docMk/>
          <pc:sldMk cId="3880330063" sldId="273"/>
        </pc:sldMkLst>
        <pc:spChg chg="del mod">
          <ac:chgData name="Tierney, Pete" userId="4c2bd97b-5223-4142-92f5-5cb5b508a3e2" providerId="ADAL" clId="{400884DB-ED7E-4212-868A-4B544B061230}" dt="2021-02-19T07:46:49.600" v="368" actId="478"/>
          <ac:spMkLst>
            <pc:docMk/>
            <pc:sldMk cId="3880330063" sldId="273"/>
            <ac:spMk id="2" creationId="{4D6090E1-B81D-4BC2-8E44-2BBF5DD5871A}"/>
          </ac:spMkLst>
        </pc:spChg>
        <pc:spChg chg="add mod">
          <ac:chgData name="Tierney, Pete" userId="4c2bd97b-5223-4142-92f5-5cb5b508a3e2" providerId="ADAL" clId="{400884DB-ED7E-4212-868A-4B544B061230}" dt="2021-02-19T07:50:19.917" v="529" actId="115"/>
          <ac:spMkLst>
            <pc:docMk/>
            <pc:sldMk cId="3880330063" sldId="273"/>
            <ac:spMk id="4" creationId="{7C51AA6A-B6B1-4E97-B283-2CF97594D607}"/>
          </ac:spMkLst>
        </pc:spChg>
      </pc:sldChg>
      <pc:sldChg chg="addSp modSp mod">
        <pc:chgData name="Tierney, Pete" userId="4c2bd97b-5223-4142-92f5-5cb5b508a3e2" providerId="ADAL" clId="{400884DB-ED7E-4212-868A-4B544B061230}" dt="2021-02-16T16:17:38.122" v="58" actId="1076"/>
        <pc:sldMkLst>
          <pc:docMk/>
          <pc:sldMk cId="312135512" sldId="275"/>
        </pc:sldMkLst>
        <pc:spChg chg="mod">
          <ac:chgData name="Tierney, Pete" userId="4c2bd97b-5223-4142-92f5-5cb5b508a3e2" providerId="ADAL" clId="{400884DB-ED7E-4212-868A-4B544B061230}" dt="2021-02-16T16:17:38.122" v="58" actId="1076"/>
          <ac:spMkLst>
            <pc:docMk/>
            <pc:sldMk cId="312135512" sldId="275"/>
            <ac:spMk id="4" creationId="{1DF5213C-995A-44C6-8F77-D2D9F48C6054}"/>
          </ac:spMkLst>
        </pc:spChg>
        <pc:spChg chg="mod">
          <ac:chgData name="Tierney, Pete" userId="4c2bd97b-5223-4142-92f5-5cb5b508a3e2" providerId="ADAL" clId="{400884DB-ED7E-4212-868A-4B544B061230}" dt="2021-02-16T16:17:25.999" v="54" actId="1076"/>
          <ac:spMkLst>
            <pc:docMk/>
            <pc:sldMk cId="312135512" sldId="275"/>
            <ac:spMk id="14" creationId="{0FB2F578-4D87-470D-910A-4A39C2ED37B0}"/>
          </ac:spMkLst>
        </pc:spChg>
        <pc:picChg chg="mod">
          <ac:chgData name="Tierney, Pete" userId="4c2bd97b-5223-4142-92f5-5cb5b508a3e2" providerId="ADAL" clId="{400884DB-ED7E-4212-868A-4B544B061230}" dt="2021-02-16T16:17:23.645" v="53" actId="1076"/>
          <ac:picMkLst>
            <pc:docMk/>
            <pc:sldMk cId="312135512" sldId="275"/>
            <ac:picMk id="3" creationId="{C8441AA2-EF58-4D8C-A66F-57DC0D52EC01}"/>
          </ac:picMkLst>
        </pc:picChg>
        <pc:picChg chg="mod">
          <ac:chgData name="Tierney, Pete" userId="4c2bd97b-5223-4142-92f5-5cb5b508a3e2" providerId="ADAL" clId="{400884DB-ED7E-4212-868A-4B544B061230}" dt="2021-02-16T16:17:20.013" v="51" actId="14100"/>
          <ac:picMkLst>
            <pc:docMk/>
            <pc:sldMk cId="312135512" sldId="275"/>
            <ac:picMk id="7" creationId="{049FD11E-09ED-40A2-ACF3-F88E04C5DFB0}"/>
          </ac:picMkLst>
        </pc:picChg>
        <pc:picChg chg="mod">
          <ac:chgData name="Tierney, Pete" userId="4c2bd97b-5223-4142-92f5-5cb5b508a3e2" providerId="ADAL" clId="{400884DB-ED7E-4212-868A-4B544B061230}" dt="2021-02-16T16:17:27.266" v="55" actId="1076"/>
          <ac:picMkLst>
            <pc:docMk/>
            <pc:sldMk cId="312135512" sldId="275"/>
            <ac:picMk id="12" creationId="{F69E8F58-CF90-422A-AD70-EF57AE529B90}"/>
          </ac:picMkLst>
        </pc:picChg>
        <pc:picChg chg="mod">
          <ac:chgData name="Tierney, Pete" userId="4c2bd97b-5223-4142-92f5-5cb5b508a3e2" providerId="ADAL" clId="{400884DB-ED7E-4212-868A-4B544B061230}" dt="2021-02-16T16:17:29.077" v="56" actId="1076"/>
          <ac:picMkLst>
            <pc:docMk/>
            <pc:sldMk cId="312135512" sldId="275"/>
            <ac:picMk id="13" creationId="{F60A9531-A942-433F-B71E-F7A3EA03CAE7}"/>
          </ac:picMkLst>
        </pc:picChg>
        <pc:picChg chg="add mod">
          <ac:chgData name="Tierney, Pete" userId="4c2bd97b-5223-4142-92f5-5cb5b508a3e2" providerId="ADAL" clId="{400884DB-ED7E-4212-868A-4B544B061230}" dt="2021-02-16T16:17:17.752" v="50" actId="1076"/>
          <ac:picMkLst>
            <pc:docMk/>
            <pc:sldMk cId="312135512" sldId="275"/>
            <ac:picMk id="16" creationId="{E0879BA1-330A-4FAD-BF23-00C6FCBA860C}"/>
          </ac:picMkLst>
        </pc:picChg>
      </pc:sldChg>
      <pc:sldChg chg="addSp delSp modSp mod">
        <pc:chgData name="Tierney, Pete" userId="4c2bd97b-5223-4142-92f5-5cb5b508a3e2" providerId="ADAL" clId="{400884DB-ED7E-4212-868A-4B544B061230}" dt="2021-02-19T08:45:36.869" v="858" actId="1076"/>
        <pc:sldMkLst>
          <pc:docMk/>
          <pc:sldMk cId="4028686478" sldId="279"/>
        </pc:sldMkLst>
        <pc:spChg chg="mod">
          <ac:chgData name="Tierney, Pete" userId="4c2bd97b-5223-4142-92f5-5cb5b508a3e2" providerId="ADAL" clId="{400884DB-ED7E-4212-868A-4B544B061230}" dt="2021-02-16T16:29:30.700" v="140" actId="404"/>
          <ac:spMkLst>
            <pc:docMk/>
            <pc:sldMk cId="4028686478" sldId="279"/>
            <ac:spMk id="8" creationId="{582B68E2-CD35-4C7F-B87C-E02C2719C0D7}"/>
          </ac:spMkLst>
        </pc:spChg>
        <pc:picChg chg="add mod">
          <ac:chgData name="Tierney, Pete" userId="4c2bd97b-5223-4142-92f5-5cb5b508a3e2" providerId="ADAL" clId="{400884DB-ED7E-4212-868A-4B544B061230}" dt="2021-02-19T08:45:24.159" v="855" actId="1076"/>
          <ac:picMkLst>
            <pc:docMk/>
            <pc:sldMk cId="4028686478" sldId="279"/>
            <ac:picMk id="2" creationId="{58961414-DE4D-4388-BDBD-F22CC23F4F09}"/>
          </ac:picMkLst>
        </pc:picChg>
        <pc:picChg chg="mod">
          <ac:chgData name="Tierney, Pete" userId="4c2bd97b-5223-4142-92f5-5cb5b508a3e2" providerId="ADAL" clId="{400884DB-ED7E-4212-868A-4B544B061230}" dt="2021-02-19T08:44:39.836" v="834" actId="1076"/>
          <ac:picMkLst>
            <pc:docMk/>
            <pc:sldMk cId="4028686478" sldId="279"/>
            <ac:picMk id="3" creationId="{0E65DACB-5597-40C5-A5B7-0420803DDDC5}"/>
          </ac:picMkLst>
        </pc:picChg>
        <pc:picChg chg="mod">
          <ac:chgData name="Tierney, Pete" userId="4c2bd97b-5223-4142-92f5-5cb5b508a3e2" providerId="ADAL" clId="{400884DB-ED7E-4212-868A-4B544B061230}" dt="2021-02-19T08:45:19.343" v="852" actId="14100"/>
          <ac:picMkLst>
            <pc:docMk/>
            <pc:sldMk cId="4028686478" sldId="279"/>
            <ac:picMk id="4" creationId="{88F6DF67-DD04-4C89-B744-5BABDF9AFC33}"/>
          </ac:picMkLst>
        </pc:picChg>
        <pc:picChg chg="mod modCrop">
          <ac:chgData name="Tierney, Pete" userId="4c2bd97b-5223-4142-92f5-5cb5b508a3e2" providerId="ADAL" clId="{400884DB-ED7E-4212-868A-4B544B061230}" dt="2021-02-19T08:45:08.931" v="846" actId="1076"/>
          <ac:picMkLst>
            <pc:docMk/>
            <pc:sldMk cId="4028686478" sldId="279"/>
            <ac:picMk id="5" creationId="{81D9C40A-FA74-49D0-BFA6-70A8E1686838}"/>
          </ac:picMkLst>
        </pc:picChg>
        <pc:picChg chg="mod">
          <ac:chgData name="Tierney, Pete" userId="4c2bd97b-5223-4142-92f5-5cb5b508a3e2" providerId="ADAL" clId="{400884DB-ED7E-4212-868A-4B544B061230}" dt="2021-02-19T08:44:37.789" v="833" actId="1076"/>
          <ac:picMkLst>
            <pc:docMk/>
            <pc:sldMk cId="4028686478" sldId="279"/>
            <ac:picMk id="6" creationId="{AD0BE387-A0D6-4D99-8EAE-E10C619FA044}"/>
          </ac:picMkLst>
        </pc:picChg>
        <pc:picChg chg="mod">
          <ac:chgData name="Tierney, Pete" userId="4c2bd97b-5223-4142-92f5-5cb5b508a3e2" providerId="ADAL" clId="{400884DB-ED7E-4212-868A-4B544B061230}" dt="2021-02-19T08:45:36.869" v="858" actId="1076"/>
          <ac:picMkLst>
            <pc:docMk/>
            <pc:sldMk cId="4028686478" sldId="279"/>
            <ac:picMk id="7" creationId="{987596E4-C4A8-4002-AA99-05C316A937DD}"/>
          </ac:picMkLst>
        </pc:picChg>
        <pc:picChg chg="add mod modCrop">
          <ac:chgData name="Tierney, Pete" userId="4c2bd97b-5223-4142-92f5-5cb5b508a3e2" providerId="ADAL" clId="{400884DB-ED7E-4212-868A-4B544B061230}" dt="2021-02-19T08:44:43.896" v="835" actId="1076"/>
          <ac:picMkLst>
            <pc:docMk/>
            <pc:sldMk cId="4028686478" sldId="279"/>
            <ac:picMk id="10" creationId="{0E37DBE7-51E8-4492-8F5C-A36A082C3CE7}"/>
          </ac:picMkLst>
        </pc:picChg>
        <pc:picChg chg="add mod">
          <ac:chgData name="Tierney, Pete" userId="4c2bd97b-5223-4142-92f5-5cb5b508a3e2" providerId="ADAL" clId="{400884DB-ED7E-4212-868A-4B544B061230}" dt="2021-02-19T08:45:16.191" v="850" actId="1076"/>
          <ac:picMkLst>
            <pc:docMk/>
            <pc:sldMk cId="4028686478" sldId="279"/>
            <ac:picMk id="11" creationId="{171709FE-B7EC-4866-9BB8-4E23CA0ABC6E}"/>
          </ac:picMkLst>
        </pc:picChg>
        <pc:picChg chg="add del mod modCrop">
          <ac:chgData name="Tierney, Pete" userId="4c2bd97b-5223-4142-92f5-5cb5b508a3e2" providerId="ADAL" clId="{400884DB-ED7E-4212-868A-4B544B061230}" dt="2021-02-16T16:27:19.345" v="114" actId="478"/>
          <ac:picMkLst>
            <pc:docMk/>
            <pc:sldMk cId="4028686478" sldId="279"/>
            <ac:picMk id="12" creationId="{D55F5027-AC81-44B5-9B33-3F405E708A56}"/>
          </ac:picMkLst>
        </pc:picChg>
        <pc:picChg chg="add mod">
          <ac:chgData name="Tierney, Pete" userId="4c2bd97b-5223-4142-92f5-5cb5b508a3e2" providerId="ADAL" clId="{400884DB-ED7E-4212-868A-4B544B061230}" dt="2021-02-19T08:45:10.513" v="847" actId="1076"/>
          <ac:picMkLst>
            <pc:docMk/>
            <pc:sldMk cId="4028686478" sldId="279"/>
            <ac:picMk id="14" creationId="{09FD4DD7-A404-4188-8C77-805309B10798}"/>
          </ac:picMkLst>
        </pc:picChg>
        <pc:picChg chg="add mod">
          <ac:chgData name="Tierney, Pete" userId="4c2bd97b-5223-4142-92f5-5cb5b508a3e2" providerId="ADAL" clId="{400884DB-ED7E-4212-868A-4B544B061230}" dt="2021-02-19T08:45:33.024" v="857" actId="1076"/>
          <ac:picMkLst>
            <pc:docMk/>
            <pc:sldMk cId="4028686478" sldId="279"/>
            <ac:picMk id="16" creationId="{FD9FAB88-8BB0-4CAB-A98F-2C91058CADE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1106036" y="2281860"/>
            <a:ext cx="7542552" cy="4387817"/>
          </a:xfrm>
          <a:prstGeom prst="rect">
            <a:avLst/>
          </a:prstGeom>
          <a:noFill/>
          <a:ln w="0" cmpd="sng">
            <a:noFill/>
            <a:prstDash val="solid"/>
          </a:ln>
        </p:spPr>
        <p:txBody>
          <a:bodyPr vert="horz" lIns="0" tIns="16510" rIns="0" bIns="0" anchor="t"/>
          <a:lstStyle>
            <a:lvl1pPr marL="0" marR="0" indent="0" algn="l">
              <a:lnSpc>
                <a:spcPts val="705"/>
              </a:lnSpc>
              <a:spcBef>
                <a:spcPts val="705"/>
              </a:spcBef>
              <a:spcAft>
                <a:spcPts val="13"/>
              </a:spcAft>
              <a:tabLst>
                <a:tab pos="1407152" algn="l"/>
              </a:tabLst>
              <a:defRPr/>
            </a:lvl1pPr>
          </a:lstStyle>
          <a:p>
            <a:pPr marL="0" marR="0" indent="0" algn="l">
              <a:lnSpc>
                <a:spcPts val="1100"/>
              </a:lnSpc>
              <a:spcAft>
                <a:spcPts val="0"/>
              </a:spcAft>
              <a:tabLst>
                <a:tab pos="2194560" algn="l"/>
              </a:tabLst>
            </a:pPr>
            <a:r>
              <a:rPr lang="en-US" sz="1330" spc="0">
                <a:solidFill>
                  <a:srgbClr val="000000"/>
                </a:solidFill>
                <a:latin typeface="Calibri" panose="02020603050405020304" pitchFamily="2"/>
              </a:rPr>
              <a:t>12 months journey </a:t>
            </a:r>
            <a:r>
              <a:rPr lang="en-US" sz="121" spc="0">
                <a:solidFill>
                  <a:srgbClr val="000000"/>
                </a:solidFill>
                <a:latin typeface="Calibri" panose="02020603050405020304" pitchFamily="2"/>
              </a:rPr>
              <a:t> </a:t>
            </a:r>
          </a:p>
          <a:p>
            <a:pPr marL="228600" marR="0" indent="0" algn="l">
              <a:lnSpc>
                <a:spcPts val="1100"/>
              </a:lnSpc>
              <a:spcBef>
                <a:spcPts val="3355"/>
              </a:spcBef>
              <a:spcAft>
                <a:spcPts val="0"/>
              </a:spcAft>
            </a:pPr>
            <a:r>
              <a:rPr lang="en-US" sz="1330" spc="6">
                <a:solidFill>
                  <a:srgbClr val="000000"/>
                </a:solidFill>
                <a:latin typeface="Calibri" panose="02020603050405020304" pitchFamily="2"/>
              </a:rPr>
              <a:t>a) the challenge b) the solution/approach c) the deliverable (screenshot examples) </a:t>
            </a:r>
          </a:p>
          <a:p>
            <a:pPr marL="0" marR="0" indent="0" algn="l">
              <a:lnSpc>
                <a:spcPts val="1100"/>
              </a:lnSpc>
              <a:spcBef>
                <a:spcPts val="3365"/>
              </a:spcBef>
              <a:spcAft>
                <a:spcPts val="0"/>
              </a:spcAft>
            </a:pPr>
            <a:r>
              <a:rPr lang="en-US" sz="1391" b="1" u="sng" spc="-18">
                <a:solidFill>
                  <a:srgbClr val="000000"/>
                </a:solidFill>
                <a:latin typeface="Calibri" panose="02020603050405020304" pitchFamily="2"/>
              </a:rPr>
              <a:t>The challenge  </a:t>
            </a:r>
          </a:p>
          <a:p>
            <a:pPr marL="0" marR="45720" indent="0" algn="l">
              <a:lnSpc>
                <a:spcPts val="1400"/>
              </a:lnSpc>
              <a:spcBef>
                <a:spcPts val="840"/>
              </a:spcBef>
              <a:spcAft>
                <a:spcPts val="0"/>
              </a:spcAft>
            </a:pPr>
            <a:r>
              <a:rPr lang="en-US" sz="1330" spc="-6">
                <a:solidFill>
                  <a:srgbClr val="000000"/>
                </a:solidFill>
                <a:latin typeface="Calibri" panose="02020603050405020304" pitchFamily="2"/>
              </a:rPr>
              <a:t>To rescue and create a product ready for market that the Owner and concept creator from an Australian company (Axsys) came to us to project manage his idea that was faltering. The product concept was one of industry new and also a price disrupter. So added to the above challenges we had to create a new device never been attempted before and would be the only product it the space that was the highest specifications, yet had to be a price disrupter. So a fraction of the cost of products already operating in that space </a:t>
            </a:r>
          </a:p>
          <a:p>
            <a:pPr marL="0" marR="0" indent="0" algn="l">
              <a:lnSpc>
                <a:spcPts val="1100"/>
              </a:lnSpc>
              <a:spcBef>
                <a:spcPts val="1110"/>
              </a:spcBef>
              <a:spcAft>
                <a:spcPts val="0"/>
              </a:spcAft>
            </a:pPr>
            <a:r>
              <a:rPr lang="en-US" sz="1391" b="1" u="sng" spc="-24">
                <a:solidFill>
                  <a:srgbClr val="000000"/>
                </a:solidFill>
                <a:latin typeface="Calibri" panose="02020603050405020304" pitchFamily="2"/>
              </a:rPr>
              <a:t>the solution/approach </a:t>
            </a:r>
          </a:p>
          <a:p>
            <a:pPr marL="0" marR="0" indent="0" algn="l">
              <a:lnSpc>
                <a:spcPts val="1400"/>
              </a:lnSpc>
              <a:spcBef>
                <a:spcPts val="855"/>
              </a:spcBef>
              <a:spcAft>
                <a:spcPts val="0"/>
              </a:spcAft>
            </a:pPr>
            <a:r>
              <a:rPr lang="en-US" sz="1330" spc="0">
                <a:solidFill>
                  <a:srgbClr val="000000"/>
                </a:solidFill>
                <a:latin typeface="Calibri" panose="02020603050405020304" pitchFamily="2"/>
              </a:rPr>
              <a:t>We conducted DD and formulated a strategy to get the product to market within a 12 month timeline. We achieved this and along the way we incorporated changes that made the product more accessible to larger market. Reduced manufacturing costs by 63% but most importantly we got a project to move with a set structure with timelines that were kept to. This sort of project would usually take around 2 years to complete. A software team were employed from India based in Nodia just outside New Delhi in the heart of tech area. Hardware was identified to be built in the UK in Stratford upon avon. Firmware was developed in Perth in Australia, with the company and owner also in Australia but in Canberra. </a:t>
            </a:r>
          </a:p>
          <a:p>
            <a:pPr marL="0" marR="0" indent="0" algn="l">
              <a:lnSpc>
                <a:spcPts val="1200"/>
              </a:lnSpc>
              <a:spcBef>
                <a:spcPts val="1085"/>
              </a:spcBef>
              <a:spcAft>
                <a:spcPts val="0"/>
              </a:spcAft>
            </a:pPr>
            <a:r>
              <a:rPr lang="en-US" sz="1391" u="sng" spc="-12">
                <a:solidFill>
                  <a:srgbClr val="000000"/>
                </a:solidFill>
                <a:latin typeface="Calibri" panose="02020603050405020304" pitchFamily="2"/>
              </a:rPr>
              <a:t>Timeline </a:t>
            </a:r>
            <a:r>
              <a:rPr lang="en-US" sz="121" spc="-12">
                <a:solidFill>
                  <a:srgbClr val="000000"/>
                </a:solidFill>
                <a:latin typeface="Calibri" panose="02020603050405020304" pitchFamily="2"/>
              </a:rPr>
              <a:t> </a:t>
            </a:r>
          </a:p>
          <a:p>
            <a:pPr marL="0" marR="0" indent="0" algn="l">
              <a:lnSpc>
                <a:spcPts val="1100"/>
              </a:lnSpc>
              <a:spcBef>
                <a:spcPts val="1030"/>
              </a:spcBef>
              <a:spcAft>
                <a:spcPts val="0"/>
              </a:spcAft>
            </a:pPr>
            <a:r>
              <a:rPr lang="en-US" sz="1330" spc="0">
                <a:solidFill>
                  <a:srgbClr val="000000"/>
                </a:solidFill>
                <a:latin typeface="Calibri" panose="02020603050405020304" pitchFamily="2"/>
              </a:rPr>
              <a:t>July 2016 DD and strategy creation </a:t>
            </a:r>
          </a:p>
          <a:p>
            <a:pPr marL="0" marR="0" indent="0" algn="l">
              <a:lnSpc>
                <a:spcPts val="1100"/>
              </a:lnSpc>
              <a:spcBef>
                <a:spcPts val="1125"/>
              </a:spcBef>
              <a:spcAft>
                <a:spcPts val="0"/>
              </a:spcAft>
            </a:pPr>
            <a:r>
              <a:rPr lang="en-US" sz="1330" spc="0">
                <a:solidFill>
                  <a:srgbClr val="000000"/>
                </a:solidFill>
                <a:latin typeface="Calibri" panose="02020603050405020304" pitchFamily="2"/>
              </a:rPr>
              <a:t>Aug 2016 implementing structure and timeline </a:t>
            </a:r>
          </a:p>
          <a:p>
            <a:pPr marL="0" marR="548640" indent="0" algn="l">
              <a:lnSpc>
                <a:spcPts val="1400"/>
              </a:lnSpc>
              <a:spcBef>
                <a:spcPts val="815"/>
              </a:spcBef>
              <a:spcAft>
                <a:spcPts val="0"/>
              </a:spcAft>
            </a:pPr>
            <a:r>
              <a:rPr lang="en-US" sz="1330" spc="0">
                <a:solidFill>
                  <a:srgbClr val="000000"/>
                </a:solidFill>
                <a:latin typeface="Calibri" panose="02020603050405020304" pitchFamily="2"/>
              </a:rPr>
              <a:t>Sept 2016 – software ( this involved travel to India to manage software development and streamline efficiency) </a:t>
            </a:r>
          </a:p>
          <a:p>
            <a:pPr marL="0" marR="0" indent="0" algn="l">
              <a:lnSpc>
                <a:spcPts val="1400"/>
              </a:lnSpc>
              <a:spcBef>
                <a:spcPts val="815"/>
              </a:spcBef>
              <a:spcAft>
                <a:spcPts val="0"/>
              </a:spcAft>
            </a:pPr>
            <a:r>
              <a:rPr lang="en-US" sz="1330" spc="0">
                <a:solidFill>
                  <a:srgbClr val="000000"/>
                </a:solidFill>
                <a:latin typeface="Calibri" panose="02020603050405020304" pitchFamily="2"/>
              </a:rPr>
              <a:t>Oct 2016 – hardware review and manufacturing strategy. This involved creation of a platform that could work with multiple timezones( UK, Australia, India). And evaluate designs of Gen 1 </a:t>
            </a:r>
          </a:p>
          <a:p>
            <a:pPr marL="0" marR="182880" indent="0" algn="l">
              <a:lnSpc>
                <a:spcPts val="1400"/>
              </a:lnSpc>
              <a:spcBef>
                <a:spcPts val="815"/>
              </a:spcBef>
              <a:spcAft>
                <a:spcPts val="0"/>
              </a:spcAft>
            </a:pPr>
            <a:r>
              <a:rPr lang="en-US" sz="1330" spc="0">
                <a:solidFill>
                  <a:srgbClr val="000000"/>
                </a:solidFill>
                <a:latin typeface="Calibri" panose="02020603050405020304" pitchFamily="2"/>
              </a:rPr>
              <a:t>Nov 2016 – Gen 2 changes to prototype Gen 1 to improve functionality and scalability including firmware. Mobile Application dvelopemnt using software team. </a:t>
            </a:r>
          </a:p>
          <a:p>
            <a:pPr marL="0" marR="0" indent="0" algn="l">
              <a:lnSpc>
                <a:spcPts val="1100"/>
              </a:lnSpc>
              <a:spcBef>
                <a:spcPts val="1125"/>
              </a:spcBef>
              <a:spcAft>
                <a:spcPts val="0"/>
              </a:spcAft>
            </a:pPr>
            <a:r>
              <a:rPr lang="en-US" sz="1330" spc="0">
                <a:solidFill>
                  <a:srgbClr val="000000"/>
                </a:solidFill>
                <a:latin typeface="Calibri" panose="02020603050405020304" pitchFamily="2"/>
              </a:rPr>
              <a:t>Dec 2016- Gen 3 full pre production unit run </a:t>
            </a:r>
          </a:p>
          <a:p>
            <a:pPr marL="0" marR="0" indent="0" algn="l">
              <a:lnSpc>
                <a:spcPts val="1100"/>
              </a:lnSpc>
              <a:spcBef>
                <a:spcPts val="1100"/>
              </a:spcBef>
              <a:spcAft>
                <a:spcPts val="20"/>
              </a:spcAft>
            </a:pPr>
            <a:r>
              <a:rPr lang="en-US" sz="1330" spc="0">
                <a:solidFill>
                  <a:srgbClr val="000000"/>
                </a:solidFill>
                <a:latin typeface="Calibri" panose="02020603050405020304" pitchFamily="2"/>
              </a:rPr>
              <a:t>Jan 2017- testing and development of supleentary material ( team system) IOS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4" name="Text Placeholder 13"/>
          <p:cNvSpPr>
            <a:spLocks noGrp="1"/>
          </p:cNvSpPr>
          <p:nvPr>
            <p:ph type="body" idx="10"/>
          </p:nvPr>
        </p:nvSpPr>
        <p:spPr>
          <a:xfrm>
            <a:off x="973926" y="285030"/>
            <a:ext cx="7542552" cy="2136495"/>
          </a:xfrm>
          <a:prstGeom prst="rect">
            <a:avLst/>
          </a:prstGeom>
          <a:noFill/>
          <a:ln w="0" cmpd="sng">
            <a:noFill/>
            <a:prstDash val="solid"/>
          </a:ln>
        </p:spPr>
        <p:txBody>
          <a:bodyPr vert="horz" lIns="0" tIns="21590" rIns="0" bIns="0" anchor="t"/>
          <a:lstStyle>
            <a:lvl1pPr marL="58631" marR="0" indent="0" algn="l">
              <a:lnSpc>
                <a:spcPts val="705"/>
              </a:lnSpc>
              <a:spcBef>
                <a:spcPts val="2158"/>
              </a:spcBef>
              <a:spcAft>
                <a:spcPts val="583"/>
              </a:spcAft>
              <a:defRPr/>
            </a:lvl1pPr>
          </a:lstStyle>
          <a:p>
            <a:pPr marL="91440" marR="0" indent="0" algn="l">
              <a:lnSpc>
                <a:spcPts val="1100"/>
              </a:lnSpc>
              <a:spcAft>
                <a:spcPts val="0"/>
              </a:spcAft>
            </a:pPr>
            <a:r>
              <a:rPr lang="en-US" sz="1330" spc="0">
                <a:solidFill>
                  <a:srgbClr val="000000"/>
                </a:solidFill>
                <a:latin typeface="Calibri" panose="02020603050405020304" pitchFamily="2"/>
              </a:rPr>
              <a:t>Feb 2017- field testing and consumer feedbacks ( including scientific publication as evidence) </a:t>
            </a:r>
          </a:p>
          <a:p>
            <a:pPr marL="91440" marR="0" indent="0" algn="l">
              <a:lnSpc>
                <a:spcPts val="1100"/>
              </a:lnSpc>
              <a:spcBef>
                <a:spcPts val="1125"/>
              </a:spcBef>
              <a:spcAft>
                <a:spcPts val="0"/>
              </a:spcAft>
            </a:pPr>
            <a:r>
              <a:rPr lang="en-US" sz="1330" spc="0">
                <a:solidFill>
                  <a:srgbClr val="000000"/>
                </a:solidFill>
                <a:latin typeface="Calibri" panose="02020603050405020304" pitchFamily="2"/>
              </a:rPr>
              <a:t>March 2017 – Changes and full product review </a:t>
            </a:r>
          </a:p>
          <a:p>
            <a:pPr marL="91440" marR="0" indent="0" algn="l">
              <a:lnSpc>
                <a:spcPts val="1100"/>
              </a:lnSpc>
              <a:spcBef>
                <a:spcPts val="1125"/>
              </a:spcBef>
              <a:spcAft>
                <a:spcPts val="0"/>
              </a:spcAft>
            </a:pPr>
            <a:r>
              <a:rPr lang="en-US" sz="1330" spc="0">
                <a:solidFill>
                  <a:srgbClr val="000000"/>
                </a:solidFill>
                <a:latin typeface="Calibri" panose="02020603050405020304" pitchFamily="2"/>
              </a:rPr>
              <a:t>April 2017- manufacturing agreements northern/southern hemisphere </a:t>
            </a:r>
          </a:p>
          <a:p>
            <a:pPr marL="91440" marR="1051560" indent="0" algn="l">
              <a:lnSpc>
                <a:spcPts val="1400"/>
              </a:lnSpc>
              <a:spcBef>
                <a:spcPts val="820"/>
              </a:spcBef>
              <a:spcAft>
                <a:spcPts val="0"/>
              </a:spcAft>
            </a:pPr>
            <a:r>
              <a:rPr lang="en-US" sz="1330" spc="0">
                <a:solidFill>
                  <a:srgbClr val="000000"/>
                </a:solidFill>
                <a:latin typeface="Calibri" panose="02020603050405020304" pitchFamily="2"/>
              </a:rPr>
              <a:t>May 2017 - Gen 3 final production product runs (200) 50 units- distributor/slaes reps UK, Australia,Japan,Europe,Brazil </a:t>
            </a:r>
          </a:p>
          <a:p>
            <a:pPr marL="91440" marR="0" indent="0" algn="l">
              <a:lnSpc>
                <a:spcPts val="1100"/>
              </a:lnSpc>
              <a:spcBef>
                <a:spcPts val="1125"/>
              </a:spcBef>
              <a:spcAft>
                <a:spcPts val="0"/>
              </a:spcAft>
            </a:pPr>
            <a:r>
              <a:rPr lang="en-US" sz="1330" spc="0">
                <a:solidFill>
                  <a:srgbClr val="000000"/>
                </a:solidFill>
                <a:latin typeface="Calibri" panose="02020603050405020304" pitchFamily="2"/>
              </a:rPr>
              <a:t>June 2016 – to Market, Marque client testing review sale ( Japan rugby 100 ) London 7s game 1 vs NZ </a:t>
            </a:r>
          </a:p>
          <a:p>
            <a:pPr marL="91440" marR="0" indent="0" algn="l">
              <a:lnSpc>
                <a:spcPts val="1100"/>
              </a:lnSpc>
              <a:spcBef>
                <a:spcPts val="1100"/>
              </a:spcBef>
              <a:spcAft>
                <a:spcPts val="0"/>
              </a:spcAft>
            </a:pPr>
            <a:r>
              <a:rPr lang="en-US" sz="1330" spc="0">
                <a:solidFill>
                  <a:srgbClr val="000000"/>
                </a:solidFill>
                <a:latin typeface="Calibri" panose="02020603050405020304" pitchFamily="2"/>
              </a:rPr>
              <a:t>(Papua New Guinea 30 National team) </a:t>
            </a:r>
          </a:p>
          <a:p>
            <a:pPr marL="91440" marR="0" indent="0" algn="l">
              <a:lnSpc>
                <a:spcPts val="1100"/>
              </a:lnSpc>
              <a:spcBef>
                <a:spcPts val="1125"/>
              </a:spcBef>
              <a:spcAft>
                <a:spcPts val="0"/>
              </a:spcAft>
            </a:pPr>
            <a:r>
              <a:rPr lang="en-US" sz="1330" spc="0">
                <a:solidFill>
                  <a:srgbClr val="000000"/>
                </a:solidFill>
                <a:latin typeface="Calibri" panose="02020603050405020304" pitchFamily="2"/>
              </a:rPr>
              <a:t>July 2017 – Hand over to company </a:t>
            </a:r>
          </a:p>
          <a:p>
            <a:pPr marL="91440" marR="0" indent="0" algn="l">
              <a:lnSpc>
                <a:spcPts val="1200"/>
              </a:lnSpc>
              <a:spcBef>
                <a:spcPts val="1110"/>
              </a:spcBef>
              <a:spcAft>
                <a:spcPts val="0"/>
              </a:spcAft>
            </a:pPr>
            <a:r>
              <a:rPr lang="en-US" sz="1391" b="1" u="sng" spc="-12">
                <a:solidFill>
                  <a:srgbClr val="000000"/>
                </a:solidFill>
                <a:latin typeface="Calibri" panose="02020603050405020304" pitchFamily="2"/>
              </a:rPr>
              <a:t>The deliverable  </a:t>
            </a:r>
          </a:p>
          <a:p>
            <a:pPr marL="91440" marR="0" indent="0" algn="l">
              <a:lnSpc>
                <a:spcPts val="1100"/>
              </a:lnSpc>
              <a:spcBef>
                <a:spcPts val="1035"/>
              </a:spcBef>
              <a:spcAft>
                <a:spcPts val="0"/>
              </a:spcAft>
            </a:pPr>
            <a:r>
              <a:rPr lang="en-US" sz="1330" spc="0">
                <a:solidFill>
                  <a:srgbClr val="000000"/>
                </a:solidFill>
                <a:latin typeface="Calibri" panose="02020603050405020304" pitchFamily="2"/>
              </a:rPr>
              <a:t>Website links -</a:t>
            </a:r>
            <a:r>
              <a:rPr lang="en-US" sz="1330" u="sng" spc="0">
                <a:solidFill>
                  <a:srgbClr val="0562C1"/>
                </a:solidFill>
                <a:latin typeface="Calibri" panose="02020603050405020304" pitchFamily="2"/>
              </a:rPr>
              <a:t> https://axsysperformance.com/</a:t>
            </a:r>
            <a:r>
              <a:rPr lang="en-US" sz="121" spc="0">
                <a:solidFill>
                  <a:srgbClr val="0562C1"/>
                </a:solidFill>
                <a:latin typeface="Calibri" panose="02020603050405020304" pitchFamily="2"/>
              </a:rPr>
              <a:t> </a:t>
            </a:r>
          </a:p>
          <a:p>
            <a:pPr marL="91440" marR="0" indent="0" algn="l">
              <a:lnSpc>
                <a:spcPts val="1100"/>
              </a:lnSpc>
              <a:spcBef>
                <a:spcPts val="3365"/>
              </a:spcBef>
              <a:spcAft>
                <a:spcPts val="910"/>
              </a:spcAft>
            </a:pPr>
            <a:r>
              <a:rPr lang="en-US" sz="1330" spc="0">
                <a:solidFill>
                  <a:srgbClr val="000000"/>
                </a:solidFill>
                <a:latin typeface="Calibri" panose="02020603050405020304" pitchFamily="2"/>
              </a:rPr>
              <a:t>Pictures of development </a:t>
            </a:r>
          </a:p>
        </p:txBody>
      </p:sp>
      <p:sp>
        <p:nvSpPr>
          <p:cNvPr id="15" name="Text Placeholder 14"/>
          <p:cNvSpPr>
            <a:spLocks noGrp="1"/>
          </p:cNvSpPr>
          <p:nvPr>
            <p:ph type="body" idx="10"/>
          </p:nvPr>
        </p:nvSpPr>
        <p:spPr>
          <a:xfrm>
            <a:off x="2768931" y="2421525"/>
            <a:ext cx="5747547" cy="1157217"/>
          </a:xfrm>
          <a:prstGeom prst="rect">
            <a:avLst/>
          </a:prstGeom>
          <a:noFill/>
          <a:ln w="0" cmpd="sng">
            <a:noFill/>
            <a:prstDash val="solid"/>
          </a:ln>
        </p:spPr>
        <p:txBody>
          <a:bodyPr vert="horz" lIns="0" tIns="1657985" rIns="0" bIns="0" anchor="t"/>
          <a:lstStyle>
            <a:lvl1pPr marL="58631" marR="0" indent="0" algn="l">
              <a:lnSpc>
                <a:spcPts val="705"/>
              </a:lnSpc>
              <a:spcAft>
                <a:spcPts val="10756"/>
              </a:spcAft>
              <a:defRPr/>
            </a:lvl1pPr>
          </a:lstStyle>
          <a:p>
            <a:pPr marL="91440" marR="0" indent="0" algn="l">
              <a:lnSpc>
                <a:spcPts val="1100"/>
              </a:lnSpc>
              <a:spcAft>
                <a:spcPts val="16775"/>
              </a:spcAft>
            </a:pPr>
            <a:r>
              <a:rPr lang="en-US" sz="1330" spc="0">
                <a:solidFill>
                  <a:srgbClr val="000000"/>
                </a:solidFill>
                <a:latin typeface="Calibri" panose="02020603050405020304" pitchFamily="2"/>
              </a:rPr>
              <a:t>brainstorming session with engineers </a:t>
            </a:r>
          </a:p>
        </p:txBody>
      </p:sp>
      <p:sp>
        <p:nvSpPr>
          <p:cNvPr id="16" name="Text Placeholder 15"/>
          <p:cNvSpPr>
            <a:spLocks noGrp="1"/>
          </p:cNvSpPr>
          <p:nvPr>
            <p:ph type="body" idx="10"/>
          </p:nvPr>
        </p:nvSpPr>
        <p:spPr>
          <a:xfrm>
            <a:off x="4608484" y="4943624"/>
            <a:ext cx="3907994" cy="138035"/>
          </a:xfrm>
          <a:prstGeom prst="rect">
            <a:avLst/>
          </a:prstGeom>
          <a:noFill/>
          <a:ln w="0" cmpd="sng">
            <a:noFill/>
            <a:prstDash val="solid"/>
          </a:ln>
        </p:spPr>
        <p:txBody>
          <a:bodyPr vert="horz" lIns="0" tIns="16510" rIns="0" bIns="0" anchor="t"/>
          <a:lstStyle>
            <a:lvl1pPr marL="0" marR="0" indent="0" algn="l">
              <a:lnSpc>
                <a:spcPts val="705"/>
              </a:lnSpc>
              <a:spcAft>
                <a:spcPts val="0"/>
              </a:spcAft>
              <a:defRPr/>
            </a:lvl1pPr>
          </a:lstStyle>
          <a:p>
            <a:pPr marL="0" marR="0" indent="0" algn="l">
              <a:lnSpc>
                <a:spcPts val="1100"/>
              </a:lnSpc>
              <a:spcAft>
                <a:spcPts val="0"/>
              </a:spcAft>
            </a:pPr>
            <a:r>
              <a:rPr lang="en-US" sz="1330" spc="0">
                <a:solidFill>
                  <a:srgbClr val="000000"/>
                </a:solidFill>
                <a:latin typeface="Calibri" panose="02020603050405020304" pitchFamily="2"/>
              </a:rPr>
              <a:t>one of the chief engineers first drawings. So on paper it </a:t>
            </a:r>
          </a:p>
        </p:txBody>
      </p:sp>
      <p:sp>
        <p:nvSpPr>
          <p:cNvPr id="17" name="Text Placeholder 16"/>
          <p:cNvSpPr>
            <a:spLocks noGrp="1"/>
          </p:cNvSpPr>
          <p:nvPr>
            <p:ph type="body" idx="10"/>
          </p:nvPr>
        </p:nvSpPr>
        <p:spPr>
          <a:xfrm>
            <a:off x="973926" y="5081659"/>
            <a:ext cx="7542552" cy="81437"/>
          </a:xfrm>
          <a:prstGeom prst="rect">
            <a:avLst/>
          </a:prstGeom>
          <a:noFill/>
          <a:ln w="0" cmpd="sng">
            <a:noFill/>
            <a:prstDash val="solid"/>
          </a:ln>
        </p:spPr>
        <p:txBody>
          <a:bodyPr vert="horz" lIns="0" tIns="3175" rIns="0" bIns="0" anchor="t"/>
          <a:lstStyle>
            <a:lvl1pPr marL="58631" marR="0" indent="0" algn="l">
              <a:lnSpc>
                <a:spcPts val="705"/>
              </a:lnSpc>
              <a:spcAft>
                <a:spcPts val="0"/>
              </a:spcAft>
              <a:tabLst>
                <a:tab pos="2227990" algn="l"/>
              </a:tabLst>
              <a:defRPr/>
            </a:lvl1pPr>
          </a:lstStyle>
          <a:p>
            <a:pPr marL="91440" marR="0" indent="0" algn="l">
              <a:lnSpc>
                <a:spcPts val="1100"/>
              </a:lnSpc>
              <a:spcAft>
                <a:spcPts val="0"/>
              </a:spcAft>
              <a:tabLst>
                <a:tab pos="3474720" algn="l"/>
              </a:tabLst>
            </a:pPr>
            <a:r>
              <a:rPr lang="en-US" sz="1330" spc="0">
                <a:solidFill>
                  <a:srgbClr val="000000"/>
                </a:solidFill>
                <a:latin typeface="Calibri" panose="02020603050405020304" pitchFamily="2"/>
              </a:rPr>
              <a:t>works. Now for the hard work </a:t>
            </a:r>
            <a:r>
              <a:rPr lang="en-US" sz="121" spc="0">
                <a:solidFill>
                  <a:srgbClr val="000000"/>
                </a:solidFill>
                <a:latin typeface="Calibri" panose="02020603050405020304" pitchFamily="2"/>
              </a:rPr>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2" name="Text Placeholder 21"/>
          <p:cNvSpPr>
            <a:spLocks noGrp="1"/>
          </p:cNvSpPr>
          <p:nvPr>
            <p:ph type="body" idx="10"/>
          </p:nvPr>
        </p:nvSpPr>
        <p:spPr>
          <a:xfrm>
            <a:off x="1113718" y="2437812"/>
            <a:ext cx="2642965" cy="100982"/>
          </a:xfrm>
          <a:prstGeom prst="rect">
            <a:avLst/>
          </a:prstGeom>
          <a:noFill/>
          <a:ln w="0" cmpd="sng">
            <a:noFill/>
            <a:prstDash val="solid"/>
          </a:ln>
        </p:spPr>
        <p:txBody>
          <a:bodyPr vert="horz" lIns="0" tIns="11430" rIns="0" bIns="0" anchor="t"/>
          <a:lstStyle>
            <a:lvl1pPr marL="0" marR="0" indent="0" algn="l">
              <a:lnSpc>
                <a:spcPts val="705"/>
              </a:lnSpc>
              <a:spcAft>
                <a:spcPts val="0"/>
              </a:spcAft>
              <a:defRPr/>
            </a:lvl1pPr>
          </a:lstStyle>
          <a:p>
            <a:pPr marL="0" marR="0" indent="0" algn="l">
              <a:lnSpc>
                <a:spcPts val="1100"/>
              </a:lnSpc>
              <a:spcAft>
                <a:spcPts val="0"/>
              </a:spcAft>
            </a:pPr>
            <a:r>
              <a:rPr lang="en-US" sz="1270" b="1" spc="-6">
                <a:solidFill>
                  <a:srgbClr val="000000"/>
                </a:solidFill>
                <a:latin typeface="Calibri" panose="02020603050405020304" pitchFamily="2"/>
              </a:rPr>
              <a:t>drawing above if in practice does work </a:t>
            </a:r>
          </a:p>
        </p:txBody>
      </p:sp>
      <p:sp>
        <p:nvSpPr>
          <p:cNvPr id="23" name="Text Placeholder 22"/>
          <p:cNvSpPr>
            <a:spLocks noGrp="1"/>
          </p:cNvSpPr>
          <p:nvPr>
            <p:ph type="body" idx="10"/>
          </p:nvPr>
        </p:nvSpPr>
        <p:spPr>
          <a:xfrm>
            <a:off x="4553182" y="2320543"/>
            <a:ext cx="3871126" cy="100982"/>
          </a:xfrm>
          <a:prstGeom prst="rect">
            <a:avLst/>
          </a:prstGeom>
          <a:noFill/>
          <a:ln w="0" cmpd="sng">
            <a:noFill/>
            <a:prstDash val="solid"/>
          </a:ln>
        </p:spPr>
        <p:txBody>
          <a:bodyPr vert="horz" lIns="0" tIns="11430" rIns="0" bIns="0" anchor="t"/>
          <a:lstStyle>
            <a:lvl1pPr marL="0" marR="0" indent="0" algn="l">
              <a:lnSpc>
                <a:spcPts val="705"/>
              </a:lnSpc>
              <a:spcAft>
                <a:spcPts val="0"/>
              </a:spcAft>
              <a:defRPr/>
            </a:lvl1pPr>
          </a:lstStyle>
          <a:p>
            <a:pPr marL="0" marR="0" indent="0" algn="l">
              <a:lnSpc>
                <a:spcPts val="1100"/>
              </a:lnSpc>
              <a:spcAft>
                <a:spcPts val="0"/>
              </a:spcAft>
            </a:pPr>
            <a:r>
              <a:rPr lang="en-US" sz="1270" b="1" spc="0">
                <a:solidFill>
                  <a:srgbClr val="000000"/>
                </a:solidFill>
                <a:latin typeface="Calibri" panose="02020603050405020304" pitchFamily="2"/>
              </a:rPr>
              <a:t>concept testing the first large bare board assessing if the </a:t>
            </a:r>
          </a:p>
        </p:txBody>
      </p:sp>
      <p:sp>
        <p:nvSpPr>
          <p:cNvPr id="24" name="Text Placeholder 23"/>
          <p:cNvSpPr>
            <a:spLocks noGrp="1"/>
          </p:cNvSpPr>
          <p:nvPr>
            <p:ph type="body" idx="10"/>
          </p:nvPr>
        </p:nvSpPr>
        <p:spPr>
          <a:xfrm>
            <a:off x="3771276" y="4312080"/>
            <a:ext cx="4210618" cy="100982"/>
          </a:xfrm>
          <a:prstGeom prst="rect">
            <a:avLst/>
          </a:prstGeom>
          <a:noFill/>
          <a:ln w="0" cmpd="sng">
            <a:noFill/>
            <a:prstDash val="solid"/>
          </a:ln>
        </p:spPr>
        <p:txBody>
          <a:bodyPr vert="horz" lIns="0" tIns="11430" rIns="0" bIns="0" anchor="t"/>
          <a:lstStyle>
            <a:lvl1pPr marL="0" marR="0" indent="0" algn="l">
              <a:lnSpc>
                <a:spcPts val="705"/>
              </a:lnSpc>
              <a:spcAft>
                <a:spcPts val="0"/>
              </a:spcAft>
              <a:defRPr/>
            </a:lvl1pPr>
          </a:lstStyle>
          <a:p>
            <a:pPr marL="0" marR="0" indent="0" algn="l">
              <a:lnSpc>
                <a:spcPts val="1100"/>
              </a:lnSpc>
              <a:spcAft>
                <a:spcPts val="0"/>
              </a:spcAft>
            </a:pPr>
            <a:r>
              <a:rPr lang="en-US" sz="1270" b="1" spc="0">
                <a:solidFill>
                  <a:srgbClr val="000000"/>
                </a:solidFill>
                <a:latin typeface="Calibri" panose="02020603050405020304" pitchFamily="2"/>
              </a:rPr>
              <a:t>wired up to some expensive and technical looking equipment </a:t>
            </a:r>
          </a:p>
        </p:txBody>
      </p:sp>
      <p:sp>
        <p:nvSpPr>
          <p:cNvPr id="25" name="Text Placeholder 24"/>
          <p:cNvSpPr>
            <a:spLocks noGrp="1"/>
          </p:cNvSpPr>
          <p:nvPr>
            <p:ph type="body" idx="10"/>
          </p:nvPr>
        </p:nvSpPr>
        <p:spPr>
          <a:xfrm>
            <a:off x="1116790" y="5742926"/>
            <a:ext cx="7256058" cy="218251"/>
          </a:xfrm>
          <a:prstGeom prst="rect">
            <a:avLst/>
          </a:prstGeom>
          <a:noFill/>
          <a:ln w="0" cmpd="sng">
            <a:noFill/>
            <a:prstDash val="solid"/>
          </a:ln>
        </p:spPr>
        <p:txBody>
          <a:bodyPr vert="horz" lIns="0" tIns="0" rIns="0" bIns="0" anchor="t"/>
          <a:lstStyle>
            <a:lvl1pPr marL="0" marR="0" indent="0" algn="just">
              <a:lnSpc>
                <a:spcPts val="834"/>
              </a:lnSpc>
              <a:spcAft>
                <a:spcPts val="0"/>
              </a:spcAft>
              <a:defRPr/>
            </a:lvl1pPr>
          </a:lstStyle>
          <a:p>
            <a:pPr marL="0" marR="0" indent="0" algn="just">
              <a:lnSpc>
                <a:spcPts val="1300"/>
              </a:lnSpc>
              <a:spcAft>
                <a:spcPts val="0"/>
              </a:spcAft>
            </a:pPr>
            <a:r>
              <a:rPr lang="en-US" sz="1270" b="1" spc="0">
                <a:solidFill>
                  <a:srgbClr val="000000"/>
                </a:solidFill>
                <a:latin typeface="Calibri" panose="02020603050405020304" pitchFamily="2"/>
              </a:rPr>
              <a:t>downtime, the engineers based in India, evidencing this was a truly global project with multiple timezones and teams in 3 different continents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8" name="Text Placeholder 37"/>
          <p:cNvSpPr>
            <a:spLocks noGrp="1"/>
          </p:cNvSpPr>
          <p:nvPr>
            <p:ph type="body" idx="10"/>
          </p:nvPr>
        </p:nvSpPr>
        <p:spPr>
          <a:xfrm>
            <a:off x="6134661" y="2175179"/>
            <a:ext cx="2152930" cy="70443"/>
          </a:xfrm>
          <a:prstGeom prst="rect">
            <a:avLst/>
          </a:prstGeom>
          <a:solidFill>
            <a:srgbClr val="FFFFFF"/>
          </a:solidFill>
          <a:ln w="0" cmpd="sng">
            <a:noFill/>
            <a:prstDash val="solid"/>
          </a:ln>
        </p:spPr>
        <p:txBody>
          <a:bodyPr vert="horz" lIns="0" tIns="0" rIns="0" bIns="0" anchor="t"/>
          <a:lstStyle>
            <a:lvl1pPr marL="0" marR="0" indent="0" algn="l">
              <a:lnSpc>
                <a:spcPts val="513"/>
              </a:lnSpc>
              <a:spcAft>
                <a:spcPts val="0"/>
              </a:spcAft>
              <a:defRPr/>
            </a:lvl1pPr>
          </a:lstStyle>
          <a:p>
            <a:pPr marL="0" marR="0" indent="0" algn="l">
              <a:lnSpc>
                <a:spcPts val="800"/>
              </a:lnSpc>
              <a:spcAft>
                <a:spcPts val="0"/>
              </a:spcAft>
            </a:pPr>
            <a:r>
              <a:rPr lang="en-US" sz="1270" b="1" spc="-12">
                <a:solidFill>
                  <a:srgbClr val="000000"/>
                </a:solidFill>
                <a:latin typeface="Calibri" panose="02020603050405020304" pitchFamily="2"/>
              </a:rPr>
              <a:t>we have life in the circuit board </a:t>
            </a:r>
          </a:p>
        </p:txBody>
      </p:sp>
      <p:sp>
        <p:nvSpPr>
          <p:cNvPr id="39" name="Text Placeholder 38"/>
          <p:cNvSpPr>
            <a:spLocks noGrp="1"/>
          </p:cNvSpPr>
          <p:nvPr>
            <p:ph type="body" idx="10"/>
          </p:nvPr>
        </p:nvSpPr>
        <p:spPr>
          <a:xfrm>
            <a:off x="5036305" y="5286880"/>
            <a:ext cx="3605371" cy="85916"/>
          </a:xfrm>
          <a:prstGeom prst="rect">
            <a:avLst/>
          </a:prstGeom>
          <a:solidFill>
            <a:srgbClr val="FFFFFF"/>
          </a:solidFill>
          <a:ln w="0" cmpd="sng">
            <a:noFill/>
            <a:prstDash val="solid"/>
          </a:ln>
        </p:spPr>
        <p:txBody>
          <a:bodyPr vert="horz" lIns="0" tIns="0" rIns="0" bIns="0" anchor="t"/>
          <a:lstStyle>
            <a:lvl1pPr marL="0" marR="0" indent="0" algn="l">
              <a:lnSpc>
                <a:spcPts val="641"/>
              </a:lnSpc>
              <a:spcAft>
                <a:spcPts val="0"/>
              </a:spcAft>
              <a:defRPr/>
            </a:lvl1pPr>
          </a:lstStyle>
          <a:p>
            <a:pPr marL="0" marR="0" indent="0" algn="l">
              <a:lnSpc>
                <a:spcPts val="1000"/>
              </a:lnSpc>
              <a:spcAft>
                <a:spcPts val="0"/>
              </a:spcAft>
            </a:pPr>
            <a:r>
              <a:rPr lang="en-US" sz="1270" b="1" spc="0">
                <a:solidFill>
                  <a:srgbClr val="000000"/>
                </a:solidFill>
                <a:latin typeface="Calibri" panose="02020603050405020304" pitchFamily="2"/>
              </a:rPr>
              <a:t>work on the charging stations runs parallel as time is </a:t>
            </a:r>
          </a:p>
        </p:txBody>
      </p:sp>
      <p:sp>
        <p:nvSpPr>
          <p:cNvPr id="40" name="Text Placeholder 39"/>
          <p:cNvSpPr>
            <a:spLocks noGrp="1"/>
          </p:cNvSpPr>
          <p:nvPr>
            <p:ph type="body" idx="10"/>
          </p:nvPr>
        </p:nvSpPr>
        <p:spPr>
          <a:xfrm>
            <a:off x="1113717" y="2302220"/>
            <a:ext cx="682056" cy="84287"/>
          </a:xfrm>
          <a:prstGeom prst="rect">
            <a:avLst/>
          </a:prstGeom>
          <a:solidFill>
            <a:srgbClr val="FFFFFF"/>
          </a:solidFill>
          <a:ln w="0" cmpd="sng">
            <a:noFill/>
            <a:prstDash val="solid"/>
          </a:ln>
        </p:spPr>
        <p:txBody>
          <a:bodyPr vert="horz" lIns="0" tIns="0" rIns="0" bIns="0" anchor="t"/>
          <a:lstStyle>
            <a:lvl1pPr marL="0" marR="0" indent="0" algn="l">
              <a:lnSpc>
                <a:spcPts val="641"/>
              </a:lnSpc>
              <a:spcAft>
                <a:spcPts val="13"/>
              </a:spcAft>
              <a:defRPr/>
            </a:lvl1pPr>
          </a:lstStyle>
          <a:p>
            <a:pPr marL="0" marR="0" indent="0" algn="l">
              <a:lnSpc>
                <a:spcPts val="1000"/>
              </a:lnSpc>
              <a:spcAft>
                <a:spcPts val="20"/>
              </a:spcAft>
            </a:pPr>
            <a:r>
              <a:rPr lang="en-US" sz="1270" b="1" spc="-72">
                <a:solidFill>
                  <a:srgbClr val="000000"/>
                </a:solidFill>
                <a:latin typeface="Calibri" panose="02020603050405020304" pitchFamily="2"/>
              </a:rPr>
              <a:t>populated </a:t>
            </a:r>
          </a:p>
        </p:txBody>
      </p:sp>
      <p:sp>
        <p:nvSpPr>
          <p:cNvPr id="41" name="Text Placeholder 40"/>
          <p:cNvSpPr>
            <a:spLocks noGrp="1"/>
          </p:cNvSpPr>
          <p:nvPr>
            <p:ph type="body" idx="10"/>
          </p:nvPr>
        </p:nvSpPr>
        <p:spPr>
          <a:xfrm>
            <a:off x="1124470" y="5413921"/>
            <a:ext cx="803413" cy="83880"/>
          </a:xfrm>
          <a:prstGeom prst="rect">
            <a:avLst/>
          </a:prstGeom>
          <a:solidFill>
            <a:srgbClr val="FFFFFF"/>
          </a:solidFill>
          <a:ln w="0" cmpd="sng">
            <a:noFill/>
            <a:prstDash val="solid"/>
          </a:ln>
        </p:spPr>
        <p:txBody>
          <a:bodyPr vert="horz" lIns="0" tIns="0" rIns="0" bIns="0" anchor="t"/>
          <a:lstStyle>
            <a:lvl1pPr marL="0" marR="0" indent="0" algn="l">
              <a:lnSpc>
                <a:spcPts val="641"/>
              </a:lnSpc>
              <a:spcAft>
                <a:spcPts val="0"/>
              </a:spcAft>
              <a:defRPr/>
            </a:lvl1pPr>
          </a:lstStyle>
          <a:p>
            <a:pPr marL="0" marR="0" indent="0" algn="l">
              <a:lnSpc>
                <a:spcPts val="1000"/>
              </a:lnSpc>
              <a:spcAft>
                <a:spcPts val="0"/>
              </a:spcAft>
            </a:pPr>
            <a:r>
              <a:rPr lang="en-US" sz="1270" b="1" spc="-42">
                <a:solidFill>
                  <a:srgbClr val="000000"/>
                </a:solidFill>
                <a:latin typeface="Calibri" panose="02020603050405020304" pitchFamily="2"/>
              </a:rPr>
              <a:t>a big factor.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62" r:id="rId5"/>
    <p:sldLayoutId id="2147483663" r:id="rId6"/>
    <p:sldLayoutId id="2147483664" r:id="rId7"/>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media" Target="../media/media4.MOV"/><Relationship Id="rId7" Type="http://schemas.openxmlformats.org/officeDocument/2006/relationships/image" Target="../media/image3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4.jpeg"/><Relationship Id="rId5" Type="http://schemas.openxmlformats.org/officeDocument/2006/relationships/slideLayout" Target="../slideLayouts/slideLayout4.xml"/><Relationship Id="rId4" Type="http://schemas.openxmlformats.org/officeDocument/2006/relationships/video" Target="../media/media4.MOV"/><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slideLayout" Target="../slideLayouts/slideLayout6.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4.xml"/><Relationship Id="rId7" Type="http://schemas.openxmlformats.org/officeDocument/2006/relationships/image" Target="../media/image31.jpe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g"/><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7" name="Image.jpg"/>
          <p:cNvPicPr/>
          <p:nvPr/>
        </p:nvPicPr>
        <p:blipFill>
          <a:blip r:embed="rId2"/>
          <a:stretch>
            <a:fillRect/>
          </a:stretch>
        </p:blipFill>
        <p:spPr>
          <a:xfrm>
            <a:off x="1382557" y="623202"/>
            <a:ext cx="2123743" cy="2805798"/>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3183030302"/>
              </p:ext>
            </p:extLst>
          </p:nvPr>
        </p:nvGraphicFramePr>
        <p:xfrm>
          <a:off x="1513186" y="1098017"/>
          <a:ext cx="5729113" cy="2900273"/>
        </p:xfrm>
        <a:graphic>
          <a:graphicData uri="http://schemas.openxmlformats.org/drawingml/2006/table">
            <a:tbl>
              <a:tblPr/>
              <a:tblGrid>
                <a:gridCol w="1983099">
                  <a:extLst>
                    <a:ext uri="{9D8B030D-6E8A-4147-A177-3AD203B41FA5}">
                      <a16:colId xmlns:a16="http://schemas.microsoft.com/office/drawing/2014/main" val="20000"/>
                    </a:ext>
                  </a:extLst>
                </a:gridCol>
                <a:gridCol w="1734943">
                  <a:extLst>
                    <a:ext uri="{9D8B030D-6E8A-4147-A177-3AD203B41FA5}">
                      <a16:colId xmlns:a16="http://schemas.microsoft.com/office/drawing/2014/main" val="20001"/>
                    </a:ext>
                  </a:extLst>
                </a:gridCol>
                <a:gridCol w="2011071">
                  <a:extLst>
                    <a:ext uri="{9D8B030D-6E8A-4147-A177-3AD203B41FA5}">
                      <a16:colId xmlns:a16="http://schemas.microsoft.com/office/drawing/2014/main" val="20002"/>
                    </a:ext>
                  </a:extLst>
                </a:gridCol>
              </a:tblGrid>
              <a:tr h="2900273">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0" indent="0" algn="ctr">
                        <a:lnSpc>
                          <a:spcPts val="1100"/>
                        </a:lnSpc>
                        <a:spcBef>
                          <a:spcPts val="17760"/>
                        </a:spcBef>
                        <a:spcAft>
                          <a:spcPts val="0"/>
                        </a:spcAft>
                      </a:pPr>
                      <a:r>
                        <a:rPr lang="en-US" sz="1300" spc="0" dirty="0">
                          <a:solidFill>
                            <a:srgbClr val="000000"/>
                          </a:solidFill>
                          <a:latin typeface="Calibri" panose="02020603050405020304" pitchFamily="2"/>
                        </a:rPr>
                        <a:t>From this to This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187E1EA6-AFE3-4D2F-9BA6-C6748423664F}"/>
              </a:ext>
            </a:extLst>
          </p:cNvPr>
          <p:cNvPicPr>
            <a:picLocks noChangeAspect="1"/>
          </p:cNvPicPr>
          <p:nvPr/>
        </p:nvPicPr>
        <p:blipFill>
          <a:blip r:embed="rId3"/>
          <a:stretch>
            <a:fillRect/>
          </a:stretch>
        </p:blipFill>
        <p:spPr>
          <a:xfrm>
            <a:off x="3717016" y="2112736"/>
            <a:ext cx="1361585" cy="1020657"/>
          </a:xfrm>
          <a:prstGeom prst="rect">
            <a:avLst/>
          </a:prstGeom>
        </p:spPr>
      </p:pic>
      <p:sp>
        <p:nvSpPr>
          <p:cNvPr id="4" name="TextBox 3">
            <a:extLst>
              <a:ext uri="{FF2B5EF4-FFF2-40B4-BE49-F238E27FC236}">
                <a16:creationId xmlns:a16="http://schemas.microsoft.com/office/drawing/2014/main" id="{679B2B31-B3A8-41E0-B115-48D1214BC518}"/>
              </a:ext>
            </a:extLst>
          </p:cNvPr>
          <p:cNvSpPr txBox="1"/>
          <p:nvPr/>
        </p:nvSpPr>
        <p:spPr>
          <a:xfrm>
            <a:off x="1114698" y="4389120"/>
            <a:ext cx="7149736" cy="1200329"/>
          </a:xfrm>
          <a:prstGeom prst="rect">
            <a:avLst/>
          </a:prstGeom>
          <a:noFill/>
        </p:spPr>
        <p:txBody>
          <a:bodyPr wrap="square" rtlCol="0">
            <a:spAutoFit/>
          </a:bodyPr>
          <a:lstStyle/>
          <a:p>
            <a:pPr algn="ctr"/>
            <a:r>
              <a:rPr lang="en-GB" dirty="0"/>
              <a:t>The Professional doctorate Study three</a:t>
            </a:r>
          </a:p>
          <a:p>
            <a:pPr algn="ctr"/>
            <a:r>
              <a:rPr lang="en-GB" sz="1800" dirty="0">
                <a:effectLst/>
                <a:latin typeface="Calibri" panose="020F0502020204030204" pitchFamily="34" charset="0"/>
                <a:ea typeface="Calibri" panose="020F0502020204030204" pitchFamily="34" charset="0"/>
              </a:rPr>
              <a:t>wearable technology for use in sport education in FE settings in the UK</a:t>
            </a:r>
          </a:p>
          <a:p>
            <a:pPr algn="ctr"/>
            <a:endParaRPr lang="en-GB" dirty="0">
              <a:latin typeface="Calibri" panose="020F0502020204030204" pitchFamily="34" charset="0"/>
            </a:endParaRPr>
          </a:p>
          <a:p>
            <a:pPr algn="ctr"/>
            <a:r>
              <a:rPr lang="en-GB" dirty="0">
                <a:latin typeface="Calibri" panose="020F0502020204030204" pitchFamily="34" charset="0"/>
              </a:rPr>
              <a:t>The journey in the applied settings (Building the solution)</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5213C-995A-44C6-8F77-D2D9F48C6054}"/>
              </a:ext>
            </a:extLst>
          </p:cNvPr>
          <p:cNvSpPr txBox="1"/>
          <p:nvPr/>
        </p:nvSpPr>
        <p:spPr>
          <a:xfrm>
            <a:off x="711815" y="4966098"/>
            <a:ext cx="5270974" cy="1077218"/>
          </a:xfrm>
          <a:prstGeom prst="rect">
            <a:avLst/>
          </a:prstGeom>
          <a:noFill/>
        </p:spPr>
        <p:txBody>
          <a:bodyPr wrap="square" rtlCol="0">
            <a:spAutoFit/>
          </a:bodyPr>
          <a:lstStyle/>
          <a:p>
            <a:r>
              <a:rPr lang="en-GB" sz="1600" dirty="0"/>
              <a:t>Electronics company Production machinery for pick and place of multiple components fully automated</a:t>
            </a:r>
          </a:p>
          <a:p>
            <a:r>
              <a:rPr lang="en-GB" sz="1600" dirty="0"/>
              <a:t>Electronics ready then for final assembly </a:t>
            </a:r>
          </a:p>
          <a:p>
            <a:r>
              <a:rPr lang="en-GB" sz="1600" dirty="0"/>
              <a:t>Aston Birmingham </a:t>
            </a:r>
          </a:p>
        </p:txBody>
      </p:sp>
      <p:pic>
        <p:nvPicPr>
          <p:cNvPr id="5" name="Picture 4" descr="A picture containing indoor&#10;&#10;Description automatically generated">
            <a:extLst>
              <a:ext uri="{FF2B5EF4-FFF2-40B4-BE49-F238E27FC236}">
                <a16:creationId xmlns:a16="http://schemas.microsoft.com/office/drawing/2014/main" id="{332606D3-B64E-475E-AD8B-8A76A82F8E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6103" y="765759"/>
            <a:ext cx="4523703" cy="3392777"/>
          </a:xfrm>
          <a:prstGeom prst="rect">
            <a:avLst/>
          </a:prstGeom>
        </p:spPr>
      </p:pic>
      <p:pic>
        <p:nvPicPr>
          <p:cNvPr id="11" name="IMG_1380">
            <a:hlinkClick r:id="" action="ppaction://media"/>
            <a:extLst>
              <a:ext uri="{FF2B5EF4-FFF2-40B4-BE49-F238E27FC236}">
                <a16:creationId xmlns:a16="http://schemas.microsoft.com/office/drawing/2014/main" id="{5A891675-53BC-4322-836D-2CAEB222ACC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H="1">
            <a:off x="3600246" y="322242"/>
            <a:ext cx="1979073" cy="2638765"/>
          </a:xfrm>
          <a:prstGeom prst="rect">
            <a:avLst/>
          </a:prstGeom>
        </p:spPr>
      </p:pic>
      <p:pic>
        <p:nvPicPr>
          <p:cNvPr id="15" name="Picture 14">
            <a:extLst>
              <a:ext uri="{FF2B5EF4-FFF2-40B4-BE49-F238E27FC236}">
                <a16:creationId xmlns:a16="http://schemas.microsoft.com/office/drawing/2014/main" id="{86553FB4-4E16-4E38-B3F8-C1EDC57205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373013" y="664125"/>
            <a:ext cx="3710638" cy="2782979"/>
          </a:xfrm>
          <a:prstGeom prst="rect">
            <a:avLst/>
          </a:prstGeom>
        </p:spPr>
      </p:pic>
      <p:pic>
        <p:nvPicPr>
          <p:cNvPr id="16" name="IMG_1377">
            <a:hlinkClick r:id="" action="ppaction://media"/>
            <a:extLst>
              <a:ext uri="{FF2B5EF4-FFF2-40B4-BE49-F238E27FC236}">
                <a16:creationId xmlns:a16="http://schemas.microsoft.com/office/drawing/2014/main" id="{B16FC041-9BF4-47C0-81EA-DE8416F5F07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457472" y="4108676"/>
            <a:ext cx="1974714" cy="2632951"/>
          </a:xfrm>
          <a:prstGeom prst="rect">
            <a:avLst/>
          </a:prstGeom>
        </p:spPr>
      </p:pic>
    </p:spTree>
    <p:extLst>
      <p:ext uri="{BB962C8B-B14F-4D97-AF65-F5344CB8AC3E}">
        <p14:creationId xmlns:p14="http://schemas.microsoft.com/office/powerpoint/2010/main" val="144726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0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video>
              <p:cMediaNode vol="80000">
                <p:cTn id="22" fill="hold" display="0">
                  <p:stCondLst>
                    <p:cond delay="indefinite"/>
                  </p:stCondLst>
                </p:cTn>
                <p:tgtEl>
                  <p:spTgt spid="1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5213C-995A-44C6-8F77-D2D9F48C6054}"/>
              </a:ext>
            </a:extLst>
          </p:cNvPr>
          <p:cNvSpPr txBox="1"/>
          <p:nvPr/>
        </p:nvSpPr>
        <p:spPr>
          <a:xfrm>
            <a:off x="238398" y="38889"/>
            <a:ext cx="6993475" cy="584775"/>
          </a:xfrm>
          <a:prstGeom prst="rect">
            <a:avLst/>
          </a:prstGeom>
          <a:noFill/>
        </p:spPr>
        <p:txBody>
          <a:bodyPr wrap="square" rtlCol="0">
            <a:spAutoFit/>
          </a:bodyPr>
          <a:lstStyle/>
          <a:p>
            <a:r>
              <a:rPr lang="en-GB" sz="1600" dirty="0"/>
              <a:t>Plastic enclosure design from concept sketch to final tooling and production quality cases </a:t>
            </a:r>
          </a:p>
        </p:txBody>
      </p:sp>
      <p:pic>
        <p:nvPicPr>
          <p:cNvPr id="3" name="Picture 2">
            <a:extLst>
              <a:ext uri="{FF2B5EF4-FFF2-40B4-BE49-F238E27FC236}">
                <a16:creationId xmlns:a16="http://schemas.microsoft.com/office/drawing/2014/main" id="{346DEC62-660E-4044-B285-9F5393BFEC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63995" y="3445492"/>
            <a:ext cx="3737293" cy="2802970"/>
          </a:xfrm>
          <a:prstGeom prst="rect">
            <a:avLst/>
          </a:prstGeom>
        </p:spPr>
      </p:pic>
      <p:pic>
        <p:nvPicPr>
          <p:cNvPr id="6" name="Picture 5" descr="Diagram&#10;&#10;Description automatically generated">
            <a:extLst>
              <a:ext uri="{FF2B5EF4-FFF2-40B4-BE49-F238E27FC236}">
                <a16:creationId xmlns:a16="http://schemas.microsoft.com/office/drawing/2014/main" id="{5A2386C0-DB59-4236-AC22-EA0EF7467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398" y="731988"/>
            <a:ext cx="3724002" cy="2481085"/>
          </a:xfrm>
          <a:prstGeom prst="rect">
            <a:avLst/>
          </a:prstGeom>
        </p:spPr>
      </p:pic>
      <p:pic>
        <p:nvPicPr>
          <p:cNvPr id="8" name="Picture 7">
            <a:extLst>
              <a:ext uri="{FF2B5EF4-FFF2-40B4-BE49-F238E27FC236}">
                <a16:creationId xmlns:a16="http://schemas.microsoft.com/office/drawing/2014/main" id="{DF5B35E5-C549-4D7B-B4A9-E94811E88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78544" y="3963843"/>
            <a:ext cx="3494314" cy="2009249"/>
          </a:xfrm>
          <a:prstGeom prst="rect">
            <a:avLst/>
          </a:prstGeom>
        </p:spPr>
      </p:pic>
      <p:pic>
        <p:nvPicPr>
          <p:cNvPr id="9" name="Picture 8">
            <a:extLst>
              <a:ext uri="{FF2B5EF4-FFF2-40B4-BE49-F238E27FC236}">
                <a16:creationId xmlns:a16="http://schemas.microsoft.com/office/drawing/2014/main" id="{17C1A774-7A4F-4C5D-BA44-FA0318B975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03379" y="1031646"/>
            <a:ext cx="2311514" cy="1881768"/>
          </a:xfrm>
          <a:prstGeom prst="rect">
            <a:avLst/>
          </a:prstGeom>
        </p:spPr>
      </p:pic>
      <p:pic>
        <p:nvPicPr>
          <p:cNvPr id="10" name="Picture 9">
            <a:extLst>
              <a:ext uri="{FF2B5EF4-FFF2-40B4-BE49-F238E27FC236}">
                <a16:creationId xmlns:a16="http://schemas.microsoft.com/office/drawing/2014/main" id="{C655C32B-D60C-4960-A448-5A2EF0391E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799620" y="724148"/>
            <a:ext cx="2082152" cy="2211123"/>
          </a:xfrm>
          <a:prstGeom prst="rect">
            <a:avLst/>
          </a:prstGeom>
        </p:spPr>
      </p:pic>
      <p:pic>
        <p:nvPicPr>
          <p:cNvPr id="11" name="Picture 10">
            <a:extLst>
              <a:ext uri="{FF2B5EF4-FFF2-40B4-BE49-F238E27FC236}">
                <a16:creationId xmlns:a16="http://schemas.microsoft.com/office/drawing/2014/main" id="{E8E6E3E3-F9A8-4BAC-8CEA-E00230A46D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6258" y="3914952"/>
            <a:ext cx="2486695" cy="1864050"/>
          </a:xfrm>
          <a:prstGeom prst="rect">
            <a:avLst/>
          </a:prstGeom>
        </p:spPr>
      </p:pic>
    </p:spTree>
    <p:extLst>
      <p:ext uri="{BB962C8B-B14F-4D97-AF65-F5344CB8AC3E}">
        <p14:creationId xmlns:p14="http://schemas.microsoft.com/office/powerpoint/2010/main" val="128855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5213C-995A-44C6-8F77-D2D9F48C6054}"/>
              </a:ext>
            </a:extLst>
          </p:cNvPr>
          <p:cNvSpPr txBox="1"/>
          <p:nvPr/>
        </p:nvSpPr>
        <p:spPr>
          <a:xfrm>
            <a:off x="852545" y="5238207"/>
            <a:ext cx="4749049" cy="830997"/>
          </a:xfrm>
          <a:prstGeom prst="rect">
            <a:avLst/>
          </a:prstGeom>
          <a:noFill/>
        </p:spPr>
        <p:txBody>
          <a:bodyPr wrap="square" rtlCol="0">
            <a:spAutoFit/>
          </a:bodyPr>
          <a:lstStyle/>
          <a:p>
            <a:r>
              <a:rPr lang="en-GB" sz="1600" dirty="0"/>
              <a:t>The final component being the carry and charging case also produced in Leicester Carrying </a:t>
            </a:r>
            <a:r>
              <a:rPr lang="en-GB" sz="1600" dirty="0" err="1"/>
              <a:t>upto</a:t>
            </a:r>
            <a:r>
              <a:rPr lang="en-GB" sz="1600" dirty="0"/>
              <a:t> 20 GPS units and Tablet with software installed</a:t>
            </a:r>
          </a:p>
        </p:txBody>
      </p:sp>
      <p:pic>
        <p:nvPicPr>
          <p:cNvPr id="3" name="Picture 2" descr="A picture containing text, bunch, different, several&#10;&#10;Description automatically generated">
            <a:extLst>
              <a:ext uri="{FF2B5EF4-FFF2-40B4-BE49-F238E27FC236}">
                <a16:creationId xmlns:a16="http://schemas.microsoft.com/office/drawing/2014/main" id="{556544A4-B801-4C3D-A3CC-387EA561BB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8140" y="1022295"/>
            <a:ext cx="4097383" cy="307303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96958E8-06CF-490D-907E-DF2456C07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20977" y="1084217"/>
            <a:ext cx="3564708" cy="2673531"/>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83BB5E76-50B8-438B-85A5-BACE72AC0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54" r="18355" b="22926"/>
          <a:stretch/>
        </p:blipFill>
        <p:spPr>
          <a:xfrm>
            <a:off x="6579592" y="2381122"/>
            <a:ext cx="2024476" cy="3888376"/>
          </a:xfrm>
          <a:prstGeom prst="rect">
            <a:avLst/>
          </a:prstGeom>
        </p:spPr>
      </p:pic>
    </p:spTree>
    <p:extLst>
      <p:ext uri="{BB962C8B-B14F-4D97-AF65-F5344CB8AC3E}">
        <p14:creationId xmlns:p14="http://schemas.microsoft.com/office/powerpoint/2010/main" val="349338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51AA6A-B6B1-4E97-B283-2CF97594D607}"/>
              </a:ext>
            </a:extLst>
          </p:cNvPr>
          <p:cNvSpPr txBox="1"/>
          <p:nvPr/>
        </p:nvSpPr>
        <p:spPr>
          <a:xfrm>
            <a:off x="270163" y="105105"/>
            <a:ext cx="8749146" cy="676191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 </a:t>
            </a:r>
            <a:r>
              <a:rPr kumimoji="0" lang="en-US" sz="2000" b="1" i="0" u="sng" strike="noStrike" kern="0" cap="none" spc="0" normalizeH="0" baseline="0" noProof="0" dirty="0">
                <a:ln>
                  <a:noFill/>
                </a:ln>
                <a:solidFill>
                  <a:sysClr val="windowText" lastClr="000000"/>
                </a:solidFill>
                <a:effectLst/>
                <a:uLnTx/>
                <a:uFillTx/>
              </a:rPr>
              <a:t>The  journey  </a:t>
            </a:r>
          </a:p>
          <a:p>
            <a:pPr marL="414758" marR="0" lvl="0" indent="-414758" defTabSz="914400" eaLnBrk="1" fontAlgn="auto" latinLnBrk="0" hangingPunct="1">
              <a:lnSpc>
                <a:spcPct val="100000"/>
              </a:lnSpc>
              <a:spcBef>
                <a:spcPts val="0"/>
              </a:spcBef>
              <a:spcAft>
                <a:spcPts val="0"/>
              </a:spcAft>
              <a:buClrTx/>
              <a:buSzTx/>
              <a:buFontTx/>
              <a:buAutoNum type="alphaLcParenR"/>
              <a:tabLst/>
              <a:defRPr/>
            </a:pPr>
            <a:r>
              <a:rPr kumimoji="0" lang="en-US" sz="2000" b="0" i="0" u="none" strike="noStrike" kern="0" cap="none" spc="0" normalizeH="0" baseline="0" noProof="0" dirty="0">
                <a:ln>
                  <a:noFill/>
                </a:ln>
                <a:solidFill>
                  <a:sysClr val="windowText" lastClr="000000"/>
                </a:solidFill>
                <a:effectLst/>
                <a:uLnTx/>
                <a:uFillTx/>
              </a:rPr>
              <a:t>the challenge b) the solution/approach c) the deliverable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ysClr val="windowText" lastClr="000000"/>
                </a:solidFill>
                <a:effectLst/>
                <a:uLnTx/>
                <a:uFillTx/>
              </a:rPr>
              <a:t>The challenge </a:t>
            </a:r>
            <a:r>
              <a:rPr kumimoji="0" lang="en-US" sz="1600"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rPr>
              <a:t>  Business- To create a system that was affordable and accessible to more people than before, was    similar to other products in the market place yet had unique features that filled the void that existed.</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rPr>
              <a:t>Academia- to create a tool that was affordable and had better accessibility as being individualised, adaptable and simplifying to wider audience across the curriculum in Further education settings.</a:t>
            </a:r>
          </a:p>
          <a:p>
            <a:pPr marL="0" marR="0" lvl="0" indent="0" defTabSz="914400" eaLnBrk="1" fontAlgn="auto" latinLnBrk="0" hangingPunct="1">
              <a:lnSpc>
                <a:spcPct val="150000"/>
              </a:lnSpc>
              <a:spcBef>
                <a:spcPts val="0"/>
              </a:spcBef>
              <a:spcAft>
                <a:spcPts val="0"/>
              </a:spcAft>
              <a:buClrTx/>
              <a:buSzTx/>
              <a:buFontTx/>
              <a:buNone/>
              <a:tabLst/>
              <a:defRPr/>
            </a:pPr>
            <a:endParaRPr kumimoji="0" lang="en-GB"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600" b="1" i="0" u="sng" strike="noStrike" kern="0" cap="none" spc="0" normalizeH="0" baseline="0" noProof="0" dirty="0">
                <a:ln>
                  <a:noFill/>
                </a:ln>
                <a:solidFill>
                  <a:sysClr val="windowText" lastClr="000000"/>
                </a:solidFill>
                <a:effectLst/>
                <a:uLnTx/>
                <a:uFillTx/>
              </a:rPr>
              <a:t>solution/approach </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Employing previous network of experts in the field of wearable technology design, manufacture of electronics and garments and plastic enclosures. Software engineers, developers and operators, Sport scientists and lecturers and students. Using a innovative bottom up and action research approach drawing on theoretical knowledge from university graduate conducted a doctoral research into the use of wearable technology in further education and football. Combined with expertise from industry in the form of Small medium enterprise (SMEs) namely QUANT-CX Ltd to provide the business component.</a:t>
            </a:r>
          </a:p>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US" sz="1600" b="1" i="0" u="sng" strike="noStrike" kern="0" cap="none" spc="0" normalizeH="0" baseline="0" noProof="0" dirty="0">
                <a:ln>
                  <a:noFill/>
                </a:ln>
                <a:solidFill>
                  <a:sysClr val="windowText" lastClr="000000"/>
                </a:solidFill>
                <a:effectLst/>
                <a:uLnTx/>
                <a:uFillTx/>
              </a:rPr>
              <a:t>the deliverable</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By partnering with industry business and academia, by placing student the deliverable will be achievement of the main aims of a professional doctorate to create a solution to a real world problem. Business will have a viable commercial product for the market place</a:t>
            </a:r>
            <a:endParaRPr lang="en-GB" dirty="0"/>
          </a:p>
        </p:txBody>
      </p:sp>
    </p:spTree>
    <p:extLst>
      <p:ext uri="{BB962C8B-B14F-4D97-AF65-F5344CB8AC3E}">
        <p14:creationId xmlns:p14="http://schemas.microsoft.com/office/powerpoint/2010/main" val="3880330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0002">
            <a:hlinkClick r:id="" action="ppaction://media"/>
            <a:extLst>
              <a:ext uri="{FF2B5EF4-FFF2-40B4-BE49-F238E27FC236}">
                <a16:creationId xmlns:a16="http://schemas.microsoft.com/office/drawing/2014/main" id="{0E65DACB-5597-40C5-A5B7-0420803DDD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269" y="2334001"/>
            <a:ext cx="1708773" cy="2278363"/>
          </a:xfrm>
          <a:prstGeom prst="rect">
            <a:avLst/>
          </a:prstGeom>
        </p:spPr>
      </p:pic>
      <p:pic>
        <p:nvPicPr>
          <p:cNvPr id="4" name="Picture 3">
            <a:extLst>
              <a:ext uri="{FF2B5EF4-FFF2-40B4-BE49-F238E27FC236}">
                <a16:creationId xmlns:a16="http://schemas.microsoft.com/office/drawing/2014/main" id="{88F6DF67-DD04-4C89-B744-5BABDF9AFC33}"/>
              </a:ext>
            </a:extLst>
          </p:cNvPr>
          <p:cNvPicPr>
            <a:picLocks noChangeAspect="1"/>
          </p:cNvPicPr>
          <p:nvPr/>
        </p:nvPicPr>
        <p:blipFill>
          <a:blip r:embed="rId5"/>
          <a:stretch>
            <a:fillRect/>
          </a:stretch>
        </p:blipFill>
        <p:spPr>
          <a:xfrm>
            <a:off x="3618023" y="1584728"/>
            <a:ext cx="1367417" cy="1999660"/>
          </a:xfrm>
          <a:prstGeom prst="rect">
            <a:avLst/>
          </a:prstGeom>
        </p:spPr>
      </p:pic>
      <p:pic>
        <p:nvPicPr>
          <p:cNvPr id="5" name="Picture 4">
            <a:extLst>
              <a:ext uri="{FF2B5EF4-FFF2-40B4-BE49-F238E27FC236}">
                <a16:creationId xmlns:a16="http://schemas.microsoft.com/office/drawing/2014/main" id="{81D9C40A-FA74-49D0-BFA6-70A8E16868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943" r="11677"/>
          <a:stretch/>
        </p:blipFill>
        <p:spPr>
          <a:xfrm rot="5400000">
            <a:off x="4484940" y="4929955"/>
            <a:ext cx="2411755" cy="1327114"/>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AD0BE387-A0D6-4D99-8EAE-E10C619FA0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43" y="5062861"/>
            <a:ext cx="2168948" cy="1626711"/>
          </a:xfrm>
          <a:prstGeom prst="rect">
            <a:avLst/>
          </a:prstGeom>
        </p:spPr>
      </p:pic>
      <p:pic>
        <p:nvPicPr>
          <p:cNvPr id="7" name="Picture 6">
            <a:extLst>
              <a:ext uri="{FF2B5EF4-FFF2-40B4-BE49-F238E27FC236}">
                <a16:creationId xmlns:a16="http://schemas.microsoft.com/office/drawing/2014/main" id="{987596E4-C4A8-4002-AA99-05C316A937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5052" y="2372256"/>
            <a:ext cx="2168948" cy="1626711"/>
          </a:xfrm>
          <a:prstGeom prst="rect">
            <a:avLst/>
          </a:prstGeom>
        </p:spPr>
      </p:pic>
      <p:sp>
        <p:nvSpPr>
          <p:cNvPr id="8" name="TextBox 7">
            <a:extLst>
              <a:ext uri="{FF2B5EF4-FFF2-40B4-BE49-F238E27FC236}">
                <a16:creationId xmlns:a16="http://schemas.microsoft.com/office/drawing/2014/main" id="{582B68E2-CD35-4C7F-B87C-E02C2719C0D7}"/>
              </a:ext>
            </a:extLst>
          </p:cNvPr>
          <p:cNvSpPr txBox="1"/>
          <p:nvPr/>
        </p:nvSpPr>
        <p:spPr>
          <a:xfrm>
            <a:off x="273555" y="485692"/>
            <a:ext cx="6183807" cy="830997"/>
          </a:xfrm>
          <a:prstGeom prst="rect">
            <a:avLst/>
          </a:prstGeom>
          <a:noFill/>
        </p:spPr>
        <p:txBody>
          <a:bodyPr wrap="square" rtlCol="0">
            <a:spAutoFit/>
          </a:bodyPr>
          <a:lstStyle/>
          <a:p>
            <a:r>
              <a:rPr lang="en-GB" sz="1600" dirty="0"/>
              <a:t>Meetings and office environments as everything in the applied world and a project that is multifaceted that there can be in many types of venues and many different formats</a:t>
            </a:r>
          </a:p>
        </p:txBody>
      </p:sp>
      <p:pic>
        <p:nvPicPr>
          <p:cNvPr id="10" name="Picture 9" descr="A picture containing indoor, person, ceiling, people&#10;&#10;Description automatically generated">
            <a:extLst>
              <a:ext uri="{FF2B5EF4-FFF2-40B4-BE49-F238E27FC236}">
                <a16:creationId xmlns:a16="http://schemas.microsoft.com/office/drawing/2014/main" id="{0E37DBE7-51E8-4492-8F5C-A36A082C3CE7}"/>
              </a:ext>
            </a:extLst>
          </p:cNvPr>
          <p:cNvPicPr>
            <a:picLocks noChangeAspect="1"/>
          </p:cNvPicPr>
          <p:nvPr/>
        </p:nvPicPr>
        <p:blipFill rotWithShape="1">
          <a:blip r:embed="rId9">
            <a:extLst>
              <a:ext uri="{28A0092B-C50C-407E-A947-70E740481C1C}">
                <a14:useLocalDpi xmlns:a14="http://schemas.microsoft.com/office/drawing/2010/main" val="0"/>
              </a:ext>
            </a:extLst>
          </a:blip>
          <a:srcRect l="4882" t="34947" r="17060"/>
          <a:stretch/>
        </p:blipFill>
        <p:spPr>
          <a:xfrm>
            <a:off x="2494426" y="4345749"/>
            <a:ext cx="1981329" cy="2453640"/>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09FD4DD7-A404-4188-8C77-805309B107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799276" y="4997300"/>
            <a:ext cx="2234005" cy="1327114"/>
          </a:xfrm>
          <a:prstGeom prst="rect">
            <a:avLst/>
          </a:prstGeom>
        </p:spPr>
      </p:pic>
      <p:pic>
        <p:nvPicPr>
          <p:cNvPr id="16" name="Picture 15">
            <a:extLst>
              <a:ext uri="{FF2B5EF4-FFF2-40B4-BE49-F238E27FC236}">
                <a16:creationId xmlns:a16="http://schemas.microsoft.com/office/drawing/2014/main" id="{FD9FAB88-8BB0-4CAB-A98F-2C91058CAD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6624537" y="385006"/>
            <a:ext cx="1886349" cy="1414762"/>
          </a:xfrm>
          <a:prstGeom prst="rect">
            <a:avLst/>
          </a:prstGeom>
        </p:spPr>
      </p:pic>
      <p:pic>
        <p:nvPicPr>
          <p:cNvPr id="2" name="Picture 1">
            <a:extLst>
              <a:ext uri="{FF2B5EF4-FFF2-40B4-BE49-F238E27FC236}">
                <a16:creationId xmlns:a16="http://schemas.microsoft.com/office/drawing/2014/main" id="{58961414-DE4D-4388-BDBD-F22CC23F4F09}"/>
              </a:ext>
            </a:extLst>
          </p:cNvPr>
          <p:cNvPicPr>
            <a:picLocks noChangeAspect="1"/>
          </p:cNvPicPr>
          <p:nvPr/>
        </p:nvPicPr>
        <p:blipFill>
          <a:blip r:embed="rId12"/>
          <a:stretch>
            <a:fillRect/>
          </a:stretch>
        </p:blipFill>
        <p:spPr>
          <a:xfrm>
            <a:off x="5151558" y="2211767"/>
            <a:ext cx="1708773" cy="1999661"/>
          </a:xfrm>
          <a:prstGeom prst="rect">
            <a:avLst/>
          </a:prstGeom>
        </p:spPr>
      </p:pic>
      <p:pic>
        <p:nvPicPr>
          <p:cNvPr id="11" name="Picture 10" descr="A hand holding a piece of paper&#10;&#10;Description automatically generated with low confidence">
            <a:extLst>
              <a:ext uri="{FF2B5EF4-FFF2-40B4-BE49-F238E27FC236}">
                <a16:creationId xmlns:a16="http://schemas.microsoft.com/office/drawing/2014/main" id="{171709FE-B7EC-4866-9BB8-4E23CA0ABC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702203" y="2249265"/>
            <a:ext cx="1999659" cy="1499744"/>
          </a:xfrm>
          <a:prstGeom prst="rect">
            <a:avLst/>
          </a:prstGeom>
        </p:spPr>
      </p:pic>
    </p:spTree>
    <p:extLst>
      <p:ext uri="{BB962C8B-B14F-4D97-AF65-F5344CB8AC3E}">
        <p14:creationId xmlns:p14="http://schemas.microsoft.com/office/powerpoint/2010/main" val="4028686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79D4E3E0-0EE5-45DD-854B-BFBA33398BD6}"/>
              </a:ext>
            </a:extLst>
          </p:cNvPr>
          <p:cNvSpPr txBox="1">
            <a:spLocks noGrp="1"/>
          </p:cNvSpPr>
          <p:nvPr>
            <p:ph type="body" idx="4294967295"/>
          </p:nvPr>
        </p:nvSpPr>
        <p:spPr>
          <a:xfrm>
            <a:off x="304801" y="120402"/>
            <a:ext cx="7966364" cy="6617196"/>
          </a:xfrm>
          <a:prstGeom prst="rect">
            <a:avLst/>
          </a:prstGeom>
          <a:noFill/>
        </p:spPr>
        <p:txBody>
          <a:bodyPr wrap="square">
            <a:spAutoFit/>
          </a:bodyPr>
          <a:lstStyle/>
          <a:p>
            <a:r>
              <a:rPr lang="en-US" sz="1600" b="1" u="sng" dirty="0"/>
              <a:t>Timeline  </a:t>
            </a:r>
          </a:p>
          <a:p>
            <a:endParaRPr lang="en-US" sz="1600" dirty="0"/>
          </a:p>
          <a:p>
            <a:r>
              <a:rPr lang="en-US" sz="1400" dirty="0"/>
              <a:t>Sept 2018 strategy plan and timeline </a:t>
            </a:r>
          </a:p>
          <a:p>
            <a:endParaRPr lang="en-US" sz="1400" dirty="0"/>
          </a:p>
          <a:p>
            <a:r>
              <a:rPr lang="en-US" sz="1400" dirty="0"/>
              <a:t>Nov 2018 Student recruitment and industry partnerships</a:t>
            </a:r>
          </a:p>
          <a:p>
            <a:endParaRPr lang="en-US" sz="1400" dirty="0"/>
          </a:p>
          <a:p>
            <a:r>
              <a:rPr lang="en-US" sz="1400" dirty="0"/>
              <a:t>Nov 2018– software including liaison with team in India to formulate and create POC and splash pages screens</a:t>
            </a:r>
          </a:p>
          <a:p>
            <a:endParaRPr lang="en-US" sz="1400" dirty="0"/>
          </a:p>
          <a:p>
            <a:r>
              <a:rPr lang="en-US" sz="1400" dirty="0"/>
              <a:t>Jan 2019 – hardware review and manufacturing strategy. This involved creation of a platform that could work with multiple </a:t>
            </a:r>
            <a:r>
              <a:rPr lang="en-US" sz="1400" dirty="0" err="1"/>
              <a:t>timezones</a:t>
            </a:r>
            <a:r>
              <a:rPr lang="en-US" sz="1400" dirty="0"/>
              <a:t>( UK, Australia, India). And evaluate designs of Gen 1 Market research, research plan, timeline, Lit review, </a:t>
            </a:r>
          </a:p>
          <a:p>
            <a:endParaRPr lang="en-US" sz="1400" dirty="0"/>
          </a:p>
          <a:p>
            <a:r>
              <a:rPr lang="en-US" sz="1400" dirty="0"/>
              <a:t>Nov 2019 – Prototype V1 to improve functionality and scalability including firmware. Mobile Application development using software team. </a:t>
            </a:r>
          </a:p>
          <a:p>
            <a:endParaRPr lang="en-US" sz="1400" dirty="0"/>
          </a:p>
          <a:p>
            <a:r>
              <a:rPr lang="en-US" sz="1400" dirty="0"/>
              <a:t>Feb 2020 – Prototype V2 testing and interactions with software, Study 1 &amp; 2, software development cloud and mobile applications </a:t>
            </a:r>
          </a:p>
          <a:p>
            <a:endParaRPr lang="en-US" sz="1400" dirty="0"/>
          </a:p>
          <a:p>
            <a:r>
              <a:rPr lang="en-US" sz="1400" dirty="0"/>
              <a:t>June 2020-  V3 reduced size to commercial type testing and develop. Software trials mobile applications including android, IOS phones and tablets.</a:t>
            </a:r>
          </a:p>
          <a:p>
            <a:endParaRPr lang="en-US" sz="1400" dirty="0"/>
          </a:p>
          <a:p>
            <a:r>
              <a:rPr lang="en-US" sz="1400" dirty="0"/>
              <a:t>Aug 2020 – V4 final prototype for field trials end users</a:t>
            </a:r>
          </a:p>
          <a:p>
            <a:endParaRPr lang="en-US" sz="1400" dirty="0"/>
          </a:p>
          <a:p>
            <a:r>
              <a:rPr lang="en-US" sz="1400" dirty="0"/>
              <a:t>Sept 2020 – sign off of project ready for production</a:t>
            </a:r>
          </a:p>
          <a:p>
            <a:endParaRPr lang="en-US" sz="1400" dirty="0"/>
          </a:p>
          <a:p>
            <a:r>
              <a:rPr lang="en-US" sz="1400" dirty="0"/>
              <a:t>Nov 2020 – Production and commercial offering to commence. Field study with further education settings</a:t>
            </a:r>
          </a:p>
          <a:p>
            <a:endParaRPr lang="en-US" sz="1400" dirty="0"/>
          </a:p>
          <a:p>
            <a:r>
              <a:rPr lang="en-US" sz="1400" dirty="0"/>
              <a:t>Dec 2020 – Marketing and sales and further developments </a:t>
            </a:r>
          </a:p>
        </p:txBody>
      </p:sp>
    </p:spTree>
    <p:extLst>
      <p:ext uri="{BB962C8B-B14F-4D97-AF65-F5344CB8AC3E}">
        <p14:creationId xmlns:p14="http://schemas.microsoft.com/office/powerpoint/2010/main" val="2591171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13" name="Image.jpg"/>
          <p:cNvPicPr/>
          <p:nvPr/>
        </p:nvPicPr>
        <p:blipFill>
          <a:blip r:embed="rId2"/>
          <a:stretch>
            <a:fillRect/>
          </a:stretch>
        </p:blipFill>
        <p:spPr>
          <a:xfrm>
            <a:off x="447303" y="707380"/>
            <a:ext cx="3480174" cy="4921861"/>
          </a:xfrm>
          <a:prstGeom prst="rect">
            <a:avLst/>
          </a:prstGeom>
        </p:spPr>
      </p:pic>
      <p:sp>
        <p:nvSpPr>
          <p:cNvPr id="15" name="Text Placeholder 14"/>
          <p:cNvSpPr>
            <a:spLocks noGrp="1"/>
          </p:cNvSpPr>
          <p:nvPr>
            <p:ph type="body" idx="10"/>
          </p:nvPr>
        </p:nvSpPr>
        <p:spPr>
          <a:xfrm>
            <a:off x="3396452" y="746745"/>
            <a:ext cx="5747548" cy="2182885"/>
          </a:xfrm>
          <a:prstGeom prst="rect">
            <a:avLst/>
          </a:prstGeom>
          <a:noFill/>
          <a:ln w="0" cmpd="sng">
            <a:noFill/>
            <a:prstDash val="solid"/>
          </a:ln>
        </p:spPr>
        <p:txBody>
          <a:bodyPr vert="horz" lIns="0" tIns="2005458" rIns="0" bIns="0" anchor="t"/>
          <a:lstStyle/>
          <a:p>
            <a:pPr>
              <a:spcAft>
                <a:spcPts val="20290"/>
              </a:spcAft>
            </a:pPr>
            <a:r>
              <a:rPr lang="en-US" sz="1330" dirty="0">
                <a:solidFill>
                  <a:srgbClr val="000000"/>
                </a:solidFill>
                <a:latin typeface="Calibri" panose="02020603050405020304" pitchFamily="2"/>
              </a:rPr>
              <a:t>brainstorming session with engineers and supplying lunch for all as we work </a:t>
            </a:r>
          </a:p>
        </p:txBody>
      </p:sp>
      <p:sp>
        <p:nvSpPr>
          <p:cNvPr id="16" name="Text Placeholder 15"/>
          <p:cNvSpPr>
            <a:spLocks noGrp="1"/>
          </p:cNvSpPr>
          <p:nvPr>
            <p:ph type="body" idx="10"/>
          </p:nvPr>
        </p:nvSpPr>
        <p:spPr>
          <a:xfrm>
            <a:off x="461668" y="5693011"/>
            <a:ext cx="4563063" cy="260379"/>
          </a:xfrm>
          <a:prstGeom prst="rect">
            <a:avLst/>
          </a:prstGeom>
          <a:noFill/>
          <a:ln w="0" cmpd="sng">
            <a:noFill/>
            <a:prstDash val="solid"/>
          </a:ln>
        </p:spPr>
        <p:txBody>
          <a:bodyPr vert="horz" lIns="0" tIns="19970" rIns="0" bIns="0" anchor="t"/>
          <a:lstStyle/>
          <a:p>
            <a:pPr marL="0">
              <a:lnSpc>
                <a:spcPct val="200000"/>
              </a:lnSpc>
              <a:spcAft>
                <a:spcPts val="0"/>
              </a:spcAft>
            </a:pPr>
            <a:r>
              <a:rPr lang="en-US" sz="1330" dirty="0">
                <a:solidFill>
                  <a:srgbClr val="000000"/>
                </a:solidFill>
                <a:latin typeface="Calibri" panose="02020603050405020304" pitchFamily="2"/>
              </a:rPr>
              <a:t>one of the chief engineers first drawings. So on paper it works  </a:t>
            </a:r>
          </a:p>
        </p:txBody>
      </p:sp>
      <p:sp>
        <p:nvSpPr>
          <p:cNvPr id="17" name="Text Placeholder 16"/>
          <p:cNvSpPr>
            <a:spLocks noGrp="1"/>
          </p:cNvSpPr>
          <p:nvPr>
            <p:ph type="body" idx="10"/>
          </p:nvPr>
        </p:nvSpPr>
        <p:spPr>
          <a:xfrm>
            <a:off x="5090269" y="6523615"/>
            <a:ext cx="2359914" cy="76808"/>
          </a:xfrm>
          <a:prstGeom prst="rect">
            <a:avLst/>
          </a:prstGeom>
          <a:noFill/>
          <a:ln w="0" cmpd="sng">
            <a:noFill/>
            <a:prstDash val="solid"/>
          </a:ln>
        </p:spPr>
        <p:txBody>
          <a:bodyPr vert="horz" lIns="0" tIns="3840" rIns="0" bIns="0" anchor="t"/>
          <a:lstStyle/>
          <a:p>
            <a:pPr>
              <a:spcAft>
                <a:spcPts val="0"/>
              </a:spcAft>
              <a:tabLst>
                <a:tab pos="4202881" algn="l"/>
              </a:tabLst>
            </a:pPr>
            <a:r>
              <a:rPr lang="en-US" sz="1330" dirty="0">
                <a:solidFill>
                  <a:srgbClr val="000000"/>
                </a:solidFill>
                <a:latin typeface="Calibri" panose="02020603050405020304" pitchFamily="2"/>
              </a:rPr>
              <a:t>Now for the hard work </a:t>
            </a:r>
            <a:r>
              <a:rPr lang="en-US" sz="121" dirty="0">
                <a:solidFill>
                  <a:srgbClr val="000000"/>
                </a:solidFill>
                <a:latin typeface="Calibri" panose="02020603050405020304" pitchFamily="2"/>
              </a:rPr>
              <a:t> </a:t>
            </a:r>
          </a:p>
        </p:txBody>
      </p:sp>
      <p:pic>
        <p:nvPicPr>
          <p:cNvPr id="11" name="Picture 10">
            <a:extLst>
              <a:ext uri="{FF2B5EF4-FFF2-40B4-BE49-F238E27FC236}">
                <a16:creationId xmlns:a16="http://schemas.microsoft.com/office/drawing/2014/main" id="{74680692-0EE0-4E44-9654-7D216153F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266" y="369116"/>
            <a:ext cx="3048720" cy="2062765"/>
          </a:xfrm>
          <a:prstGeom prst="rect">
            <a:avLst/>
          </a:prstGeom>
        </p:spPr>
      </p:pic>
      <p:pic>
        <p:nvPicPr>
          <p:cNvPr id="12" name="Picture 11">
            <a:extLst>
              <a:ext uri="{FF2B5EF4-FFF2-40B4-BE49-F238E27FC236}">
                <a16:creationId xmlns:a16="http://schemas.microsoft.com/office/drawing/2014/main" id="{334E6BA7-6A89-4A65-8298-6895138ECFB7}"/>
              </a:ext>
            </a:extLst>
          </p:cNvPr>
          <p:cNvPicPr>
            <a:picLocks noChangeAspect="1"/>
          </p:cNvPicPr>
          <p:nvPr/>
        </p:nvPicPr>
        <p:blipFill>
          <a:blip r:embed="rId4"/>
          <a:stretch>
            <a:fillRect/>
          </a:stretch>
        </p:blipFill>
        <p:spPr>
          <a:xfrm>
            <a:off x="2743200" y="432433"/>
            <a:ext cx="1497445" cy="1997712"/>
          </a:xfrm>
          <a:prstGeom prst="rect">
            <a:avLst/>
          </a:prstGeom>
        </p:spPr>
      </p:pic>
      <p:pic>
        <p:nvPicPr>
          <p:cNvPr id="19" name="Picture 18" descr="A picture containing food, plate, dish, different&#10;&#10;Description automatically generated">
            <a:extLst>
              <a:ext uri="{FF2B5EF4-FFF2-40B4-BE49-F238E27FC236}">
                <a16:creationId xmlns:a16="http://schemas.microsoft.com/office/drawing/2014/main" id="{51ED2787-D055-4A26-A7E6-E4C26D4C2B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312761" y="3301708"/>
            <a:ext cx="2692301" cy="20192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21" name="Image.jpg"/>
          <p:cNvPicPr/>
          <p:nvPr/>
        </p:nvPicPr>
        <p:blipFill>
          <a:blip r:embed="rId2"/>
          <a:stretch>
            <a:fillRect/>
          </a:stretch>
        </p:blipFill>
        <p:spPr>
          <a:xfrm>
            <a:off x="277512" y="138378"/>
            <a:ext cx="3336545" cy="4396602"/>
          </a:xfrm>
          <a:prstGeom prst="rect">
            <a:avLst/>
          </a:prstGeom>
        </p:spPr>
      </p:pic>
      <p:sp>
        <p:nvSpPr>
          <p:cNvPr id="23" name="Text Placeholder 22"/>
          <p:cNvSpPr>
            <a:spLocks noGrp="1"/>
          </p:cNvSpPr>
          <p:nvPr>
            <p:ph type="body" idx="10"/>
          </p:nvPr>
        </p:nvSpPr>
        <p:spPr>
          <a:xfrm>
            <a:off x="2134030" y="521812"/>
            <a:ext cx="3871127" cy="703807"/>
          </a:xfrm>
          <a:prstGeom prst="rect">
            <a:avLst/>
          </a:prstGeom>
          <a:noFill/>
          <a:ln w="0" cmpd="sng">
            <a:noFill/>
            <a:prstDash val="solid"/>
          </a:ln>
        </p:spPr>
        <p:txBody>
          <a:bodyPr vert="horz" lIns="0" tIns="13825" rIns="0" bIns="0" anchor="t"/>
          <a:lstStyle/>
          <a:p>
            <a:pPr>
              <a:lnSpc>
                <a:spcPct val="200000"/>
              </a:lnSpc>
            </a:pPr>
            <a:r>
              <a:rPr lang="en-US" sz="1270" dirty="0">
                <a:solidFill>
                  <a:srgbClr val="000000"/>
                </a:solidFill>
                <a:latin typeface="Calibri" panose="02020603050405020304" pitchFamily="2"/>
              </a:rPr>
              <a:t>concept testing the first large bare board assessing if the drawings can become a reality  </a:t>
            </a:r>
          </a:p>
        </p:txBody>
      </p:sp>
      <p:sp>
        <p:nvSpPr>
          <p:cNvPr id="24" name="Text Placeholder 23"/>
          <p:cNvSpPr>
            <a:spLocks noGrp="1"/>
          </p:cNvSpPr>
          <p:nvPr>
            <p:ph type="body" idx="10"/>
          </p:nvPr>
        </p:nvSpPr>
        <p:spPr>
          <a:xfrm>
            <a:off x="1508748" y="2077066"/>
            <a:ext cx="4210618" cy="190484"/>
          </a:xfrm>
          <a:prstGeom prst="rect">
            <a:avLst/>
          </a:prstGeom>
          <a:noFill/>
          <a:ln w="0" cmpd="sng">
            <a:noFill/>
            <a:prstDash val="solid"/>
          </a:ln>
        </p:spPr>
        <p:txBody>
          <a:bodyPr vert="horz" lIns="0" tIns="13825" rIns="0" bIns="0" anchor="t"/>
          <a:lstStyle/>
          <a:p>
            <a:r>
              <a:rPr lang="en-US" sz="1270" dirty="0">
                <a:solidFill>
                  <a:srgbClr val="000000"/>
                </a:solidFill>
                <a:latin typeface="Calibri" panose="02020603050405020304" pitchFamily="2"/>
              </a:rPr>
              <a:t>wired up to some expensive and technical looking equipment</a:t>
            </a:r>
            <a:r>
              <a:rPr lang="en-US" sz="1270" b="1" dirty="0">
                <a:solidFill>
                  <a:srgbClr val="000000"/>
                </a:solidFill>
                <a:latin typeface="Calibri" panose="02020603050405020304" pitchFamily="2"/>
              </a:rPr>
              <a:t> </a:t>
            </a:r>
          </a:p>
        </p:txBody>
      </p:sp>
      <p:sp>
        <p:nvSpPr>
          <p:cNvPr id="25" name="Text Placeholder 24"/>
          <p:cNvSpPr>
            <a:spLocks noGrp="1"/>
          </p:cNvSpPr>
          <p:nvPr>
            <p:ph type="body" idx="10"/>
          </p:nvPr>
        </p:nvSpPr>
        <p:spPr>
          <a:xfrm>
            <a:off x="1915456" y="5237677"/>
            <a:ext cx="3871128" cy="411691"/>
          </a:xfrm>
          <a:prstGeom prst="rect">
            <a:avLst/>
          </a:prstGeom>
          <a:noFill/>
          <a:ln w="0" cmpd="sng">
            <a:noFill/>
            <a:prstDash val="solid"/>
          </a:ln>
        </p:spPr>
        <p:txBody>
          <a:bodyPr vert="horz" lIns="0" tIns="0" rIns="0" bIns="0" anchor="t"/>
          <a:lstStyle/>
          <a:p>
            <a:pPr algn="just">
              <a:lnSpc>
                <a:spcPts val="1572"/>
              </a:lnSpc>
            </a:pPr>
            <a:r>
              <a:rPr lang="en-US" sz="1270" dirty="0">
                <a:solidFill>
                  <a:srgbClr val="000000"/>
                </a:solidFill>
                <a:latin typeface="Calibri" panose="02020603050405020304" pitchFamily="2"/>
              </a:rPr>
              <a:t>downtime, the engineers based in India, evidencing this was a truly global project with multiple </a:t>
            </a:r>
            <a:r>
              <a:rPr lang="en-US" sz="1270" dirty="0" err="1">
                <a:solidFill>
                  <a:srgbClr val="000000"/>
                </a:solidFill>
                <a:latin typeface="Calibri" panose="02020603050405020304" pitchFamily="2"/>
              </a:rPr>
              <a:t>timezones</a:t>
            </a:r>
            <a:r>
              <a:rPr lang="en-US" sz="1270" dirty="0">
                <a:solidFill>
                  <a:srgbClr val="000000"/>
                </a:solidFill>
                <a:latin typeface="Calibri" panose="02020603050405020304" pitchFamily="2"/>
              </a:rPr>
              <a:t> and teams in 3 different continents Although transport to and from the software office was maybe different  </a:t>
            </a:r>
          </a:p>
        </p:txBody>
      </p:sp>
      <p:sp>
        <p:nvSpPr>
          <p:cNvPr id="9" name="Text Placeholder 23">
            <a:extLst>
              <a:ext uri="{FF2B5EF4-FFF2-40B4-BE49-F238E27FC236}">
                <a16:creationId xmlns:a16="http://schemas.microsoft.com/office/drawing/2014/main" id="{D81DBE06-631D-4983-886F-11CA0C2901FE}"/>
              </a:ext>
            </a:extLst>
          </p:cNvPr>
          <p:cNvSpPr>
            <a:spLocks noGrp="1"/>
          </p:cNvSpPr>
          <p:nvPr>
            <p:ph type="body" idx="10"/>
          </p:nvPr>
        </p:nvSpPr>
        <p:spPr>
          <a:xfrm>
            <a:off x="1508748" y="3510398"/>
            <a:ext cx="4210618" cy="190484"/>
          </a:xfrm>
          <a:prstGeom prst="rect">
            <a:avLst/>
          </a:prstGeom>
          <a:noFill/>
          <a:ln w="0" cmpd="sng">
            <a:noFill/>
            <a:prstDash val="solid"/>
          </a:ln>
        </p:spPr>
        <p:txBody>
          <a:bodyPr vert="horz" lIns="0" tIns="13825" rIns="0" bIns="0" anchor="t"/>
          <a:lstStyle/>
          <a:p>
            <a:pPr>
              <a:lnSpc>
                <a:spcPct val="150000"/>
              </a:lnSpc>
            </a:pPr>
            <a:r>
              <a:rPr lang="en-US" sz="1270" dirty="0">
                <a:solidFill>
                  <a:srgbClr val="000000"/>
                </a:solidFill>
                <a:latin typeface="Calibri" panose="02020603050405020304" pitchFamily="2"/>
              </a:rPr>
              <a:t>time to relax and perform some informal reflection and networking by understanding the wider culture and society that the team evolving, is living in  (India)</a:t>
            </a:r>
          </a:p>
        </p:txBody>
      </p:sp>
      <p:pic>
        <p:nvPicPr>
          <p:cNvPr id="10" name="Image.jpg">
            <a:extLst>
              <a:ext uri="{FF2B5EF4-FFF2-40B4-BE49-F238E27FC236}">
                <a16:creationId xmlns:a16="http://schemas.microsoft.com/office/drawing/2014/main" id="{C4E2788F-F681-43A5-8B55-482FA7322F42}"/>
              </a:ext>
            </a:extLst>
          </p:cNvPr>
          <p:cNvPicPr/>
          <p:nvPr/>
        </p:nvPicPr>
        <p:blipFill rotWithShape="1">
          <a:blip r:embed="rId3"/>
          <a:srcRect b="69030"/>
          <a:stretch/>
        </p:blipFill>
        <p:spPr>
          <a:xfrm>
            <a:off x="261687" y="4992268"/>
            <a:ext cx="1653768" cy="1237514"/>
          </a:xfrm>
          <a:prstGeom prst="rect">
            <a:avLst/>
          </a:prstGeom>
        </p:spPr>
      </p:pic>
      <p:pic>
        <p:nvPicPr>
          <p:cNvPr id="5" name="Picture 4" descr="A picture containing text, outdoor, street, person&#10;&#10;Description automatically generated">
            <a:extLst>
              <a:ext uri="{FF2B5EF4-FFF2-40B4-BE49-F238E27FC236}">
                <a16:creationId xmlns:a16="http://schemas.microsoft.com/office/drawing/2014/main" id="{AEF10BC0-CF5A-4AC8-BE9F-C21351ECA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284" y="4684051"/>
            <a:ext cx="2471930" cy="1853948"/>
          </a:xfrm>
          <a:prstGeom prst="rect">
            <a:avLst/>
          </a:prstGeom>
        </p:spPr>
      </p:pic>
      <p:pic>
        <p:nvPicPr>
          <p:cNvPr id="13" name="Picture 12" descr="A picture containing indoor, bag&#10;&#10;Description automatically generated">
            <a:extLst>
              <a:ext uri="{FF2B5EF4-FFF2-40B4-BE49-F238E27FC236}">
                <a16:creationId xmlns:a16="http://schemas.microsoft.com/office/drawing/2014/main" id="{5F17A95D-519B-49BD-95AB-ED001C2F0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86408" y="501632"/>
            <a:ext cx="2497685" cy="1873264"/>
          </a:xfrm>
          <a:prstGeom prst="rect">
            <a:avLst/>
          </a:prstGeom>
        </p:spPr>
      </p:pic>
      <p:sp>
        <p:nvSpPr>
          <p:cNvPr id="14" name="Text Placeholder 16">
            <a:extLst>
              <a:ext uri="{FF2B5EF4-FFF2-40B4-BE49-F238E27FC236}">
                <a16:creationId xmlns:a16="http://schemas.microsoft.com/office/drawing/2014/main" id="{4A5202C5-33E1-4848-AD99-AD0E3D06C381}"/>
              </a:ext>
            </a:extLst>
          </p:cNvPr>
          <p:cNvSpPr>
            <a:spLocks noGrp="1"/>
          </p:cNvSpPr>
          <p:nvPr>
            <p:ph type="body" idx="10"/>
          </p:nvPr>
        </p:nvSpPr>
        <p:spPr>
          <a:xfrm rot="10800000" flipV="1">
            <a:off x="4465499" y="2762414"/>
            <a:ext cx="2342496" cy="268536"/>
          </a:xfrm>
          <a:prstGeom prst="rect">
            <a:avLst/>
          </a:prstGeom>
          <a:noFill/>
          <a:ln w="0" cmpd="sng">
            <a:noFill/>
            <a:prstDash val="solid"/>
          </a:ln>
        </p:spPr>
        <p:txBody>
          <a:bodyPr vert="horz" lIns="0" tIns="3840" rIns="0" bIns="0" anchor="t"/>
          <a:lstStyle/>
          <a:p>
            <a:pPr>
              <a:lnSpc>
                <a:spcPct val="150000"/>
              </a:lnSpc>
              <a:spcAft>
                <a:spcPts val="0"/>
              </a:spcAft>
              <a:tabLst>
                <a:tab pos="4202881" algn="l"/>
              </a:tabLst>
            </a:pPr>
            <a:r>
              <a:rPr lang="en-US" sz="1400" dirty="0">
                <a:solidFill>
                  <a:srgbClr val="000000"/>
                </a:solidFill>
                <a:latin typeface="Calibri" panose="02020603050405020304" pitchFamily="2"/>
              </a:rPr>
              <a:t>Testing the concept</a:t>
            </a:r>
            <a:endParaRPr lang="en-US" sz="200" dirty="0">
              <a:solidFill>
                <a:srgbClr val="000000"/>
              </a:solidFill>
              <a:latin typeface="Calibri" panose="02020603050405020304" pitchFamily="2"/>
            </a:endParaRPr>
          </a:p>
        </p:txBody>
      </p:sp>
      <p:pic>
        <p:nvPicPr>
          <p:cNvPr id="7" name="Picture 6" descr="A picture containing electronics&#10;&#10;Description automatically generated">
            <a:extLst>
              <a:ext uri="{FF2B5EF4-FFF2-40B4-BE49-F238E27FC236}">
                <a16:creationId xmlns:a16="http://schemas.microsoft.com/office/drawing/2014/main" id="{9CFD4182-98B6-40B4-9B56-3B5BAFB6FB54}"/>
              </a:ext>
            </a:extLst>
          </p:cNvPr>
          <p:cNvPicPr>
            <a:picLocks noChangeAspect="1"/>
          </p:cNvPicPr>
          <p:nvPr/>
        </p:nvPicPr>
        <p:blipFill rotWithShape="1">
          <a:blip r:embed="rId6">
            <a:extLst>
              <a:ext uri="{28A0092B-C50C-407E-A947-70E740481C1C}">
                <a14:useLocalDpi xmlns:a14="http://schemas.microsoft.com/office/drawing/2010/main" val="0"/>
              </a:ext>
            </a:extLst>
          </a:blip>
          <a:srcRect l="25319" r="18688"/>
          <a:stretch/>
        </p:blipFill>
        <p:spPr>
          <a:xfrm rot="5400000">
            <a:off x="6978240" y="2752841"/>
            <a:ext cx="1314018" cy="16430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7" name="Image.jpg"/>
          <p:cNvPicPr/>
          <p:nvPr/>
        </p:nvPicPr>
        <p:blipFill rotWithShape="1">
          <a:blip r:embed="rId2"/>
          <a:srcRect l="-488" t="5438" r="68182" b="61451"/>
          <a:stretch/>
        </p:blipFill>
        <p:spPr>
          <a:xfrm>
            <a:off x="825186" y="313509"/>
            <a:ext cx="1804804" cy="2760616"/>
          </a:xfrm>
          <a:prstGeom prst="rect">
            <a:avLst/>
          </a:prstGeom>
        </p:spPr>
      </p:pic>
      <p:sp>
        <p:nvSpPr>
          <p:cNvPr id="7" name="Text Placeholder 6">
            <a:extLst>
              <a:ext uri="{FF2B5EF4-FFF2-40B4-BE49-F238E27FC236}">
                <a16:creationId xmlns:a16="http://schemas.microsoft.com/office/drawing/2014/main" id="{04860AC4-C770-4EB8-BB52-1103610781F0}"/>
              </a:ext>
            </a:extLst>
          </p:cNvPr>
          <p:cNvSpPr>
            <a:spLocks noGrp="1"/>
          </p:cNvSpPr>
          <p:nvPr>
            <p:ph type="body" idx="10"/>
          </p:nvPr>
        </p:nvSpPr>
        <p:spPr>
          <a:xfrm>
            <a:off x="4572000" y="1003289"/>
            <a:ext cx="2577737" cy="2644504"/>
          </a:xfrm>
        </p:spPr>
        <p:txBody>
          <a:bodyPr/>
          <a:lstStyle/>
          <a:p>
            <a:pPr>
              <a:lnSpc>
                <a:spcPct val="150000"/>
              </a:lnSpc>
            </a:pPr>
            <a:r>
              <a:rPr lang="en-GB" sz="1400" dirty="0"/>
              <a:t>V1  to help proof of concept a larger board is first produced that allows for ease of access</a:t>
            </a:r>
          </a:p>
          <a:p>
            <a:pPr>
              <a:lnSpc>
                <a:spcPct val="150000"/>
              </a:lnSpc>
            </a:pPr>
            <a:endParaRPr lang="en-GB" sz="1400" dirty="0"/>
          </a:p>
          <a:p>
            <a:pPr>
              <a:lnSpc>
                <a:spcPct val="150000"/>
              </a:lnSpc>
            </a:pPr>
            <a:endParaRPr lang="en-GB" sz="1400" dirty="0"/>
          </a:p>
          <a:p>
            <a:pPr>
              <a:lnSpc>
                <a:spcPct val="150000"/>
              </a:lnSpc>
            </a:pPr>
            <a:endParaRPr lang="en-GB" sz="1400" dirty="0"/>
          </a:p>
          <a:p>
            <a:pPr>
              <a:lnSpc>
                <a:spcPct val="150000"/>
              </a:lnSpc>
            </a:pPr>
            <a:endParaRPr lang="en-GB" sz="1400" dirty="0"/>
          </a:p>
          <a:p>
            <a:pPr>
              <a:lnSpc>
                <a:spcPct val="150000"/>
              </a:lnSpc>
            </a:pPr>
            <a:endParaRPr lang="en-GB" sz="1400" dirty="0"/>
          </a:p>
          <a:p>
            <a:pPr>
              <a:lnSpc>
                <a:spcPct val="150000"/>
              </a:lnSpc>
            </a:pPr>
            <a:endParaRPr lang="en-GB" sz="1400" dirty="0"/>
          </a:p>
          <a:p>
            <a:pPr>
              <a:lnSpc>
                <a:spcPct val="150000"/>
              </a:lnSpc>
            </a:pPr>
            <a:endParaRPr lang="en-GB" sz="1400" dirty="0"/>
          </a:p>
          <a:p>
            <a:pPr>
              <a:lnSpc>
                <a:spcPct val="150000"/>
              </a:lnSpc>
            </a:pPr>
            <a:endParaRPr lang="en-GB" sz="1400" dirty="0"/>
          </a:p>
          <a:p>
            <a:pPr>
              <a:lnSpc>
                <a:spcPct val="150000"/>
              </a:lnSpc>
            </a:pPr>
            <a:endParaRPr lang="en-GB" sz="1400" dirty="0"/>
          </a:p>
          <a:p>
            <a:pPr>
              <a:lnSpc>
                <a:spcPct val="150000"/>
              </a:lnSpc>
            </a:pPr>
            <a:r>
              <a:rPr lang="en-GB" sz="1400" dirty="0"/>
              <a:t>Electronics engineers may not always use electronic gadgets as seen here with some wood!</a:t>
            </a:r>
          </a:p>
        </p:txBody>
      </p:sp>
      <p:pic>
        <p:nvPicPr>
          <p:cNvPr id="13" name="Image.jpg">
            <a:extLst>
              <a:ext uri="{FF2B5EF4-FFF2-40B4-BE49-F238E27FC236}">
                <a16:creationId xmlns:a16="http://schemas.microsoft.com/office/drawing/2014/main" id="{1F94D2AE-AF58-4335-9D6F-52EA6F43861F}"/>
              </a:ext>
            </a:extLst>
          </p:cNvPr>
          <p:cNvPicPr/>
          <p:nvPr/>
        </p:nvPicPr>
        <p:blipFill>
          <a:blip r:embed="rId3"/>
          <a:stretch>
            <a:fillRect/>
          </a:stretch>
        </p:blipFill>
        <p:spPr>
          <a:xfrm>
            <a:off x="825186" y="3161210"/>
            <a:ext cx="2265186" cy="3269491"/>
          </a:xfrm>
          <a:prstGeom prst="rect">
            <a:avLst/>
          </a:prstGeom>
        </p:spPr>
      </p:pic>
      <p:pic>
        <p:nvPicPr>
          <p:cNvPr id="14" name="Picture 13">
            <a:extLst>
              <a:ext uri="{FF2B5EF4-FFF2-40B4-BE49-F238E27FC236}">
                <a16:creationId xmlns:a16="http://schemas.microsoft.com/office/drawing/2014/main" id="{377398B7-217B-46CD-BD80-72D416ED5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2814" y="2964681"/>
            <a:ext cx="1821631" cy="1366223"/>
          </a:xfrm>
          <a:prstGeom prst="rect">
            <a:avLst/>
          </a:prstGeom>
        </p:spPr>
      </p:pic>
      <p:sp>
        <p:nvSpPr>
          <p:cNvPr id="8" name="TextBox 7">
            <a:extLst>
              <a:ext uri="{FF2B5EF4-FFF2-40B4-BE49-F238E27FC236}">
                <a16:creationId xmlns:a16="http://schemas.microsoft.com/office/drawing/2014/main" id="{CEA69872-0216-49C0-BDB9-D2E68B1576A3}"/>
              </a:ext>
            </a:extLst>
          </p:cNvPr>
          <p:cNvSpPr txBox="1"/>
          <p:nvPr/>
        </p:nvSpPr>
        <p:spPr>
          <a:xfrm>
            <a:off x="5485597" y="2325541"/>
            <a:ext cx="1689463" cy="523220"/>
          </a:xfrm>
          <a:prstGeom prst="rect">
            <a:avLst/>
          </a:prstGeom>
          <a:noFill/>
        </p:spPr>
        <p:txBody>
          <a:bodyPr wrap="square" rtlCol="0">
            <a:spAutoFit/>
          </a:bodyPr>
          <a:lstStyle/>
          <a:p>
            <a:r>
              <a:rPr lang="en-GB" sz="1400" dirty="0"/>
              <a:t>Component sizes evaluation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8" name="Image.jpg">
            <a:extLst>
              <a:ext uri="{FF2B5EF4-FFF2-40B4-BE49-F238E27FC236}">
                <a16:creationId xmlns:a16="http://schemas.microsoft.com/office/drawing/2014/main" id="{F46A14B5-477F-4DD6-A1D6-1D9E14253852}"/>
              </a:ext>
            </a:extLst>
          </p:cNvPr>
          <p:cNvPicPr/>
          <p:nvPr/>
        </p:nvPicPr>
        <p:blipFill rotWithShape="1">
          <a:blip r:embed="rId2"/>
          <a:srcRect l="7749" t="6302" r="42949" b="1541"/>
          <a:stretch/>
        </p:blipFill>
        <p:spPr>
          <a:xfrm>
            <a:off x="258380" y="180703"/>
            <a:ext cx="2319914" cy="4868091"/>
          </a:xfrm>
          <a:prstGeom prst="rect">
            <a:avLst/>
          </a:prstGeom>
        </p:spPr>
      </p:pic>
      <p:sp>
        <p:nvSpPr>
          <p:cNvPr id="4" name="TextBox 3">
            <a:extLst>
              <a:ext uri="{FF2B5EF4-FFF2-40B4-BE49-F238E27FC236}">
                <a16:creationId xmlns:a16="http://schemas.microsoft.com/office/drawing/2014/main" id="{1DF5213C-995A-44C6-8F77-D2D9F48C6054}"/>
              </a:ext>
            </a:extLst>
          </p:cNvPr>
          <p:cNvSpPr txBox="1"/>
          <p:nvPr/>
        </p:nvSpPr>
        <p:spPr>
          <a:xfrm>
            <a:off x="345466" y="5048794"/>
            <a:ext cx="2673532" cy="1323439"/>
          </a:xfrm>
          <a:prstGeom prst="rect">
            <a:avLst/>
          </a:prstGeom>
          <a:noFill/>
        </p:spPr>
        <p:txBody>
          <a:bodyPr wrap="square" rtlCol="0">
            <a:spAutoFit/>
          </a:bodyPr>
          <a:lstStyle/>
          <a:p>
            <a:r>
              <a:rPr lang="en-GB" sz="1600" dirty="0"/>
              <a:t>Inside the development area of an electronics facility is not what expected but is the reality of workings </a:t>
            </a:r>
          </a:p>
        </p:txBody>
      </p:sp>
      <p:pic>
        <p:nvPicPr>
          <p:cNvPr id="9" name="Image.jpg">
            <a:extLst>
              <a:ext uri="{FF2B5EF4-FFF2-40B4-BE49-F238E27FC236}">
                <a16:creationId xmlns:a16="http://schemas.microsoft.com/office/drawing/2014/main" id="{1B83C403-3A63-4A65-8F6F-903B737494B6}"/>
              </a:ext>
            </a:extLst>
          </p:cNvPr>
          <p:cNvPicPr/>
          <p:nvPr/>
        </p:nvPicPr>
        <p:blipFill rotWithShape="1">
          <a:blip r:embed="rId3"/>
          <a:srcRect t="5776" r="25774"/>
          <a:stretch/>
        </p:blipFill>
        <p:spPr>
          <a:xfrm>
            <a:off x="4828901" y="348343"/>
            <a:ext cx="4267201" cy="5256906"/>
          </a:xfrm>
          <a:prstGeom prst="rect">
            <a:avLst/>
          </a:prstGeom>
        </p:spPr>
      </p:pic>
      <p:sp>
        <p:nvSpPr>
          <p:cNvPr id="10" name="TextBox 9">
            <a:extLst>
              <a:ext uri="{FF2B5EF4-FFF2-40B4-BE49-F238E27FC236}">
                <a16:creationId xmlns:a16="http://schemas.microsoft.com/office/drawing/2014/main" id="{AE1C595B-D990-46D8-A39B-6145F2124116}"/>
              </a:ext>
            </a:extLst>
          </p:cNvPr>
          <p:cNvSpPr txBox="1"/>
          <p:nvPr/>
        </p:nvSpPr>
        <p:spPr>
          <a:xfrm>
            <a:off x="4828901" y="5605249"/>
            <a:ext cx="3661956" cy="830997"/>
          </a:xfrm>
          <a:prstGeom prst="rect">
            <a:avLst/>
          </a:prstGeom>
          <a:noFill/>
        </p:spPr>
        <p:txBody>
          <a:bodyPr wrap="square" rtlCol="0">
            <a:spAutoFit/>
          </a:bodyPr>
          <a:lstStyle/>
          <a:p>
            <a:r>
              <a:rPr lang="en-GB" sz="1600" dirty="0"/>
              <a:t>The reality is that sometimes work may have to come home with you as is the case in 2020 with COVID -19</a:t>
            </a:r>
          </a:p>
        </p:txBody>
      </p:sp>
      <p:pic>
        <p:nvPicPr>
          <p:cNvPr id="11" name="Image.jpg">
            <a:extLst>
              <a:ext uri="{FF2B5EF4-FFF2-40B4-BE49-F238E27FC236}">
                <a16:creationId xmlns:a16="http://schemas.microsoft.com/office/drawing/2014/main" id="{1C5A383E-6CAC-4CB6-BD94-2602E32F499B}"/>
              </a:ext>
            </a:extLst>
          </p:cNvPr>
          <p:cNvPicPr/>
          <p:nvPr/>
        </p:nvPicPr>
        <p:blipFill>
          <a:blip r:embed="rId4"/>
          <a:stretch>
            <a:fillRect/>
          </a:stretch>
        </p:blipFill>
        <p:spPr>
          <a:xfrm>
            <a:off x="2139012" y="2786742"/>
            <a:ext cx="1319269" cy="2262052"/>
          </a:xfrm>
          <a:prstGeom prst="rect">
            <a:avLst/>
          </a:prstGeom>
        </p:spPr>
      </p:pic>
    </p:spTree>
    <p:extLst>
      <p:ext uri="{BB962C8B-B14F-4D97-AF65-F5344CB8AC3E}">
        <p14:creationId xmlns:p14="http://schemas.microsoft.com/office/powerpoint/2010/main" val="303844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5213C-995A-44C6-8F77-D2D9F48C6054}"/>
              </a:ext>
            </a:extLst>
          </p:cNvPr>
          <p:cNvSpPr txBox="1"/>
          <p:nvPr/>
        </p:nvSpPr>
        <p:spPr>
          <a:xfrm>
            <a:off x="2160228" y="1141167"/>
            <a:ext cx="4284007" cy="830997"/>
          </a:xfrm>
          <a:prstGeom prst="rect">
            <a:avLst/>
          </a:prstGeom>
          <a:noFill/>
        </p:spPr>
        <p:txBody>
          <a:bodyPr wrap="square" rtlCol="0">
            <a:spAutoFit/>
          </a:bodyPr>
          <a:lstStyle/>
          <a:p>
            <a:r>
              <a:rPr lang="en-GB" sz="1600" dirty="0"/>
              <a:t>Each component is built in different factories Here is the garment factory in Leicester, and far right thread suppliers Nuneaton</a:t>
            </a:r>
          </a:p>
        </p:txBody>
      </p:sp>
      <p:pic>
        <p:nvPicPr>
          <p:cNvPr id="7" name="Image.jpg">
            <a:extLst>
              <a:ext uri="{FF2B5EF4-FFF2-40B4-BE49-F238E27FC236}">
                <a16:creationId xmlns:a16="http://schemas.microsoft.com/office/drawing/2014/main" id="{049FD11E-09ED-40A2-ACF3-F88E04C5DFB0}"/>
              </a:ext>
            </a:extLst>
          </p:cNvPr>
          <p:cNvPicPr/>
          <p:nvPr/>
        </p:nvPicPr>
        <p:blipFill>
          <a:blip r:embed="rId4"/>
          <a:stretch>
            <a:fillRect/>
          </a:stretch>
        </p:blipFill>
        <p:spPr>
          <a:xfrm>
            <a:off x="173213" y="145320"/>
            <a:ext cx="1950824" cy="3021855"/>
          </a:xfrm>
          <a:prstGeom prst="rect">
            <a:avLst/>
          </a:prstGeom>
        </p:spPr>
      </p:pic>
      <p:pic>
        <p:nvPicPr>
          <p:cNvPr id="12" name="Picture 11">
            <a:extLst>
              <a:ext uri="{FF2B5EF4-FFF2-40B4-BE49-F238E27FC236}">
                <a16:creationId xmlns:a16="http://schemas.microsoft.com/office/drawing/2014/main" id="{F69E8F58-CF90-422A-AD70-EF57AE529B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571841" y="3727295"/>
            <a:ext cx="2386361" cy="1789771"/>
          </a:xfrm>
          <a:prstGeom prst="rect">
            <a:avLst/>
          </a:prstGeom>
        </p:spPr>
      </p:pic>
      <p:pic>
        <p:nvPicPr>
          <p:cNvPr id="13" name="IMG_1544">
            <a:hlinkClick r:id="" action="ppaction://media"/>
            <a:extLst>
              <a:ext uri="{FF2B5EF4-FFF2-40B4-BE49-F238E27FC236}">
                <a16:creationId xmlns:a16="http://schemas.microsoft.com/office/drawing/2014/main" id="{F60A9531-A942-433F-B71E-F7A3EA03CA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67637" y="2844258"/>
            <a:ext cx="1950824" cy="2601099"/>
          </a:xfrm>
          <a:prstGeom prst="rect">
            <a:avLst/>
          </a:prstGeom>
        </p:spPr>
      </p:pic>
      <p:pic>
        <p:nvPicPr>
          <p:cNvPr id="3" name="Picture 2" descr="A group of people in a room&#10;&#10;Description automatically generated with medium confidence">
            <a:extLst>
              <a:ext uri="{FF2B5EF4-FFF2-40B4-BE49-F238E27FC236}">
                <a16:creationId xmlns:a16="http://schemas.microsoft.com/office/drawing/2014/main" id="{C8441AA2-EF58-4D8C-A66F-57DC0D52EC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009" t="6925" r="8888" b="4352"/>
          <a:stretch/>
        </p:blipFill>
        <p:spPr>
          <a:xfrm rot="5400000">
            <a:off x="2568976" y="4731958"/>
            <a:ext cx="2055223" cy="1950825"/>
          </a:xfrm>
          <a:prstGeom prst="rect">
            <a:avLst/>
          </a:prstGeom>
        </p:spPr>
      </p:pic>
      <p:sp>
        <p:nvSpPr>
          <p:cNvPr id="14" name="TextBox 13">
            <a:extLst>
              <a:ext uri="{FF2B5EF4-FFF2-40B4-BE49-F238E27FC236}">
                <a16:creationId xmlns:a16="http://schemas.microsoft.com/office/drawing/2014/main" id="{0FB2F578-4D87-470D-910A-4A39C2ED37B0}"/>
              </a:ext>
            </a:extLst>
          </p:cNvPr>
          <p:cNvSpPr txBox="1"/>
          <p:nvPr/>
        </p:nvSpPr>
        <p:spPr>
          <a:xfrm>
            <a:off x="4572000" y="5876425"/>
            <a:ext cx="3203797" cy="830997"/>
          </a:xfrm>
          <a:prstGeom prst="rect">
            <a:avLst/>
          </a:prstGeom>
          <a:noFill/>
        </p:spPr>
        <p:txBody>
          <a:bodyPr wrap="square" rtlCol="0">
            <a:spAutoFit/>
          </a:bodyPr>
          <a:lstStyle/>
          <a:p>
            <a:r>
              <a:rPr lang="en-GB" sz="1600" dirty="0"/>
              <a:t>Here with industry mentor in sports garment (previously head of sportwear for UMBRO)</a:t>
            </a:r>
          </a:p>
        </p:txBody>
      </p:sp>
      <p:pic>
        <p:nvPicPr>
          <p:cNvPr id="6" name="Picture 5" descr="A picture containing text, indoor, scene, shop&#10;&#10;Description automatically generated">
            <a:extLst>
              <a:ext uri="{FF2B5EF4-FFF2-40B4-BE49-F238E27FC236}">
                <a16:creationId xmlns:a16="http://schemas.microsoft.com/office/drawing/2014/main" id="{6A9A992B-1356-4317-B95E-B21F56F0EE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235" y="566076"/>
            <a:ext cx="2641575" cy="1981181"/>
          </a:xfrm>
          <a:prstGeom prst="rect">
            <a:avLst/>
          </a:prstGeom>
        </p:spPr>
      </p:pic>
      <p:pic>
        <p:nvPicPr>
          <p:cNvPr id="16" name="Picture 15">
            <a:extLst>
              <a:ext uri="{FF2B5EF4-FFF2-40B4-BE49-F238E27FC236}">
                <a16:creationId xmlns:a16="http://schemas.microsoft.com/office/drawing/2014/main" id="{E0879BA1-330A-4FAD-BF23-00C6FCBA86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63086" y="3865299"/>
            <a:ext cx="2886892" cy="2014295"/>
          </a:xfrm>
          <a:prstGeom prst="rect">
            <a:avLst/>
          </a:prstGeom>
        </p:spPr>
      </p:pic>
    </p:spTree>
    <p:extLst>
      <p:ext uri="{BB962C8B-B14F-4D97-AF65-F5344CB8AC3E}">
        <p14:creationId xmlns:p14="http://schemas.microsoft.com/office/powerpoint/2010/main" val="312135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theme/theme1.xml><?xml version="1.0" encoding="utf-8"?>
<a:theme xmlns:a="http://schemas.openxmlformats.org/drawingml/2006/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770</Words>
  <Application>Microsoft Office PowerPoint</Application>
  <PresentationFormat>On-screen Show (4:3)</PresentationFormat>
  <Paragraphs>72</Paragraphs>
  <Slides>12</Slides>
  <Notes>0</Notes>
  <HiddenSlides>0</HiddenSlides>
  <MMClips>4</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Calibri</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Tierney, Pete</cp:lastModifiedBy>
  <cp:revision>14</cp:revision>
  <dcterms:modified xsi:type="dcterms:W3CDTF">2021-02-19T08:45:44Z</dcterms:modified>
</cp:coreProperties>
</file>