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6.jpg" ContentType="image/jpg"/>
  <Override PartName="/ppt/notesSlides/notesSlide3.xml" ContentType="application/vnd.openxmlformats-officedocument.presentationml.notesSlide+xml"/>
  <Override PartName="/ppt/media/image52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1" r:id="rId2"/>
    <p:sldId id="275" r:id="rId3"/>
    <p:sldId id="267" r:id="rId4"/>
    <p:sldId id="266" r:id="rId5"/>
    <p:sldId id="257" r:id="rId6"/>
    <p:sldId id="265" r:id="rId7"/>
    <p:sldId id="260" r:id="rId8"/>
    <p:sldId id="258" r:id="rId9"/>
    <p:sldId id="256" r:id="rId10"/>
    <p:sldId id="270" r:id="rId11"/>
    <p:sldId id="269" r:id="rId12"/>
    <p:sldId id="271" r:id="rId13"/>
    <p:sldId id="268" r:id="rId14"/>
    <p:sldId id="259" r:id="rId15"/>
    <p:sldId id="262" r:id="rId16"/>
    <p:sldId id="278" r:id="rId17"/>
    <p:sldId id="279" r:id="rId18"/>
    <p:sldId id="280" r:id="rId19"/>
    <p:sldId id="273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BAD1FD-B015-4BB5-A98C-DC60F35EF2FF}" v="1" dt="2021-04-10T12:56:08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9576" autoAdjust="0"/>
  </p:normalViewPr>
  <p:slideViewPr>
    <p:cSldViewPr snapToGrid="0">
      <p:cViewPr varScale="1">
        <p:scale>
          <a:sx n="54" d="100"/>
          <a:sy n="54" d="100"/>
        </p:scale>
        <p:origin x="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erney, Pete" userId="4c2bd97b-5223-4142-92f5-5cb5b508a3e2" providerId="ADAL" clId="{54BAD1FD-B015-4BB5-A98C-DC60F35EF2FF}"/>
    <pc:docChg chg="undo custSel modSld">
      <pc:chgData name="Tierney, Pete" userId="4c2bd97b-5223-4142-92f5-5cb5b508a3e2" providerId="ADAL" clId="{54BAD1FD-B015-4BB5-A98C-DC60F35EF2FF}" dt="2021-04-10T12:56:37.905" v="105" actId="1076"/>
      <pc:docMkLst>
        <pc:docMk/>
      </pc:docMkLst>
      <pc:sldChg chg="addSp delSp modSp mod setBg modNotesTx">
        <pc:chgData name="Tierney, Pete" userId="4c2bd97b-5223-4142-92f5-5cb5b508a3e2" providerId="ADAL" clId="{54BAD1FD-B015-4BB5-A98C-DC60F35EF2FF}" dt="2021-04-10T12:56:37.905" v="105" actId="1076"/>
        <pc:sldMkLst>
          <pc:docMk/>
          <pc:sldMk cId="2491162937" sldId="269"/>
        </pc:sldMkLst>
        <pc:spChg chg="add del">
          <ac:chgData name="Tierney, Pete" userId="4c2bd97b-5223-4142-92f5-5cb5b508a3e2" providerId="ADAL" clId="{54BAD1FD-B015-4BB5-A98C-DC60F35EF2FF}" dt="2021-04-10T12:56:28.707" v="100" actId="26606"/>
          <ac:spMkLst>
            <pc:docMk/>
            <pc:sldMk cId="2491162937" sldId="269"/>
            <ac:spMk id="8" creationId="{4AC095D0-108B-409A-B913-F0185E0EDC69}"/>
          </ac:spMkLst>
        </pc:spChg>
        <pc:spChg chg="add del">
          <ac:chgData name="Tierney, Pete" userId="4c2bd97b-5223-4142-92f5-5cb5b508a3e2" providerId="ADAL" clId="{54BAD1FD-B015-4BB5-A98C-DC60F35EF2FF}" dt="2021-04-10T12:56:28.707" v="100" actId="26606"/>
          <ac:spMkLst>
            <pc:docMk/>
            <pc:sldMk cId="2491162937" sldId="269"/>
            <ac:spMk id="11" creationId="{21516CB1-E8C8-4751-B6A6-46B2D1E72A61}"/>
          </ac:spMkLst>
        </pc:spChg>
        <pc:spChg chg="add del">
          <ac:chgData name="Tierney, Pete" userId="4c2bd97b-5223-4142-92f5-5cb5b508a3e2" providerId="ADAL" clId="{54BAD1FD-B015-4BB5-A98C-DC60F35EF2FF}" dt="2021-04-10T12:56:28.707" v="100" actId="26606"/>
          <ac:spMkLst>
            <pc:docMk/>
            <pc:sldMk cId="2491162937" sldId="269"/>
            <ac:spMk id="13" creationId="{90C0C0D1-E79A-41FF-8322-256F6DD1499B}"/>
          </ac:spMkLst>
        </pc:spChg>
        <pc:spChg chg="add del">
          <ac:chgData name="Tierney, Pete" userId="4c2bd97b-5223-4142-92f5-5cb5b508a3e2" providerId="ADAL" clId="{54BAD1FD-B015-4BB5-A98C-DC60F35EF2FF}" dt="2021-04-10T12:56:28.707" v="100" actId="26606"/>
          <ac:spMkLst>
            <pc:docMk/>
            <pc:sldMk cId="2491162937" sldId="269"/>
            <ac:spMk id="15" creationId="{395FA420-5595-49D1-9D5F-79EC43B55574}"/>
          </ac:spMkLst>
        </pc:spChg>
        <pc:picChg chg="add mod">
          <ac:chgData name="Tierney, Pete" userId="4c2bd97b-5223-4142-92f5-5cb5b508a3e2" providerId="ADAL" clId="{54BAD1FD-B015-4BB5-A98C-DC60F35EF2FF}" dt="2021-04-10T12:56:36.485" v="104" actId="1076"/>
          <ac:picMkLst>
            <pc:docMk/>
            <pc:sldMk cId="2491162937" sldId="269"/>
            <ac:picMk id="3" creationId="{6B98B419-0525-4AFD-B8B8-FEBCA9DC3928}"/>
          </ac:picMkLst>
        </pc:picChg>
        <pc:picChg chg="add del mod replId">
          <ac:chgData name="Tierney, Pete" userId="4c2bd97b-5223-4142-92f5-5cb5b508a3e2" providerId="ADAL" clId="{54BAD1FD-B015-4BB5-A98C-DC60F35EF2FF}" dt="2021-04-10T12:56:37.905" v="105" actId="1076"/>
          <ac:picMkLst>
            <pc:docMk/>
            <pc:sldMk cId="2491162937" sldId="269"/>
            <ac:picMk id="4" creationId="{00000000-0000-0000-0000-000000000000}"/>
          </ac:picMkLst>
        </pc:picChg>
        <pc:picChg chg="add del mod">
          <ac:chgData name="Tierney, Pete" userId="4c2bd97b-5223-4142-92f5-5cb5b508a3e2" providerId="ADAL" clId="{54BAD1FD-B015-4BB5-A98C-DC60F35EF2FF}" dt="2021-04-10T12:56:28.707" v="100" actId="26606"/>
          <ac:picMkLst>
            <pc:docMk/>
            <pc:sldMk cId="2491162937" sldId="269"/>
            <ac:picMk id="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40841-C205-4B76-BBDF-B395FDBC3E75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562D3-9853-4A25-A4C0-8F43793AC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45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Equivalent to supporting over147,300 jobs</a:t>
            </a:r>
          </a:p>
          <a:p>
            <a:r>
              <a:rPr lang="en-GB" dirty="0"/>
              <a:t>Football 1</a:t>
            </a:r>
            <a:r>
              <a:rPr lang="en-GB" baseline="30000" dirty="0"/>
              <a:t>st</a:t>
            </a:r>
            <a:r>
              <a:rPr lang="en-GB" dirty="0"/>
              <a:t> team sport science support to community and occupational health</a:t>
            </a:r>
          </a:p>
          <a:p>
            <a:r>
              <a:rPr lang="en-GB" dirty="0"/>
              <a:t>From birth to grave across the landscape</a:t>
            </a:r>
          </a:p>
          <a:p>
            <a:r>
              <a:rPr lang="en-GB" dirty="0"/>
              <a:t>No barriers,</a:t>
            </a:r>
            <a:r>
              <a:rPr lang="en-GB" baseline="0" dirty="0"/>
              <a:t> culture, age, sex, disability, job……. Military, hospitals, sports, parks, wellness, teachers</a:t>
            </a:r>
            <a:endParaRPr lang="en-GB" dirty="0"/>
          </a:p>
          <a:p>
            <a:endParaRPr lang="en-GB" dirty="0"/>
          </a:p>
          <a:p>
            <a:r>
              <a:rPr lang="en-GB" dirty="0"/>
              <a:t>this is added income to the </a:t>
            </a:r>
            <a:r>
              <a:rPr lang="en-GB" dirty="0" err="1"/>
              <a:t>uk</a:t>
            </a:r>
            <a:r>
              <a:rPr lang="en-GB" dirty="0"/>
              <a:t> every year including 1.3 billion tax</a:t>
            </a:r>
          </a:p>
          <a:p>
            <a:r>
              <a:rPr lang="en-GB" dirty="0" err="1"/>
              <a:t>Approx</a:t>
            </a:r>
            <a:r>
              <a:rPr lang="en-GB" dirty="0"/>
              <a:t>  £90 million in savings from NHS savings,</a:t>
            </a:r>
            <a:r>
              <a:rPr lang="en-GB" baseline="0" dirty="0"/>
              <a:t> </a:t>
            </a:r>
          </a:p>
          <a:p>
            <a:r>
              <a:rPr lang="en-GB" baseline="0" dirty="0"/>
              <a:t>£160 million saving from unemployment and related benefits, less crime, fewer police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AB96D-A737-4EA4-880D-6CE4E800A56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22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just direct sports coaching there are </a:t>
            </a:r>
            <a:r>
              <a:rPr lang="en-GB" dirty="0" err="1"/>
              <a:t>lts</a:t>
            </a:r>
            <a:r>
              <a:rPr lang="en-GB" dirty="0"/>
              <a:t> of spin offs related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62D3-9853-4A25-A4C0-8F43793AC9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025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Sayings</a:t>
            </a:r>
          </a:p>
          <a:p>
            <a:r>
              <a:rPr lang="en-GB" dirty="0"/>
              <a:t>One door closes another opens or the grass is greener</a:t>
            </a:r>
          </a:p>
          <a:p>
            <a:r>
              <a:rPr lang="en-GB" dirty="0" err="1"/>
              <a:t>Ive</a:t>
            </a:r>
            <a:r>
              <a:rPr lang="en-GB" dirty="0"/>
              <a:t> opened and closed some gates and seen a few gates from&gt;&gt;&gt;&gt;&gt;&gt;&gt;&gt;&gt;&gt;&gt;&gt;&gt;&gt;&gt;&gt;&gt;&gt;&gt;&gt;&gt;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62D3-9853-4A25-A4C0-8F43793AC9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354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Transferring all those skills to help achieve academic success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562D3-9853-4A25-A4C0-8F43793AC96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84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562D3-9853-4A25-A4C0-8F43793AC96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837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It is not necessarily having a set </a:t>
            </a:r>
            <a:r>
              <a:rPr lang="en-GB" u="sng" dirty="0"/>
              <a:t>philosophy</a:t>
            </a:r>
            <a:r>
              <a:rPr lang="en-GB" dirty="0"/>
              <a:t>, 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bg1"/>
                </a:solidFill>
              </a:rPr>
              <a:t>If I was to put</a:t>
            </a:r>
            <a:r>
              <a:rPr lang="en-GB" sz="1200" baseline="0" dirty="0">
                <a:solidFill>
                  <a:schemeClr val="bg1"/>
                </a:solidFill>
              </a:rPr>
              <a:t> a label on it </a:t>
            </a:r>
            <a:r>
              <a:rPr lang="en-GB" sz="1200" dirty="0">
                <a:solidFill>
                  <a:schemeClr val="bg1"/>
                </a:solidFill>
              </a:rPr>
              <a:t>(Agile adaptable</a:t>
            </a:r>
            <a:r>
              <a:rPr lang="en-GB" sz="1200" baseline="0" dirty="0">
                <a:solidFill>
                  <a:schemeClr val="bg1"/>
                </a:solidFill>
              </a:rPr>
              <a:t> strategy</a:t>
            </a:r>
            <a:r>
              <a:rPr lang="en-GB" sz="1200" dirty="0">
                <a:solidFill>
                  <a:schemeClr val="bg1"/>
                </a:solidFill>
              </a:rPr>
              <a:t>)</a:t>
            </a:r>
            <a:r>
              <a:rPr lang="en-GB" sz="1050" dirty="0">
                <a:solidFill>
                  <a:schemeClr val="bg1"/>
                </a:solidFill>
              </a:rPr>
              <a:t> </a:t>
            </a:r>
            <a:endParaRPr lang="en-GB" dirty="0"/>
          </a:p>
          <a:p>
            <a:r>
              <a:rPr lang="en-GB" b="1" u="sng" dirty="0"/>
              <a:t>Plan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There must be a plan as with then we are able to constantly  review and progress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Historically  It has been shown that when people and organisations have a rigid set philosophy, then these subsequently fail. </a:t>
            </a:r>
          </a:p>
          <a:p>
            <a:pPr marL="0" indent="0">
              <a:buNone/>
            </a:pPr>
            <a:r>
              <a:rPr lang="en-GB" dirty="0"/>
              <a:t>This is mainly been evidenced that, once they achieve some success, then this success is rewarded and this in turn is followed by complacency. </a:t>
            </a:r>
          </a:p>
          <a:p>
            <a:pPr marL="457176" lvl="1" indent="0">
              <a:buNone/>
            </a:pPr>
            <a:r>
              <a:rPr lang="en-GB" dirty="0"/>
              <a:t>    A status quo then ensues (not the band)</a:t>
            </a:r>
          </a:p>
          <a:p>
            <a:pPr marL="0" lvl="0" indent="-1">
              <a:buNone/>
            </a:pPr>
            <a:r>
              <a:rPr lang="en-GB" dirty="0"/>
              <a:t>more a set of </a:t>
            </a:r>
            <a:r>
              <a:rPr lang="en-GB" u="sng" dirty="0"/>
              <a:t>principles</a:t>
            </a:r>
            <a:r>
              <a:rPr lang="en-GB" dirty="0"/>
              <a:t> that underpin an ever evolving philosophy that adapts to the changes and environment encountered.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445F1-68BB-447A-99CE-C4226A153CE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1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9077BF-AFFA-49E8-B533-D9FADFFBD8F1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0580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445F1-68BB-447A-99CE-C4226A153CE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22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986F-2860-4A2F-94C5-6F42143CD219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0534-B2C7-4FAB-9EF1-8BB268BCF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53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986F-2860-4A2F-94C5-6F42143CD219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0534-B2C7-4FAB-9EF1-8BB268BCF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199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986F-2860-4A2F-94C5-6F42143CD219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0534-B2C7-4FAB-9EF1-8BB268BCF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452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986F-2860-4A2F-94C5-6F42143CD219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0534-B2C7-4FAB-9EF1-8BB268BCF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12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986F-2860-4A2F-94C5-6F42143CD219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0534-B2C7-4FAB-9EF1-8BB268BCF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49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986F-2860-4A2F-94C5-6F42143CD219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0534-B2C7-4FAB-9EF1-8BB268BCF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275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986F-2860-4A2F-94C5-6F42143CD219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0534-B2C7-4FAB-9EF1-8BB268BCF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547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986F-2860-4A2F-94C5-6F42143CD219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0534-B2C7-4FAB-9EF1-8BB268BCF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09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986F-2860-4A2F-94C5-6F42143CD219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0534-B2C7-4FAB-9EF1-8BB268BCF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37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986F-2860-4A2F-94C5-6F42143CD219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0534-B2C7-4FAB-9EF1-8BB268BCF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96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986F-2860-4A2F-94C5-6F42143CD219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0534-B2C7-4FAB-9EF1-8BB268BCF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05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3986F-2860-4A2F-94C5-6F42143CD219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70534-B2C7-4FAB-9EF1-8BB268BCF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890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15.pn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png"/><Relationship Id="rId9" Type="http://schemas.openxmlformats.org/officeDocument/2006/relationships/image" Target="../media/image1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3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6.jpeg"/><Relationship Id="rId12" Type="http://schemas.openxmlformats.org/officeDocument/2006/relationships/image" Target="../media/image131.png"/><Relationship Id="rId2" Type="http://schemas.openxmlformats.org/officeDocument/2006/relationships/video" Target="../media/media3.MOV"/><Relationship Id="rId16" Type="http://schemas.openxmlformats.org/officeDocument/2006/relationships/image" Target="../media/image135.jpeg"/><Relationship Id="rId1" Type="http://schemas.microsoft.com/office/2007/relationships/media" Target="../media/media3.MOV"/><Relationship Id="rId6" Type="http://schemas.openxmlformats.org/officeDocument/2006/relationships/image" Target="../media/image125.png"/><Relationship Id="rId11" Type="http://schemas.openxmlformats.org/officeDocument/2006/relationships/image" Target="../media/image130.jpeg"/><Relationship Id="rId5" Type="http://schemas.openxmlformats.org/officeDocument/2006/relationships/image" Target="../media/image124.png"/><Relationship Id="rId15" Type="http://schemas.openxmlformats.org/officeDocument/2006/relationships/image" Target="../media/image13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Relationship Id="rId14" Type="http://schemas.openxmlformats.org/officeDocument/2006/relationships/image" Target="../media/image1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Pete.tierney100@gmail.com" TargetMode="External"/><Relationship Id="rId2" Type="http://schemas.openxmlformats.org/officeDocument/2006/relationships/hyperlink" Target="mailto:P.J.Tierney@2019.ljmu.ac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hyperlink" Target="mailto:pete@quantrax.co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g"/><Relationship Id="rId9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18" Type="http://schemas.openxmlformats.org/officeDocument/2006/relationships/image" Target="../media/image77.jpeg"/><Relationship Id="rId26" Type="http://schemas.openxmlformats.org/officeDocument/2006/relationships/image" Target="../media/image85.jpeg"/><Relationship Id="rId3" Type="http://schemas.openxmlformats.org/officeDocument/2006/relationships/image" Target="../media/image62.jpeg"/><Relationship Id="rId21" Type="http://schemas.openxmlformats.org/officeDocument/2006/relationships/image" Target="../media/image80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17" Type="http://schemas.openxmlformats.org/officeDocument/2006/relationships/image" Target="../media/image76.jpeg"/><Relationship Id="rId25" Type="http://schemas.openxmlformats.org/officeDocument/2006/relationships/image" Target="../media/image84.jpeg"/><Relationship Id="rId2" Type="http://schemas.openxmlformats.org/officeDocument/2006/relationships/image" Target="../media/image61.jpeg"/><Relationship Id="rId16" Type="http://schemas.openxmlformats.org/officeDocument/2006/relationships/image" Target="../media/image75.jpeg"/><Relationship Id="rId20" Type="http://schemas.openxmlformats.org/officeDocument/2006/relationships/image" Target="../media/image79.jpeg"/><Relationship Id="rId29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24" Type="http://schemas.openxmlformats.org/officeDocument/2006/relationships/image" Target="../media/image83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23" Type="http://schemas.openxmlformats.org/officeDocument/2006/relationships/image" Target="../media/image82.jpeg"/><Relationship Id="rId28" Type="http://schemas.openxmlformats.org/officeDocument/2006/relationships/image" Target="../media/image87.jpeg"/><Relationship Id="rId10" Type="http://schemas.openxmlformats.org/officeDocument/2006/relationships/image" Target="../media/image69.jpeg"/><Relationship Id="rId19" Type="http://schemas.openxmlformats.org/officeDocument/2006/relationships/image" Target="../media/image78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Relationship Id="rId22" Type="http://schemas.openxmlformats.org/officeDocument/2006/relationships/image" Target="../media/image81.jpeg"/><Relationship Id="rId27" Type="http://schemas.openxmlformats.org/officeDocument/2006/relationships/image" Target="../media/image86.png"/><Relationship Id="rId30" Type="http://schemas.openxmlformats.org/officeDocument/2006/relationships/image" Target="../media/image8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6641" y="1327196"/>
            <a:ext cx="585978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A career in Sport Science</a:t>
            </a:r>
            <a:br>
              <a:rPr lang="en-GB" dirty="0"/>
            </a:br>
            <a:br>
              <a:rPr lang="en-GB" dirty="0"/>
            </a:br>
            <a:r>
              <a:rPr lang="en-GB" dirty="0"/>
              <a:t> Living the dream?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93" t="20994" r="3902" b="18838"/>
          <a:stretch/>
        </p:blipFill>
        <p:spPr>
          <a:xfrm>
            <a:off x="4218225" y="3367668"/>
            <a:ext cx="3336611" cy="307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11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5424" y="882925"/>
            <a:ext cx="2904328" cy="2087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5" y="434087"/>
            <a:ext cx="2299170" cy="2985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6802" y="3926934"/>
            <a:ext cx="2904329" cy="24227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3841" y="713517"/>
            <a:ext cx="2904327" cy="2426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05730" y="1025119"/>
            <a:ext cx="2944989" cy="1844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0509" y="4111037"/>
            <a:ext cx="2709185" cy="2031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9" b="7140"/>
          <a:stretch/>
        </p:blipFill>
        <p:spPr>
          <a:xfrm>
            <a:off x="7435779" y="375773"/>
            <a:ext cx="2378781" cy="3003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6" y="3478209"/>
            <a:ext cx="3335327" cy="33202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5" b="23496"/>
          <a:stretch/>
        </p:blipFill>
        <p:spPr>
          <a:xfrm rot="5400000">
            <a:off x="207739" y="4030514"/>
            <a:ext cx="2926989" cy="219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35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113" y="1253330"/>
            <a:ext cx="3560185" cy="4351338"/>
          </a:xfrm>
          <a:prstGeom prst="rect">
            <a:avLst/>
          </a:prstGeom>
        </p:spPr>
      </p:pic>
      <p:pic>
        <p:nvPicPr>
          <p:cNvPr id="3" name="Picture 2" descr="A picture containing holding, person, person, academic costume&#10;&#10;Description automatically generated">
            <a:extLst>
              <a:ext uri="{FF2B5EF4-FFF2-40B4-BE49-F238E27FC236}">
                <a16:creationId xmlns:a16="http://schemas.microsoft.com/office/drawing/2014/main" id="{6B98B419-0525-4AFD-B8B8-FEBCA9DC3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513" y="741457"/>
            <a:ext cx="3831399" cy="537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62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97" y="275816"/>
            <a:ext cx="4392523" cy="3380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397" y="4180114"/>
            <a:ext cx="5363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Referencing </a:t>
            </a:r>
          </a:p>
          <a:p>
            <a:endParaRPr lang="en-GB" sz="700" dirty="0"/>
          </a:p>
          <a:p>
            <a:r>
              <a:rPr lang="en-GB" sz="700" dirty="0" err="1"/>
              <a:t>Dellaserra</a:t>
            </a:r>
            <a:r>
              <a:rPr lang="en-GB" sz="700" dirty="0"/>
              <a:t> et al (2014). Use of integrated </a:t>
            </a:r>
            <a:r>
              <a:rPr lang="en-GB" sz="100" dirty="0"/>
              <a:t>technology</a:t>
            </a:r>
            <a:r>
              <a:rPr lang="en-GB" sz="700" dirty="0"/>
              <a:t> in team sports</a:t>
            </a:r>
          </a:p>
          <a:p>
            <a:r>
              <a:rPr lang="en-GB" sz="700" dirty="0"/>
              <a:t>Vickery et al (2014) </a:t>
            </a:r>
            <a:r>
              <a:rPr lang="en-US" sz="700" dirty="0"/>
              <a:t>Accuracy and reliability of GPS devices for measurement of sports-specific movement patterns</a:t>
            </a:r>
            <a:endParaRPr lang="en-GB" sz="700" dirty="0"/>
          </a:p>
          <a:p>
            <a:r>
              <a:rPr lang="en-GB" sz="700" dirty="0"/>
              <a:t>Tierney et al (2016) match play demands 11v11 formation and position</a:t>
            </a:r>
          </a:p>
          <a:p>
            <a:r>
              <a:rPr lang="en-GB" sz="700" dirty="0"/>
              <a:t>Peart et al (2017) use of mobile applications to collect data in sport, health and exercise sciences</a:t>
            </a:r>
          </a:p>
          <a:p>
            <a:r>
              <a:rPr lang="en-GB" sz="700" dirty="0"/>
              <a:t>Hennessy &amp; </a:t>
            </a:r>
            <a:r>
              <a:rPr lang="en-GB" sz="700" dirty="0" err="1"/>
              <a:t>Jeffreys</a:t>
            </a:r>
            <a:r>
              <a:rPr lang="en-GB" sz="700" dirty="0"/>
              <a:t> (2018) The Current Use of GPS, Its Potential, and Limitations in Soccer</a:t>
            </a:r>
          </a:p>
          <a:p>
            <a:r>
              <a:rPr lang="en-GB" sz="700" dirty="0" err="1"/>
              <a:t>Hulteen</a:t>
            </a:r>
            <a:r>
              <a:rPr lang="en-GB" sz="700" dirty="0"/>
              <a:t> et al (2017) Global participation in sport and leisure-time physical activities </a:t>
            </a:r>
          </a:p>
          <a:p>
            <a:r>
              <a:rPr lang="en-GB" sz="700" dirty="0">
                <a:ea typeface="Times New Roman" panose="02020603050405020304" pitchFamily="18" charset="0"/>
              </a:rPr>
              <a:t>Malone et al (2015) Seasonal Training-Load Quantification in Elite English Premier League Soccer Players</a:t>
            </a:r>
          </a:p>
          <a:p>
            <a:r>
              <a:rPr lang="en-GB" sz="700" dirty="0"/>
              <a:t>Buchheit &amp; Simpson (201) </a:t>
            </a:r>
            <a:r>
              <a:rPr lang="en-GB" sz="700" dirty="0" err="1"/>
              <a:t>Playertracking</a:t>
            </a:r>
            <a:r>
              <a:rPr lang="en-GB" sz="700" dirty="0"/>
              <a:t> technology: Half Full or Half empty Glass?</a:t>
            </a:r>
          </a:p>
          <a:p>
            <a:r>
              <a:rPr lang="en-GB" sz="700" dirty="0"/>
              <a:t>Little (2009) Optimizing the use of soccer drills for physiological development</a:t>
            </a:r>
          </a:p>
          <a:p>
            <a:r>
              <a:rPr lang="en-GB" sz="700" dirty="0"/>
              <a:t>Romeo (2017) Children at football academies are more likely to 'get hit by a meteorite' than succeed as professionals </a:t>
            </a:r>
          </a:p>
          <a:p>
            <a:r>
              <a:rPr lang="en-GB" sz="700" dirty="0" err="1"/>
              <a:t>Aughey</a:t>
            </a:r>
            <a:r>
              <a:rPr lang="en-GB" sz="700" dirty="0"/>
              <a:t> (2011). Applications of </a:t>
            </a:r>
            <a:r>
              <a:rPr lang="en-GB" sz="700" b="1" dirty="0"/>
              <a:t>GPS</a:t>
            </a:r>
            <a:r>
              <a:rPr lang="en-GB" sz="700" dirty="0"/>
              <a:t> Technologies to Field Sports</a:t>
            </a:r>
          </a:p>
          <a:p>
            <a:r>
              <a:rPr lang="en-GB" sz="700" dirty="0"/>
              <a:t>Blatter,  &amp; Dvorak,  (2014). Playing football on a regular basis contributes to the improvement of public health</a:t>
            </a:r>
          </a:p>
          <a:p>
            <a:r>
              <a:rPr lang="en-GB" sz="700" dirty="0"/>
              <a:t>Krustrup &amp; Krustrup (2018). Football is medicine -  it is time for patients to play! </a:t>
            </a:r>
          </a:p>
          <a:p>
            <a:r>
              <a:rPr lang="en-GB" sz="700" dirty="0"/>
              <a:t>Krustrup, et al (2010). The health and fitness benefits of regular participation in small-sided football </a:t>
            </a:r>
          </a:p>
          <a:p>
            <a:r>
              <a:rPr lang="en-US" sz="700" dirty="0"/>
              <a:t>The Football League (2015) </a:t>
            </a:r>
            <a:r>
              <a:rPr lang="en-GB" sz="700" dirty="0"/>
              <a:t>11 Million Footballers In England Cannot Be Wrong</a:t>
            </a:r>
          </a:p>
          <a:p>
            <a:r>
              <a:rPr lang="en-GB" sz="700" dirty="0"/>
              <a:t>The football League (2017) Five-A-Side and Futsal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9604" y="2151820"/>
            <a:ext cx="5637304" cy="26830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5746" y="28344"/>
            <a:ext cx="309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Current Lit review for </a:t>
            </a:r>
            <a:r>
              <a:rPr lang="en-GB" dirty="0" err="1"/>
              <a:t>Phd</a:t>
            </a:r>
            <a:r>
              <a:rPr lang="en-GB" dirty="0"/>
              <a:t> 457 references and growing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4034" y="3803843"/>
            <a:ext cx="2996694" cy="201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7778" y="3649677"/>
            <a:ext cx="2996694" cy="23279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32381" y="6419340"/>
            <a:ext cx="309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Plan  2018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4000" y="889418"/>
            <a:ext cx="2082152" cy="22111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59355" y="1596905"/>
            <a:ext cx="309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Ongoing reviews</a:t>
            </a:r>
          </a:p>
        </p:txBody>
      </p:sp>
    </p:spTree>
    <p:extLst>
      <p:ext uri="{BB962C8B-B14F-4D97-AF65-F5344CB8AC3E}">
        <p14:creationId xmlns:p14="http://schemas.microsoft.com/office/powerpoint/2010/main" val="1647887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6" y="2257159"/>
            <a:ext cx="3576209" cy="2102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943" y="492735"/>
            <a:ext cx="1693817" cy="1577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3" y="4490148"/>
            <a:ext cx="3048720" cy="2367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137" y="4423104"/>
            <a:ext cx="3857897" cy="2102723"/>
          </a:xfrm>
          <a:prstGeom prst="rect">
            <a:avLst/>
          </a:prstGeom>
        </p:spPr>
      </p:pic>
      <p:pic>
        <p:nvPicPr>
          <p:cNvPr id="9" name="Picture 4" descr="Image result for sky sports monday night football analys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364" y="254384"/>
            <a:ext cx="3661244" cy="182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28" y="278108"/>
            <a:ext cx="1926765" cy="172822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4308938" y="434348"/>
            <a:ext cx="3184127" cy="233681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From this to this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073A7D-D77A-46E7-9B25-A741425042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5549" y="2354264"/>
            <a:ext cx="2391071" cy="17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7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314" y="55903"/>
            <a:ext cx="2509545" cy="3345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5694" y="2026733"/>
            <a:ext cx="2386361" cy="1789771"/>
          </a:xfrm>
          <a:prstGeom prst="rect">
            <a:avLst/>
          </a:prstGeom>
        </p:spPr>
      </p:pic>
      <p:pic>
        <p:nvPicPr>
          <p:cNvPr id="8" name="IMG_15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91" y="4148252"/>
            <a:ext cx="1950824" cy="2601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6651" y="4662603"/>
            <a:ext cx="2509025" cy="18817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5040" y="4620864"/>
            <a:ext cx="2556727" cy="1917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5228" y="2037403"/>
            <a:ext cx="2185636" cy="16392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9364" y="4674024"/>
            <a:ext cx="2066074" cy="1549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4111" y="2026734"/>
            <a:ext cx="2386360" cy="17897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3483" y="4404653"/>
            <a:ext cx="2051205" cy="15384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4878" y="1871082"/>
            <a:ext cx="2743198" cy="18111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59050" y="146239"/>
            <a:ext cx="8125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Transferable skills </a:t>
            </a:r>
          </a:p>
          <a:p>
            <a:r>
              <a:rPr lang="en-GB" dirty="0"/>
              <a:t>Fashion designer, Machinery tooling   Electronics manufacturing, marketing, advertising, Promotions, </a:t>
            </a:r>
            <a:r>
              <a:rPr lang="en-GB" b="1" u="sng" dirty="0"/>
              <a:t>RESEARCH </a:t>
            </a:r>
          </a:p>
        </p:txBody>
      </p:sp>
    </p:spTree>
    <p:extLst>
      <p:ext uri="{BB962C8B-B14F-4D97-AF65-F5344CB8AC3E}">
        <p14:creationId xmlns:p14="http://schemas.microsoft.com/office/powerpoint/2010/main" val="368521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038" y="697636"/>
            <a:ext cx="2509024" cy="1881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434" y="2460331"/>
            <a:ext cx="1477933" cy="1970577"/>
          </a:xfrm>
          <a:prstGeom prst="rect">
            <a:avLst/>
          </a:prstGeom>
        </p:spPr>
      </p:pic>
      <p:pic>
        <p:nvPicPr>
          <p:cNvPr id="6" name="IMG_0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427" y="2953460"/>
            <a:ext cx="1281771" cy="1709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461" y="3890554"/>
            <a:ext cx="2108355" cy="2599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79780" y="1114067"/>
            <a:ext cx="2745590" cy="2059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1799" y="4253524"/>
            <a:ext cx="2574359" cy="1930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8560" y="563597"/>
            <a:ext cx="1940312" cy="14552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02" y="2397420"/>
            <a:ext cx="3246503" cy="24348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6392" y="4629869"/>
            <a:ext cx="1497445" cy="19977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73" y="507324"/>
            <a:ext cx="2338728" cy="17540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79256" y="4918771"/>
            <a:ext cx="3306512" cy="18154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7" y="5124203"/>
            <a:ext cx="1821631" cy="136622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1249" y="1041789"/>
            <a:ext cx="2486811" cy="17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2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5612" y="908720"/>
            <a:ext cx="8614844" cy="5445224"/>
          </a:xfrm>
        </p:spPr>
        <p:txBody>
          <a:bodyPr>
            <a:normAutofit/>
          </a:bodyPr>
          <a:lstStyle/>
          <a:p>
            <a:pPr marL="514324" lvl="1" indent="0">
              <a:buNone/>
            </a:pPr>
            <a:endParaRPr lang="en-GB" dirty="0"/>
          </a:p>
          <a:p>
            <a:r>
              <a:rPr lang="en-GB" sz="3500" b="1" u="sng" dirty="0"/>
              <a:t>Adaptable</a:t>
            </a:r>
          </a:p>
          <a:p>
            <a:pPr marL="514324" lvl="1" indent="0">
              <a:buNone/>
            </a:pPr>
            <a:r>
              <a:rPr lang="en-GB" dirty="0"/>
              <a:t>- To modify or adjust to new circumstances. To changes that can and cannot be envisaged and/or predicted</a:t>
            </a:r>
          </a:p>
          <a:p>
            <a:pPr marL="457176" lvl="1" indent="0">
              <a:buNone/>
            </a:pPr>
            <a:endParaRPr lang="en-GB" dirty="0"/>
          </a:p>
          <a:p>
            <a:r>
              <a:rPr lang="en-GB" sz="3500" b="1" u="sng" dirty="0"/>
              <a:t>Agile</a:t>
            </a:r>
          </a:p>
          <a:p>
            <a:pPr lvl="1">
              <a:buFontTx/>
              <a:buChar char="-"/>
            </a:pPr>
            <a:r>
              <a:rPr lang="en-GB" dirty="0"/>
              <a:t>Able to respond appropriately and scale the speed of response</a:t>
            </a:r>
          </a:p>
          <a:p>
            <a:pPr lvl="1">
              <a:buFontTx/>
              <a:buChar char="-"/>
            </a:pPr>
            <a:endParaRPr lang="en-GB" dirty="0"/>
          </a:p>
          <a:p>
            <a:r>
              <a:rPr lang="en-GB" sz="3500" b="1" u="sng" dirty="0"/>
              <a:t>Strategy </a:t>
            </a:r>
          </a:p>
          <a:p>
            <a:pPr marL="457176" lvl="1" indent="0">
              <a:buNone/>
            </a:pPr>
            <a:r>
              <a:rPr lang="en-GB" dirty="0"/>
              <a:t>- Create a plan to optimise development integrated with the club/playing </a:t>
            </a:r>
            <a:r>
              <a:rPr lang="en-GB" b="1" u="sng" dirty="0"/>
              <a:t>philosophy</a:t>
            </a:r>
          </a:p>
          <a:p>
            <a:pPr marL="457176" lvl="1" indent="0">
              <a:buNone/>
            </a:pPr>
            <a:endParaRPr lang="en-GB" dirty="0"/>
          </a:p>
        </p:txBody>
      </p:sp>
      <p:sp>
        <p:nvSpPr>
          <p:cNvPr id="5" name="Text Placeholder 131"/>
          <p:cNvSpPr txBox="1">
            <a:spLocks/>
          </p:cNvSpPr>
          <p:nvPr/>
        </p:nvSpPr>
        <p:spPr>
          <a:xfrm>
            <a:off x="1513858" y="0"/>
            <a:ext cx="9144000" cy="1144162"/>
          </a:xfrm>
          <a:prstGeom prst="rect">
            <a:avLst/>
          </a:prstGeom>
          <a:solidFill>
            <a:schemeClr val="bg1"/>
          </a:solidFill>
          <a:ln w="0" cmpd="sng">
            <a:noFill/>
            <a:prstDash val="solid"/>
          </a:ln>
        </p:spPr>
        <p:txBody>
          <a:bodyPr vert="horz" lIns="0" tIns="26035" rIns="0" bIns="0" rtlCol="0" anchor="t">
            <a:noAutofit/>
          </a:bodyPr>
          <a:lstStyle>
            <a:lvl1pPr marL="342882" indent="-342882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9143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Philosophy </a:t>
            </a:r>
            <a:endParaRPr lang="en-US" sz="4000" b="1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158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 txBox="1">
            <a:spLocks/>
          </p:cNvSpPr>
          <p:nvPr/>
        </p:nvSpPr>
        <p:spPr bwMode="auto">
          <a:xfrm>
            <a:off x="1524000" y="0"/>
            <a:ext cx="9144000" cy="1397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/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3 r’s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496532" y="1266876"/>
            <a:ext cx="11085868" cy="533712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u="sng" dirty="0"/>
              <a:t>Robust;</a:t>
            </a:r>
          </a:p>
          <a:p>
            <a:pPr lvl="1"/>
            <a:r>
              <a:rPr lang="en-GB" sz="2400" dirty="0"/>
              <a:t>Strong and healthy, </a:t>
            </a:r>
          </a:p>
          <a:p>
            <a:pPr lvl="1"/>
            <a:r>
              <a:rPr lang="en-GB" sz="2400" b="0" dirty="0"/>
              <a:t>sturdy, tough, powerful, solid,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u="sng" dirty="0"/>
              <a:t>Resilient;</a:t>
            </a:r>
          </a:p>
          <a:p>
            <a:pPr lvl="1"/>
            <a:r>
              <a:rPr lang="en-GB" sz="2400" dirty="0"/>
              <a:t>able to withstand or recover quickly from difficult conditions </a:t>
            </a:r>
            <a:r>
              <a:rPr lang="en-GB" sz="2400" b="0" dirty="0"/>
              <a:t>flexible, pliable, pliant, supple,  elastic, springy ( all athletes need to train and play)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u="sng" dirty="0"/>
              <a:t>Reliable;</a:t>
            </a:r>
          </a:p>
          <a:p>
            <a:pPr lvl="1"/>
            <a:r>
              <a:rPr lang="en-GB" sz="2400" dirty="0"/>
              <a:t>Consistently good in quality and </a:t>
            </a:r>
            <a:r>
              <a:rPr lang="en-GB" sz="2400" u="sng" dirty="0"/>
              <a:t>Performance</a:t>
            </a:r>
            <a:r>
              <a:rPr lang="en-GB" sz="2400" dirty="0"/>
              <a:t>,</a:t>
            </a:r>
          </a:p>
          <a:p>
            <a:pPr lvl="1"/>
            <a:r>
              <a:rPr lang="en-GB" sz="2400" dirty="0"/>
              <a:t> </a:t>
            </a:r>
            <a:r>
              <a:rPr lang="en-GB" sz="2400" b="0" dirty="0"/>
              <a:t>Repeatability, Dependable, Authentic</a:t>
            </a:r>
          </a:p>
          <a:p>
            <a:pPr lvl="1"/>
            <a:endParaRPr lang="en-GB" sz="1800" b="0" dirty="0"/>
          </a:p>
          <a:p>
            <a:pPr lvl="1"/>
            <a:r>
              <a:rPr lang="en-GB" sz="1800" b="0" i="1" dirty="0">
                <a:latin typeface="Albertus MT Lt" pitchFamily="18" charset="0"/>
              </a:rPr>
              <a:t>Performance</a:t>
            </a:r>
          </a:p>
          <a:p>
            <a:pPr lvl="1"/>
            <a:r>
              <a:rPr lang="en-GB" sz="1800" b="0" i="1" dirty="0">
                <a:latin typeface="Albertus MT Lt" pitchFamily="18" charset="0"/>
              </a:rPr>
              <a:t>“</a:t>
            </a:r>
            <a:r>
              <a:rPr lang="en-GB" sz="1600" b="0" i="1" dirty="0">
                <a:latin typeface="Albertus MT Lt" pitchFamily="18" charset="0"/>
              </a:rPr>
              <a:t>Accomplishment of a task that is measured against pre-set data giving a result</a:t>
            </a:r>
            <a:r>
              <a:rPr lang="en-GB" sz="1800" i="1" dirty="0">
                <a:latin typeface="Albertus MT Lt" pitchFamily="18" charset="0"/>
              </a:rPr>
              <a:t>”</a:t>
            </a:r>
          </a:p>
          <a:p>
            <a:pPr lvl="1"/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3560930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399" y="1606278"/>
            <a:ext cx="8229600" cy="5251722"/>
          </a:xfrm>
        </p:spPr>
        <p:txBody>
          <a:bodyPr>
            <a:noAutofit/>
          </a:bodyPr>
          <a:lstStyle/>
          <a:p>
            <a:pPr lvl="0"/>
            <a:r>
              <a:rPr lang="en-GB" b="1" u="sng" dirty="0"/>
              <a:t>Specificity;</a:t>
            </a:r>
          </a:p>
          <a:p>
            <a:pPr lvl="1"/>
            <a:r>
              <a:rPr lang="en-GB" dirty="0"/>
              <a:t>Is it what they need to be doing</a:t>
            </a:r>
          </a:p>
          <a:p>
            <a:pPr lvl="0"/>
            <a:r>
              <a:rPr lang="en-GB" b="1" u="sng" dirty="0"/>
              <a:t>Overload;</a:t>
            </a:r>
          </a:p>
          <a:p>
            <a:pPr lvl="1"/>
            <a:r>
              <a:rPr lang="en-GB" dirty="0"/>
              <a:t>Are they overall doing more/improving</a:t>
            </a:r>
          </a:p>
          <a:p>
            <a:pPr lvl="0"/>
            <a:r>
              <a:rPr lang="en-GB" b="1" u="sng" dirty="0"/>
              <a:t>Progression;</a:t>
            </a:r>
          </a:p>
          <a:p>
            <a:pPr lvl="1"/>
            <a:r>
              <a:rPr lang="en-GB" dirty="0"/>
              <a:t>Are they advancing</a:t>
            </a:r>
          </a:p>
          <a:p>
            <a:pPr lvl="0"/>
            <a:r>
              <a:rPr lang="en-GB" b="1" u="sng" dirty="0"/>
              <a:t>Individual;</a:t>
            </a:r>
          </a:p>
          <a:p>
            <a:pPr lvl="1"/>
            <a:r>
              <a:rPr lang="en-GB" dirty="0"/>
              <a:t>Is it individualised not a generic one size fits all but enhances the collective</a:t>
            </a:r>
            <a:endParaRPr lang="en-GB" b="1" dirty="0"/>
          </a:p>
          <a:p>
            <a:r>
              <a:rPr lang="en-GB" b="1" u="sng" dirty="0"/>
              <a:t>Knowledge;</a:t>
            </a:r>
          </a:p>
          <a:p>
            <a:pPr marL="857230" lvl="1" indent="-457200"/>
            <a:r>
              <a:rPr lang="en-GB" dirty="0"/>
              <a:t>Understand the subject area/specialism</a:t>
            </a:r>
          </a:p>
        </p:txBody>
      </p:sp>
      <p:sp>
        <p:nvSpPr>
          <p:cNvPr id="4" name="Text Placeholder 131"/>
          <p:cNvSpPr txBox="1">
            <a:spLocks/>
          </p:cNvSpPr>
          <p:nvPr/>
        </p:nvSpPr>
        <p:spPr>
          <a:xfrm>
            <a:off x="1600199" y="53820"/>
            <a:ext cx="8242301" cy="1144162"/>
          </a:xfrm>
          <a:prstGeom prst="rect">
            <a:avLst/>
          </a:prstGeom>
          <a:solidFill>
            <a:schemeClr val="bg1"/>
          </a:solidFill>
          <a:ln w="0" cmpd="sng">
            <a:noFill/>
            <a:prstDash val="solid"/>
          </a:ln>
        </p:spPr>
        <p:txBody>
          <a:bodyPr vert="horz" lIns="0" tIns="26035" rIns="0" bIns="0" rtlCol="0" anchor="t">
            <a:noAutofit/>
          </a:bodyPr>
          <a:lstStyle>
            <a:lvl1pPr marL="342882" indent="-342882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9143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4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lang="en-US" sz="4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Principles or Core values</a:t>
            </a:r>
          </a:p>
        </p:txBody>
      </p:sp>
    </p:spTree>
    <p:extLst>
      <p:ext uri="{BB962C8B-B14F-4D97-AF65-F5344CB8AC3E}">
        <p14:creationId xmlns:p14="http://schemas.microsoft.com/office/powerpoint/2010/main" val="3617201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4439" y="1282094"/>
            <a:ext cx="4629316" cy="32646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335" y="1901176"/>
            <a:ext cx="4833257" cy="3240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1" y="599782"/>
            <a:ext cx="3335382" cy="45422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55589" y="357052"/>
            <a:ext cx="3056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Be Prepared</a:t>
            </a:r>
          </a:p>
        </p:txBody>
      </p:sp>
      <p:sp>
        <p:nvSpPr>
          <p:cNvPr id="2" name="Rectangle 1"/>
          <p:cNvSpPr/>
          <p:nvPr/>
        </p:nvSpPr>
        <p:spPr>
          <a:xfrm>
            <a:off x="884845" y="5280745"/>
            <a:ext cx="1271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Weather</a:t>
            </a:r>
          </a:p>
        </p:txBody>
      </p:sp>
      <p:sp>
        <p:nvSpPr>
          <p:cNvPr id="3" name="Rectangle 2"/>
          <p:cNvSpPr/>
          <p:nvPr/>
        </p:nvSpPr>
        <p:spPr>
          <a:xfrm>
            <a:off x="5217305" y="5419244"/>
            <a:ext cx="1322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Nutrition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9430513" y="5419243"/>
            <a:ext cx="2150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A different way </a:t>
            </a:r>
          </a:p>
        </p:txBody>
      </p:sp>
    </p:spTree>
    <p:extLst>
      <p:ext uri="{BB962C8B-B14F-4D97-AF65-F5344CB8AC3E}">
        <p14:creationId xmlns:p14="http://schemas.microsoft.com/office/powerpoint/2010/main" val="2548622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579" y="597562"/>
            <a:ext cx="10515600" cy="360739"/>
          </a:xfrm>
        </p:spPr>
        <p:txBody>
          <a:bodyPr>
            <a:normAutofit fontScale="90000"/>
          </a:bodyPr>
          <a:lstStyle/>
          <a:p>
            <a:r>
              <a:rPr lang="en-GB" b="1" u="sng" dirty="0"/>
              <a:t>Sports industry  Support in the UK</a:t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6615" y="1206630"/>
            <a:ext cx="7601089" cy="3950707"/>
          </a:xfrm>
        </p:spPr>
        <p:txBody>
          <a:bodyPr>
            <a:normAutofit/>
          </a:bodyPr>
          <a:lstStyle/>
          <a:p>
            <a:r>
              <a:rPr lang="en-GB" sz="2000" dirty="0"/>
              <a:t>Sport &amp; Exercise Science graduates currently employed added £3.9 billion to the economy 0.3%GDP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Estimated social and public purse benefits £7.8 billion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Around 71% are employed in directly related occupations 6 months after graduation, 96% stay in UK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Est for every £1 student invests in SES yields £5.50 in future earnings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246" y="5057783"/>
            <a:ext cx="2551632" cy="1599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371" y="5057783"/>
            <a:ext cx="2857500" cy="15615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017" y="5095741"/>
            <a:ext cx="2738438" cy="15615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8246" y="2602116"/>
            <a:ext cx="2491485" cy="2143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3293" y="239843"/>
            <a:ext cx="2536438" cy="1933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463" y="5076760"/>
            <a:ext cx="2462992" cy="15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43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33167" y="2444168"/>
            <a:ext cx="1034934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GB" dirty="0"/>
            </a:br>
            <a:br>
              <a:rPr lang="en-GB" dirty="0"/>
            </a:br>
            <a:r>
              <a:rPr lang="en-GB" sz="2400" dirty="0"/>
              <a:t>Peter Tierney </a:t>
            </a:r>
          </a:p>
          <a:p>
            <a:pPr algn="ctr"/>
            <a:r>
              <a:rPr lang="en-GB" sz="2400" dirty="0"/>
              <a:t>Liverpool John Moores University</a:t>
            </a:r>
            <a:br>
              <a:rPr lang="en-GB" sz="2400" dirty="0"/>
            </a:br>
            <a:r>
              <a:rPr lang="en-GB" sz="2400" dirty="0">
                <a:hlinkClick r:id="rId2"/>
              </a:rPr>
              <a:t>P.J.Tierney@2019.ljmu.ac.uk</a:t>
            </a:r>
            <a:endParaRPr lang="en-GB" sz="2400" dirty="0"/>
          </a:p>
          <a:p>
            <a:pPr algn="ctr"/>
            <a:r>
              <a:rPr lang="en-GB" sz="2400" dirty="0">
                <a:hlinkClick r:id="rId3"/>
              </a:rPr>
              <a:t>Pete.tierney100@gmail.com</a:t>
            </a:r>
            <a:endParaRPr lang="en-GB" sz="2400" dirty="0"/>
          </a:p>
          <a:p>
            <a:pPr algn="ctr"/>
            <a:r>
              <a:rPr lang="en-GB" sz="2400" dirty="0">
                <a:hlinkClick r:id="rId4"/>
              </a:rPr>
              <a:t>pete@quantrax.co.uk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 err="1"/>
              <a:t>tel</a:t>
            </a:r>
            <a:r>
              <a:rPr lang="en-GB" sz="2400"/>
              <a:t>: </a:t>
            </a:r>
            <a:r>
              <a:rPr lang="en-GB" sz="2400" dirty="0"/>
              <a:t>07948800069</a:t>
            </a:r>
            <a:br>
              <a:rPr lang="en-GB" sz="2400" dirty="0"/>
            </a:br>
            <a:endParaRPr lang="en-GB" sz="2400" dirty="0"/>
          </a:p>
        </p:txBody>
      </p:sp>
      <p:pic>
        <p:nvPicPr>
          <p:cNvPr id="3" name="Picture 2" descr="Image result for ques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37" y="416611"/>
            <a:ext cx="4671774" cy="6229032"/>
          </a:xfrm>
          <a:prstGeom prst="rect">
            <a:avLst/>
          </a:prstGeom>
          <a:noFill/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64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5" y="3237338"/>
            <a:ext cx="6900892" cy="3453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3554" t="29325" r="25375" b="47257"/>
          <a:stretch/>
        </p:blipFill>
        <p:spPr>
          <a:xfrm>
            <a:off x="2903873" y="189571"/>
            <a:ext cx="1988725" cy="2725290"/>
          </a:xfrm>
          <a:prstGeom prst="rect">
            <a:avLst/>
          </a:prstGeom>
        </p:spPr>
      </p:pic>
      <p:pic>
        <p:nvPicPr>
          <p:cNvPr id="8" name="Picture 7" descr="Image result for magic spon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348" y="448738"/>
            <a:ext cx="1993351" cy="296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48" y="3657599"/>
            <a:ext cx="2132671" cy="284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10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HS Chelsea Flower Show | EmmaLathamWriter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6221694" y="4265125"/>
            <a:ext cx="2952572" cy="211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 r="7056"/>
          <a:stretch/>
        </p:blipFill>
        <p:spPr>
          <a:xfrm rot="5400000">
            <a:off x="9165409" y="731301"/>
            <a:ext cx="2491740" cy="2200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t="8380"/>
          <a:stretch/>
        </p:blipFill>
        <p:spPr>
          <a:xfrm>
            <a:off x="9311268" y="4042157"/>
            <a:ext cx="2370192" cy="2564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" t="23394" r="8529"/>
          <a:stretch/>
        </p:blipFill>
        <p:spPr>
          <a:xfrm rot="5400000">
            <a:off x="5990134" y="896458"/>
            <a:ext cx="3415693" cy="2334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77" y="585442"/>
            <a:ext cx="4505093" cy="33788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877" y="4343446"/>
            <a:ext cx="2898243" cy="2106768"/>
          </a:xfrm>
          <a:prstGeom prst="rect">
            <a:avLst/>
          </a:prstGeom>
        </p:spPr>
      </p:pic>
      <p:pic>
        <p:nvPicPr>
          <p:cNvPr id="18" name="8203B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95990" y="4488094"/>
            <a:ext cx="1891131" cy="16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0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994" t="7072" r="14717" b="6564"/>
          <a:stretch/>
        </p:blipFill>
        <p:spPr>
          <a:xfrm>
            <a:off x="270795" y="1431555"/>
            <a:ext cx="3177031" cy="225075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4474760" y="796704"/>
            <a:ext cx="3103987" cy="18130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48086" y="4096868"/>
            <a:ext cx="2598352" cy="1915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7" name="Picture 16"/>
          <p:cNvPicPr/>
          <p:nvPr/>
        </p:nvPicPr>
        <p:blipFill rotWithShape="1">
          <a:blip r:embed="rId4"/>
          <a:srcRect l="22316" t="34106" r="48673" b="42463"/>
          <a:stretch/>
        </p:blipFill>
        <p:spPr bwMode="auto">
          <a:xfrm>
            <a:off x="2262145" y="5174166"/>
            <a:ext cx="2064528" cy="15789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46" y="151246"/>
            <a:ext cx="1613465" cy="1450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67" y="4081090"/>
            <a:ext cx="1932712" cy="2576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169974" y="2044621"/>
            <a:ext cx="2228850" cy="1671638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34" y="3555337"/>
            <a:ext cx="2528178" cy="1470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40126" t="31829" b="12533"/>
          <a:stretch/>
        </p:blipFill>
        <p:spPr>
          <a:xfrm>
            <a:off x="2537246" y="66688"/>
            <a:ext cx="2224692" cy="15508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t="12694" r="48203" b="4023"/>
          <a:stretch/>
        </p:blipFill>
        <p:spPr>
          <a:xfrm>
            <a:off x="7230199" y="357380"/>
            <a:ext cx="4807349" cy="3467487"/>
          </a:xfrm>
          <a:prstGeom prst="rect">
            <a:avLst/>
          </a:prstGeom>
        </p:spPr>
      </p:pic>
      <p:pic>
        <p:nvPicPr>
          <p:cNvPr id="25" name="Picture 4" descr="Baseball stars plucked from poverty in India to become pro players in the  US - World News - Mirror Onlin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217" y="5174166"/>
            <a:ext cx="2432379" cy="161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8169" y="3540839"/>
            <a:ext cx="1796963" cy="13477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12"/>
          <a:stretch/>
        </p:blipFill>
        <p:spPr>
          <a:xfrm>
            <a:off x="9311374" y="4501982"/>
            <a:ext cx="2534872" cy="2052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4" t="15457" r="8293" b="15384"/>
          <a:stretch/>
        </p:blipFill>
        <p:spPr>
          <a:xfrm rot="5400000">
            <a:off x="6762616" y="4486245"/>
            <a:ext cx="2733951" cy="175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10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8" y="2287849"/>
            <a:ext cx="2743200" cy="1927100"/>
          </a:xfrm>
          <a:prstGeom prst="rect">
            <a:avLst/>
          </a:prstGeom>
        </p:spPr>
      </p:pic>
      <p:pic>
        <p:nvPicPr>
          <p:cNvPr id="6" name="Picture 2" descr="Chicken Little [Blu-ray]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2" y="715005"/>
            <a:ext cx="2314624" cy="289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llion Dollar Arm review – Jon Hamm stars in disingenous Indian-baseball  story | Million Dollar Arm | The Guardi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93"/>
          <a:stretch/>
        </p:blipFill>
        <p:spPr bwMode="auto">
          <a:xfrm>
            <a:off x="214474" y="4728998"/>
            <a:ext cx="4403246" cy="204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760" y="2559228"/>
            <a:ext cx="2249497" cy="3992856"/>
          </a:xfrm>
          <a:prstGeom prst="rect">
            <a:avLst/>
          </a:prstGeom>
        </p:spPr>
      </p:pic>
      <p:pic>
        <p:nvPicPr>
          <p:cNvPr id="10" name="Pictur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783671" y="207007"/>
            <a:ext cx="2624410" cy="1697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20292" t="12783" r="22421" b="36648"/>
          <a:stretch/>
        </p:blipFill>
        <p:spPr>
          <a:xfrm>
            <a:off x="4962061" y="4694191"/>
            <a:ext cx="4574524" cy="2113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MLB posts good numbers for London Series as it looks to expand to into the  UK and Europe | Digital Spo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6" t="41991" r="12933" b="8544"/>
          <a:stretch/>
        </p:blipFill>
        <p:spPr bwMode="auto">
          <a:xfrm>
            <a:off x="3124593" y="2077442"/>
            <a:ext cx="4632943" cy="247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83" y="183593"/>
            <a:ext cx="3662874" cy="197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76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3126" y="4535519"/>
            <a:ext cx="2402169" cy="180162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3104" y="4398306"/>
            <a:ext cx="2768074" cy="207605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22954" r="39372"/>
          <a:stretch/>
        </p:blipFill>
        <p:spPr>
          <a:xfrm>
            <a:off x="108518" y="1209126"/>
            <a:ext cx="2150444" cy="25341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5857" y="3388922"/>
            <a:ext cx="2442118" cy="18315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42" y="492158"/>
            <a:ext cx="2594894" cy="22054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2339" y="242862"/>
            <a:ext cx="322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Dug Out to </a:t>
            </a:r>
          </a:p>
          <a:p>
            <a:r>
              <a:rPr lang="en-GB" dirty="0"/>
              <a:t>London Mayfair office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48198" y="5525775"/>
            <a:ext cx="4559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creating some </a:t>
            </a:r>
          </a:p>
          <a:p>
            <a:r>
              <a:rPr lang="en-GB" dirty="0"/>
              <a:t>lifetime friendships </a:t>
            </a:r>
          </a:p>
        </p:txBody>
      </p:sp>
      <p:pic>
        <p:nvPicPr>
          <p:cNvPr id="5122" name="Picture 2" descr="Brandenburg Gate | gateway, Berlin, Germany | Britannic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t="16164" r="11560" b="19958"/>
          <a:stretch/>
        </p:blipFill>
        <p:spPr bwMode="auto">
          <a:xfrm>
            <a:off x="8584664" y="2514199"/>
            <a:ext cx="2419815" cy="157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0" r="35638"/>
          <a:stretch/>
        </p:blipFill>
        <p:spPr>
          <a:xfrm>
            <a:off x="9125784" y="512121"/>
            <a:ext cx="2665103" cy="191650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275024" y="4341185"/>
            <a:ext cx="2641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Astley Castle Gate </a:t>
            </a:r>
          </a:p>
          <a:p>
            <a:r>
              <a:rPr lang="en-GB" dirty="0"/>
              <a:t>Brandenburg Gate</a:t>
            </a:r>
          </a:p>
          <a:p>
            <a:r>
              <a:rPr lang="en-GB" dirty="0"/>
              <a:t>India Gate</a:t>
            </a:r>
          </a:p>
          <a:p>
            <a:endParaRPr lang="en-GB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70" y="438570"/>
            <a:ext cx="2847497" cy="224575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55360" y="7684"/>
            <a:ext cx="4135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Working with pro teams to leisure leagues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73" y="2933617"/>
            <a:ext cx="1688496" cy="2007733"/>
          </a:xfrm>
          <a:prstGeom prst="rect">
            <a:avLst/>
          </a:prstGeom>
        </p:spPr>
      </p:pic>
      <p:pic>
        <p:nvPicPr>
          <p:cNvPr id="28" name="Picture 27" descr="https://pbs.twimg.com/media/CztyhuIW8AAAGdA.jpg:large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3" t="25783" r="22228" b="29708"/>
          <a:stretch/>
        </p:blipFill>
        <p:spPr bwMode="auto">
          <a:xfrm>
            <a:off x="5385688" y="5127038"/>
            <a:ext cx="2629746" cy="16933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547226" y="3521640"/>
            <a:ext cx="1397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8 </a:t>
            </a:r>
            <a:r>
              <a:rPr lang="en-GB" dirty="0" err="1"/>
              <a:t>yr</a:t>
            </a:r>
            <a:r>
              <a:rPr lang="en-GB" dirty="0"/>
              <a:t> olds </a:t>
            </a:r>
          </a:p>
          <a:p>
            <a:r>
              <a:rPr lang="en-GB" dirty="0"/>
              <a:t>to 80 </a:t>
            </a:r>
            <a:r>
              <a:rPr lang="en-GB" dirty="0" err="1"/>
              <a:t>yr</a:t>
            </a:r>
            <a:r>
              <a:rPr lang="en-GB" dirty="0"/>
              <a:t> olds </a:t>
            </a:r>
          </a:p>
        </p:txBody>
      </p:sp>
    </p:spTree>
    <p:extLst>
      <p:ext uri="{BB962C8B-B14F-4D97-AF65-F5344CB8AC3E}">
        <p14:creationId xmlns:p14="http://schemas.microsoft.com/office/powerpoint/2010/main" val="4057011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17431" y="3198345"/>
            <a:ext cx="3447418" cy="36512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Health &amp; Well being Apps (MS) </a:t>
            </a:r>
          </a:p>
        </p:txBody>
      </p:sp>
      <p:pic>
        <p:nvPicPr>
          <p:cNvPr id="14" name="Picture 13"/>
          <p:cNvPicPr/>
          <p:nvPr/>
        </p:nvPicPr>
        <p:blipFill rotWithShape="1">
          <a:blip r:embed="rId2"/>
          <a:srcRect l="25260" t="32287" r="26213" b="4865"/>
          <a:stretch/>
        </p:blipFill>
        <p:spPr bwMode="auto">
          <a:xfrm>
            <a:off x="4307039" y="2869823"/>
            <a:ext cx="2563507" cy="2312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C:\Users\Pete\Pictures\2017-05\IMG_06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447" y="853176"/>
            <a:ext cx="2043882" cy="1574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2054003" y="3638348"/>
            <a:ext cx="2187988" cy="2965769"/>
          </a:xfrm>
          <a:prstGeom prst="rect">
            <a:avLst/>
          </a:prstGeom>
        </p:spPr>
      </p:pic>
      <p:pic>
        <p:nvPicPr>
          <p:cNvPr id="22" name="Picture 21" descr="https://pbs.twimg.com/media/CzjfWrUXgAA-Q4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7" t="32627" r="42907" b="2450"/>
          <a:stretch/>
        </p:blipFill>
        <p:spPr bwMode="auto">
          <a:xfrm>
            <a:off x="6595847" y="618317"/>
            <a:ext cx="1412371" cy="2226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519" y="5298158"/>
            <a:ext cx="1023329" cy="11900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2" t="20226" r="16424" b="21888"/>
          <a:stretch/>
        </p:blipFill>
        <p:spPr>
          <a:xfrm rot="5400000">
            <a:off x="35413" y="3025203"/>
            <a:ext cx="1895207" cy="15844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5" y="4933529"/>
            <a:ext cx="1885299" cy="14139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r="25704" b="40755"/>
          <a:stretch/>
        </p:blipFill>
        <p:spPr>
          <a:xfrm rot="5400000">
            <a:off x="4181862" y="1010223"/>
            <a:ext cx="2226641" cy="14428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4650" y="1039050"/>
            <a:ext cx="3365863" cy="252439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74" y="4215900"/>
            <a:ext cx="4576744" cy="23882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87" y="969269"/>
            <a:ext cx="2284219" cy="17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50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6423" y="1987798"/>
            <a:ext cx="1495492" cy="11216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5985" y="1079914"/>
            <a:ext cx="2241921" cy="16814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32806" y="2645016"/>
            <a:ext cx="1954956" cy="1466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81" y="1784606"/>
            <a:ext cx="1433306" cy="15043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45" y="2484350"/>
            <a:ext cx="1906859" cy="14301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9258" y="233192"/>
            <a:ext cx="1773044" cy="13297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716" y="232213"/>
            <a:ext cx="1542530" cy="17883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517" y="5187922"/>
            <a:ext cx="2694509" cy="15165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086" y="501518"/>
            <a:ext cx="1540146" cy="11551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852" y="3812937"/>
            <a:ext cx="1788106" cy="13410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6499" y="5496284"/>
            <a:ext cx="1502944" cy="11272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8692" y="3431053"/>
            <a:ext cx="1480181" cy="11101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71172" y="5056421"/>
            <a:ext cx="1691640" cy="12687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1338" y="3571807"/>
            <a:ext cx="1549454" cy="11620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8039" y="5060224"/>
            <a:ext cx="1412240" cy="10591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514" y="3520390"/>
            <a:ext cx="2223375" cy="16675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8052" y="307306"/>
            <a:ext cx="1463833" cy="10978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741" y="3230582"/>
            <a:ext cx="1245285" cy="16603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7375" y="1952881"/>
            <a:ext cx="1513930" cy="11354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0781" y="5269405"/>
            <a:ext cx="1480470" cy="111035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1752" y="411670"/>
            <a:ext cx="1779743" cy="13348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8608" y="5728618"/>
            <a:ext cx="1361715" cy="7659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9020" y="5799957"/>
            <a:ext cx="1307168" cy="73528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177496" y="3481412"/>
            <a:ext cx="1480470" cy="11103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5532" y="1867368"/>
            <a:ext cx="1668306" cy="12512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/>
          <a:srcRect t="12962" b="16912"/>
          <a:stretch/>
        </p:blipFill>
        <p:spPr>
          <a:xfrm>
            <a:off x="8218082" y="133364"/>
            <a:ext cx="2336671" cy="2185602"/>
          </a:xfrm>
          <a:prstGeom prst="rect">
            <a:avLst/>
          </a:prstGeom>
        </p:spPr>
      </p:pic>
      <p:pic>
        <p:nvPicPr>
          <p:cNvPr id="4098" name="Picture 2" descr="https://lh3.googleusercontent.com/sGep6fwt1bAz9tjF04G8-Nf1TnDVUCzKMB2_p1X_65rda9CMeOgnjphzXVR4Nx1AdbqatqKvRSk959jglRqacWHhZBRIRxJHKfp2XC4VC-1OcAa3oUQY6kzJuiPIL3E_TTxSA6z6RxYLG4VSWI--31y57_Wr3Co5l_PFVlaOknPMMroV7mWbkp6AYa_ZqGE3eEyLfFheFS6nGdkQIq9RrImDj9E2XyIubp4MBBlA0ClXOyJL_wttpCTgkDyIFPon20WrcTp3QAZCEAesUWU4WEPtR3c_cr7EevBUmp5rVYJQIjMh7hbLwp2AT974_DjyzUOsSHovoc2r4B47mA5zM0cCaSGHWCCV6EqHntEm6lISWZzd-HPu4Es-oUFKYHauN9XyGE3P2JN88gR9zVoOeEuN_5oKrHj_l_1-OR1QRvp3rtmKjZamn0DIE-2cQdID14ifnp5ul1-BZZKj9GYapROw0fgpkEZWt2XbymVufj8ufz_-XWKtHqj4CAEr1ZYIP12VE4VC0K0HsEL_2KkTvGfOq7sGlR9ZGlPLlz8WwjZ1iGxSnQWHGHxCY65r5fS6s21xSQNdqKxoRcBnAx083H9GocPgqMEfPbBhHsE0_33MxZJfG1C8_D2TypaO5TYx6tWaI4Dy0IdkuU_4Z0xoZMY6ZXALEbYPdGPrHg1CfSxgyNIiqDX2dqYafGUy=w653-h872-no?authuser=0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44" y="4644073"/>
            <a:ext cx="1630335" cy="217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103468" y="2371891"/>
            <a:ext cx="1882942" cy="141220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2684" y="4142192"/>
            <a:ext cx="1554078" cy="8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66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2009</TotalTime>
  <Words>898</Words>
  <Application>Microsoft Office PowerPoint</Application>
  <PresentationFormat>Widescreen</PresentationFormat>
  <Paragraphs>116</Paragraphs>
  <Slides>20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Albertus MT Lt</vt:lpstr>
      <vt:lpstr>Arial</vt:lpstr>
      <vt:lpstr>Calibri</vt:lpstr>
      <vt:lpstr>Calibri Light</vt:lpstr>
      <vt:lpstr>Times New Roman</vt:lpstr>
      <vt:lpstr>Office Theme</vt:lpstr>
      <vt:lpstr>A career in Sport Science   Living the dream? </vt:lpstr>
      <vt:lpstr>Sports industry  Support in the UK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 tierney</dc:creator>
  <cp:lastModifiedBy>Tierney, Pete</cp:lastModifiedBy>
  <cp:revision>39</cp:revision>
  <dcterms:created xsi:type="dcterms:W3CDTF">2021-01-21T12:21:26Z</dcterms:created>
  <dcterms:modified xsi:type="dcterms:W3CDTF">2021-04-10T12:56:44Z</dcterms:modified>
</cp:coreProperties>
</file>