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3" r:id="rId4"/>
    <p:sldId id="262" r:id="rId5"/>
    <p:sldId id="258" r:id="rId6"/>
    <p:sldId id="264" r:id="rId7"/>
    <p:sldId id="259"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 tierney" initials="pt" lastIdx="2" clrIdx="0">
    <p:extLst>
      <p:ext uri="{19B8F6BF-5375-455C-9EA6-DF929625EA0E}">
        <p15:presenceInfo xmlns:p15="http://schemas.microsoft.com/office/powerpoint/2012/main" userId="dc6aa9d54ade1ff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p:cViewPr varScale="1">
        <p:scale>
          <a:sx n="71" d="100"/>
          <a:sy n="71"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erney, Pete" userId="4c2bd97b-5223-4142-92f5-5cb5b508a3e2" providerId="ADAL" clId="{88424B38-0FE9-4DD7-97ED-8DE1E868DA08}"/>
    <pc:docChg chg="modSld">
      <pc:chgData name="Tierney, Pete" userId="4c2bd97b-5223-4142-92f5-5cb5b508a3e2" providerId="ADAL" clId="{88424B38-0FE9-4DD7-97ED-8DE1E868DA08}" dt="2021-04-22T06:54:14.810" v="15" actId="20577"/>
      <pc:docMkLst>
        <pc:docMk/>
      </pc:docMkLst>
      <pc:sldChg chg="modSp mod">
        <pc:chgData name="Tierney, Pete" userId="4c2bd97b-5223-4142-92f5-5cb5b508a3e2" providerId="ADAL" clId="{88424B38-0FE9-4DD7-97ED-8DE1E868DA08}" dt="2021-04-22T06:54:14.810" v="15" actId="20577"/>
        <pc:sldMkLst>
          <pc:docMk/>
          <pc:sldMk cId="518410607" sldId="263"/>
        </pc:sldMkLst>
        <pc:spChg chg="mod">
          <ac:chgData name="Tierney, Pete" userId="4c2bd97b-5223-4142-92f5-5cb5b508a3e2" providerId="ADAL" clId="{88424B38-0FE9-4DD7-97ED-8DE1E868DA08}" dt="2021-04-22T06:54:14.810" v="15" actId="20577"/>
          <ac:spMkLst>
            <pc:docMk/>
            <pc:sldMk cId="518410607" sldId="263"/>
            <ac:spMk id="3" creationId="{00000000-0000-0000-0000-000000000000}"/>
          </ac:spMkLst>
        </pc:spChg>
      </pc:sldChg>
      <pc:sldChg chg="modSp mod">
        <pc:chgData name="Tierney, Pete" userId="4c2bd97b-5223-4142-92f5-5cb5b508a3e2" providerId="ADAL" clId="{88424B38-0FE9-4DD7-97ED-8DE1E868DA08}" dt="2021-04-22T06:54:05.068" v="6" actId="20577"/>
        <pc:sldMkLst>
          <pc:docMk/>
          <pc:sldMk cId="3719807574" sldId="267"/>
        </pc:sldMkLst>
        <pc:spChg chg="mod">
          <ac:chgData name="Tierney, Pete" userId="4c2bd97b-5223-4142-92f5-5cb5b508a3e2" providerId="ADAL" clId="{88424B38-0FE9-4DD7-97ED-8DE1E868DA08}" dt="2021-04-22T06:54:05.068" v="6" actId="20577"/>
          <ac:spMkLst>
            <pc:docMk/>
            <pc:sldMk cId="3719807574" sldId="26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9426775-B806-4D85-BD42-DEBDAB88225F}"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5485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426775-B806-4D85-BD42-DEBDAB88225F}"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848712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426775-B806-4D85-BD42-DEBDAB88225F}"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76017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426775-B806-4D85-BD42-DEBDAB88225F}"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206817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426775-B806-4D85-BD42-DEBDAB88225F}"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204161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9426775-B806-4D85-BD42-DEBDAB88225F}"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220890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9426775-B806-4D85-BD42-DEBDAB88225F}" type="datetimeFigureOut">
              <a:rPr lang="en-GB" smtClean="0"/>
              <a:t>22/04/2021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237708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9426775-B806-4D85-BD42-DEBDAB88225F}" type="datetimeFigureOut">
              <a:rPr lang="en-GB" smtClean="0"/>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167386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26775-B806-4D85-BD42-DEBDAB88225F}" type="datetimeFigureOut">
              <a:rPr lang="en-GB" smtClean="0"/>
              <a:t>22/04/2021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399924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426775-B806-4D85-BD42-DEBDAB88225F}"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3040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426775-B806-4D85-BD42-DEBDAB88225F}"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3B43D9-1AB4-42C0-B11F-F2FC2FA3CD4F}" type="slidenum">
              <a:rPr lang="en-GB" smtClean="0"/>
              <a:t>‹#›</a:t>
            </a:fld>
            <a:endParaRPr lang="en-GB"/>
          </a:p>
        </p:txBody>
      </p:sp>
    </p:spTree>
    <p:extLst>
      <p:ext uri="{BB962C8B-B14F-4D97-AF65-F5344CB8AC3E}">
        <p14:creationId xmlns:p14="http://schemas.microsoft.com/office/powerpoint/2010/main" val="173225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26775-B806-4D85-BD42-DEBDAB88225F}" type="datetimeFigureOut">
              <a:rPr lang="en-GB" smtClean="0"/>
              <a:t>22/04/2021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B43D9-1AB4-42C0-B11F-F2FC2FA3CD4F}" type="slidenum">
              <a:rPr lang="en-GB" smtClean="0"/>
              <a:t>‹#›</a:t>
            </a:fld>
            <a:endParaRPr lang="en-GB"/>
          </a:p>
        </p:txBody>
      </p:sp>
    </p:spTree>
    <p:extLst>
      <p:ext uri="{BB962C8B-B14F-4D97-AF65-F5344CB8AC3E}">
        <p14:creationId xmlns:p14="http://schemas.microsoft.com/office/powerpoint/2010/main" val="246099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2"/>
            <a:ext cx="9762309" cy="3693477"/>
          </a:xfrm>
        </p:spPr>
        <p:txBody>
          <a:bodyPr>
            <a:normAutofit/>
          </a:bodyPr>
          <a:lstStyle/>
          <a:p>
            <a:r>
              <a:rPr lang="en-GB" dirty="0"/>
              <a:t>Coach education</a:t>
            </a:r>
            <a:br>
              <a:rPr lang="en-GB" dirty="0"/>
            </a:br>
            <a:r>
              <a:rPr lang="en-GB" dirty="0"/>
              <a:t>&amp; camps</a:t>
            </a:r>
            <a:br>
              <a:rPr lang="en-GB" dirty="0"/>
            </a:br>
            <a:r>
              <a:rPr lang="en-GB" dirty="0"/>
              <a:t>In association with Sterling Foundation</a:t>
            </a:r>
          </a:p>
        </p:txBody>
      </p:sp>
    </p:spTree>
    <p:extLst>
      <p:ext uri="{BB962C8B-B14F-4D97-AF65-F5344CB8AC3E}">
        <p14:creationId xmlns:p14="http://schemas.microsoft.com/office/powerpoint/2010/main" val="350390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Offerings</a:t>
            </a:r>
          </a:p>
        </p:txBody>
      </p:sp>
      <p:sp>
        <p:nvSpPr>
          <p:cNvPr id="3" name="Content Placeholder 2"/>
          <p:cNvSpPr>
            <a:spLocks noGrp="1"/>
          </p:cNvSpPr>
          <p:nvPr>
            <p:ph idx="1"/>
          </p:nvPr>
        </p:nvSpPr>
        <p:spPr/>
        <p:txBody>
          <a:bodyPr/>
          <a:lstStyle/>
          <a:p>
            <a:r>
              <a:rPr lang="en-GB" dirty="0"/>
              <a:t>1) Coaching the Coaches in XXXXXXX</a:t>
            </a:r>
          </a:p>
          <a:p>
            <a:endParaRPr lang="en-GB" dirty="0"/>
          </a:p>
          <a:p>
            <a:r>
              <a:rPr lang="en-GB" dirty="0"/>
              <a:t>2) Basic education numeracy, language, IT</a:t>
            </a:r>
          </a:p>
          <a:p>
            <a:endParaRPr lang="en-GB" dirty="0"/>
          </a:p>
          <a:p>
            <a:r>
              <a:rPr lang="en-GB" dirty="0"/>
              <a:t>3) Sport participation, health and well being</a:t>
            </a:r>
          </a:p>
          <a:p>
            <a:endParaRPr lang="en-GB" dirty="0"/>
          </a:p>
          <a:p>
            <a:r>
              <a:rPr lang="en-GB" dirty="0"/>
              <a:t>4) continual monitoring and evaluation through mobile technology </a:t>
            </a:r>
          </a:p>
        </p:txBody>
      </p:sp>
    </p:spTree>
    <p:extLst>
      <p:ext uri="{BB962C8B-B14F-4D97-AF65-F5344CB8AC3E}">
        <p14:creationId xmlns:p14="http://schemas.microsoft.com/office/powerpoint/2010/main" val="371980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Coaching the Coaches</a:t>
            </a:r>
          </a:p>
        </p:txBody>
      </p:sp>
      <p:sp>
        <p:nvSpPr>
          <p:cNvPr id="3" name="Content Placeholder 2"/>
          <p:cNvSpPr>
            <a:spLocks noGrp="1"/>
          </p:cNvSpPr>
          <p:nvPr>
            <p:ph idx="1"/>
          </p:nvPr>
        </p:nvSpPr>
        <p:spPr/>
        <p:txBody>
          <a:bodyPr>
            <a:normAutofit fontScale="92500" lnSpcReduction="10000"/>
          </a:bodyPr>
          <a:lstStyle/>
          <a:p>
            <a:r>
              <a:rPr lang="en-GB" dirty="0"/>
              <a:t>Objective: To deliver a broad offering of health, well being and lifestyle education to the population of XXXXXXXX through the medium of football using mobile technology. </a:t>
            </a:r>
          </a:p>
          <a:p>
            <a:r>
              <a:rPr lang="en-GB" dirty="0"/>
              <a:t>To build the coaching and teaching capacity in Iraq via a programme of coach education as being facilitators to learning. </a:t>
            </a:r>
          </a:p>
          <a:p>
            <a:r>
              <a:rPr lang="en-GB" dirty="0"/>
              <a:t>Once qualified, the local coaches will deliver teaching, coaching and motivation across the communities.</a:t>
            </a:r>
          </a:p>
          <a:p>
            <a:r>
              <a:rPr lang="en-GB" dirty="0"/>
              <a:t>Target audience: School teachers, community leaders, health professionals, parents, students. Charity – refugee camps.</a:t>
            </a:r>
          </a:p>
          <a:p>
            <a:r>
              <a:rPr lang="en-GB" dirty="0"/>
              <a:t>Remote monitoring via cloud based analytics platform in conjunction with </a:t>
            </a:r>
            <a:r>
              <a:rPr lang="en-GB" i="1" dirty="0" err="1"/>
              <a:t>Pathfinder</a:t>
            </a:r>
            <a:r>
              <a:rPr lang="en-GB" i="1" baseline="30000" dirty="0" err="1">
                <a:effectLst>
                  <a:outerShdw blurRad="38100" dist="38100" dir="2700000" algn="tl">
                    <a:srgbClr val="000000">
                      <a:alpha val="43137"/>
                    </a:srgbClr>
                  </a:outerShdw>
                </a:effectLst>
              </a:rPr>
              <a:t>TM</a:t>
            </a:r>
            <a:endParaRPr lang="en-GB" i="1" baseline="30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841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br>
              <a:rPr lang="en-GB" dirty="0"/>
            </a:br>
            <a:br>
              <a:rPr lang="en-GB" dirty="0"/>
            </a:br>
            <a:r>
              <a:rPr lang="en-GB" dirty="0"/>
              <a:t>The leadership team   and Overview</a:t>
            </a:r>
            <a:br>
              <a:rPr lang="en-GB" dirty="0"/>
            </a:br>
            <a:endParaRPr lang="en-GB" dirty="0"/>
          </a:p>
        </p:txBody>
      </p:sp>
      <p:sp>
        <p:nvSpPr>
          <p:cNvPr id="3" name="Content Placeholder 2"/>
          <p:cNvSpPr>
            <a:spLocks noGrp="1"/>
          </p:cNvSpPr>
          <p:nvPr>
            <p:ph sz="half" idx="1"/>
          </p:nvPr>
        </p:nvSpPr>
        <p:spPr/>
        <p:txBody>
          <a:bodyPr>
            <a:normAutofit fontScale="85000" lnSpcReduction="20000"/>
          </a:bodyPr>
          <a:lstStyle/>
          <a:p>
            <a:r>
              <a:rPr lang="en-GB" u="sng" dirty="0"/>
              <a:t>Coach educators</a:t>
            </a:r>
          </a:p>
          <a:p>
            <a:r>
              <a:rPr lang="en-GB" dirty="0"/>
              <a:t>50 years combined experience</a:t>
            </a:r>
          </a:p>
          <a:p>
            <a:r>
              <a:rPr lang="en-GB" dirty="0"/>
              <a:t>Coach educators </a:t>
            </a:r>
          </a:p>
          <a:p>
            <a:pPr lvl="1"/>
            <a:r>
              <a:rPr lang="en-GB" dirty="0"/>
              <a:t>Football - UEFA and FA L1-4 </a:t>
            </a:r>
          </a:p>
          <a:p>
            <a:pPr lvl="1"/>
            <a:r>
              <a:rPr lang="en-GB" dirty="0"/>
              <a:t>Fitness - UKSCA BWLA</a:t>
            </a:r>
          </a:p>
          <a:p>
            <a:pPr lvl="1"/>
            <a:r>
              <a:rPr lang="en-GB" dirty="0"/>
              <a:t>First aid - St Johns, red cross</a:t>
            </a:r>
          </a:p>
          <a:p>
            <a:pPr lvl="1"/>
            <a:r>
              <a:rPr lang="en-GB" dirty="0"/>
              <a:t>Lifestyle - NCC,NCFE</a:t>
            </a:r>
          </a:p>
          <a:p>
            <a:pPr lvl="1"/>
            <a:endParaRPr lang="en-GB" dirty="0"/>
          </a:p>
          <a:p>
            <a:r>
              <a:rPr lang="en-GB" dirty="0"/>
              <a:t>Course producers and delivery</a:t>
            </a:r>
          </a:p>
          <a:p>
            <a:r>
              <a:rPr lang="en-GB" dirty="0"/>
              <a:t>Production line that includes current and past premier league players</a:t>
            </a:r>
          </a:p>
          <a:p>
            <a:r>
              <a:rPr lang="en-GB" dirty="0"/>
              <a:t>Verifiable proven industry track record</a:t>
            </a:r>
          </a:p>
        </p:txBody>
      </p:sp>
      <p:sp>
        <p:nvSpPr>
          <p:cNvPr id="5" name="Content Placeholder 3"/>
          <p:cNvSpPr>
            <a:spLocks noGrp="1"/>
          </p:cNvSpPr>
          <p:nvPr>
            <p:ph sz="half" idx="2"/>
          </p:nvPr>
        </p:nvSpPr>
        <p:spPr/>
        <p:txBody>
          <a:bodyPr>
            <a:normAutofit fontScale="85000" lnSpcReduction="20000"/>
          </a:bodyPr>
          <a:lstStyle/>
          <a:p>
            <a:r>
              <a:rPr lang="en-GB" dirty="0"/>
              <a:t>3 Awards Blended learning</a:t>
            </a:r>
          </a:p>
          <a:p>
            <a:pPr lvl="1"/>
            <a:r>
              <a:rPr lang="en-GB" sz="2000" dirty="0"/>
              <a:t>Mix of contact time and online tools</a:t>
            </a:r>
          </a:p>
          <a:p>
            <a:r>
              <a:rPr lang="en-GB" dirty="0"/>
              <a:t>9 Modules 3 per Level</a:t>
            </a:r>
          </a:p>
          <a:p>
            <a:r>
              <a:rPr lang="en-GB" dirty="0"/>
              <a:t>L1 – 30 hrs (All)</a:t>
            </a:r>
          </a:p>
          <a:p>
            <a:r>
              <a:rPr lang="en-GB" dirty="0"/>
              <a:t>L2 – 60 hrs (All)</a:t>
            </a:r>
          </a:p>
          <a:p>
            <a:r>
              <a:rPr lang="en-GB" dirty="0"/>
              <a:t>L3 -100 hrs (Youth Adult)</a:t>
            </a:r>
          </a:p>
          <a:p>
            <a:pPr lvl="1"/>
            <a:r>
              <a:rPr lang="en-GB" sz="2100" dirty="0"/>
              <a:t>Have to have completed previous course or competency approval ( past experience ) to advance through program</a:t>
            </a:r>
          </a:p>
          <a:p>
            <a:pPr lvl="1"/>
            <a:endParaRPr lang="en-GB" sz="2100" dirty="0"/>
          </a:p>
          <a:p>
            <a:r>
              <a:rPr lang="en-GB" dirty="0"/>
              <a:t>English Football Academy coaching model which is aligned with internationally recognised qualifications UEFA, FA</a:t>
            </a:r>
          </a:p>
          <a:p>
            <a:endParaRPr lang="en-GB" dirty="0"/>
          </a:p>
        </p:txBody>
      </p:sp>
    </p:spTree>
    <p:extLst>
      <p:ext uri="{BB962C8B-B14F-4D97-AF65-F5344CB8AC3E}">
        <p14:creationId xmlns:p14="http://schemas.microsoft.com/office/powerpoint/2010/main" val="145721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Level 1 Introduction to coaching football</a:t>
            </a:r>
          </a:p>
        </p:txBody>
      </p:sp>
      <p:sp>
        <p:nvSpPr>
          <p:cNvPr id="3" name="Content Placeholder 2"/>
          <p:cNvSpPr>
            <a:spLocks noGrp="1"/>
          </p:cNvSpPr>
          <p:nvPr>
            <p:ph sz="half" idx="1"/>
          </p:nvPr>
        </p:nvSpPr>
        <p:spPr>
          <a:xfrm>
            <a:off x="838200" y="1825625"/>
            <a:ext cx="4751895" cy="4351338"/>
          </a:xfrm>
        </p:spPr>
        <p:txBody>
          <a:bodyPr>
            <a:normAutofit fontScale="92500" lnSpcReduction="10000"/>
          </a:bodyPr>
          <a:lstStyle/>
          <a:p>
            <a:r>
              <a:rPr lang="en-GB" dirty="0"/>
              <a:t>30 hrs 18 direct contact 12 own practical and online</a:t>
            </a:r>
          </a:p>
          <a:p>
            <a:pPr marL="0" indent="0">
              <a:buNone/>
            </a:pPr>
            <a:r>
              <a:rPr lang="en-GB" dirty="0"/>
              <a:t>   3 intensive days 1-20 ratio</a:t>
            </a:r>
          </a:p>
          <a:p>
            <a:pPr marL="0" indent="0">
              <a:buNone/>
            </a:pPr>
            <a:endParaRPr lang="en-GB" dirty="0"/>
          </a:p>
          <a:p>
            <a:pPr marL="0" indent="0">
              <a:buNone/>
            </a:pPr>
            <a:r>
              <a:rPr lang="en-GB" dirty="0"/>
              <a:t>Coaching includes creating a football methodology, Practice and games, preparation and recovery, education, Lifestyle, </a:t>
            </a:r>
          </a:p>
          <a:p>
            <a:pPr marL="0" indent="0">
              <a:buNone/>
            </a:pPr>
            <a:endParaRPr lang="en-GB" dirty="0"/>
          </a:p>
          <a:p>
            <a:r>
              <a:rPr lang="en-GB" dirty="0"/>
              <a:t>Final assessment 1 hour observed coaching session</a:t>
            </a:r>
          </a:p>
          <a:p>
            <a:endParaRPr lang="en-GB" dirty="0"/>
          </a:p>
        </p:txBody>
      </p:sp>
      <p:sp>
        <p:nvSpPr>
          <p:cNvPr id="4" name="Content Placeholder 3"/>
          <p:cNvSpPr>
            <a:spLocks noGrp="1"/>
          </p:cNvSpPr>
          <p:nvPr>
            <p:ph sz="half" idx="2"/>
          </p:nvPr>
        </p:nvSpPr>
        <p:spPr>
          <a:xfrm>
            <a:off x="6241869" y="1825625"/>
            <a:ext cx="5181600" cy="4351338"/>
          </a:xfrm>
        </p:spPr>
        <p:txBody>
          <a:bodyPr>
            <a:normAutofit fontScale="92500" lnSpcReduction="10000"/>
          </a:bodyPr>
          <a:lstStyle/>
          <a:p>
            <a:r>
              <a:rPr lang="en-GB" dirty="0"/>
              <a:t>Day 1 </a:t>
            </a:r>
          </a:p>
          <a:p>
            <a:r>
              <a:rPr lang="en-GB" dirty="0"/>
              <a:t>8.30 registration and networking</a:t>
            </a:r>
          </a:p>
          <a:p>
            <a:r>
              <a:rPr lang="en-GB" dirty="0"/>
              <a:t>9.00 introduction seminar 1- setting the environment</a:t>
            </a:r>
          </a:p>
          <a:p>
            <a:r>
              <a:rPr lang="en-GB" dirty="0"/>
              <a:t>10.30 practical coaching (Ball skills, passing, linking, SSG)</a:t>
            </a:r>
          </a:p>
          <a:p>
            <a:r>
              <a:rPr lang="en-GB" dirty="0"/>
              <a:t>13.30 seminar 2 session planning</a:t>
            </a:r>
          </a:p>
          <a:p>
            <a:r>
              <a:rPr lang="en-GB" dirty="0"/>
              <a:t>14.30 practical principles of play</a:t>
            </a:r>
          </a:p>
          <a:p>
            <a:r>
              <a:rPr lang="en-GB" dirty="0"/>
              <a:t>19.00 Analysis</a:t>
            </a:r>
          </a:p>
        </p:txBody>
      </p:sp>
    </p:spTree>
    <p:extLst>
      <p:ext uri="{BB962C8B-B14F-4D97-AF65-F5344CB8AC3E}">
        <p14:creationId xmlns:p14="http://schemas.microsoft.com/office/powerpoint/2010/main" val="106880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Commercial Model</a:t>
            </a:r>
          </a:p>
        </p:txBody>
      </p:sp>
      <p:sp>
        <p:nvSpPr>
          <p:cNvPr id="3" name="Content Placeholder 2"/>
          <p:cNvSpPr>
            <a:spLocks noGrp="1"/>
          </p:cNvSpPr>
          <p:nvPr>
            <p:ph sz="half" idx="1"/>
          </p:nvPr>
        </p:nvSpPr>
        <p:spPr/>
        <p:txBody>
          <a:bodyPr>
            <a:normAutofit fontScale="92500" lnSpcReduction="20000"/>
          </a:bodyPr>
          <a:lstStyle/>
          <a:p>
            <a:r>
              <a:rPr lang="en-GB" dirty="0"/>
              <a:t>Who will pay for the coaches to be developed?</a:t>
            </a:r>
          </a:p>
          <a:p>
            <a:r>
              <a:rPr lang="en-GB" dirty="0"/>
              <a:t>Private individuals;</a:t>
            </a:r>
          </a:p>
          <a:p>
            <a:r>
              <a:rPr lang="en-GB" dirty="0"/>
              <a:t>Charities;</a:t>
            </a:r>
          </a:p>
          <a:p>
            <a:r>
              <a:rPr lang="en-GB" dirty="0"/>
              <a:t>Foundations;</a:t>
            </a:r>
          </a:p>
          <a:p>
            <a:r>
              <a:rPr lang="en-GB" dirty="0"/>
              <a:t>Numbers</a:t>
            </a:r>
          </a:p>
          <a:p>
            <a:pPr lvl="1"/>
            <a:r>
              <a:rPr lang="en-GB" dirty="0"/>
              <a:t>1:20 coach ratio</a:t>
            </a:r>
          </a:p>
          <a:p>
            <a:pPr lvl="1"/>
            <a:r>
              <a:rPr lang="en-GB" dirty="0"/>
              <a:t>One week duration</a:t>
            </a:r>
          </a:p>
          <a:p>
            <a:pPr lvl="1"/>
            <a:r>
              <a:rPr lang="en-GB" dirty="0"/>
              <a:t>Online support – access to digital resources;</a:t>
            </a:r>
          </a:p>
          <a:p>
            <a:pPr lvl="1"/>
            <a:r>
              <a:rPr lang="en-GB" dirty="0"/>
              <a:t>Growth and throughput potential?</a:t>
            </a:r>
          </a:p>
          <a:p>
            <a:pPr lvl="1"/>
            <a:r>
              <a:rPr lang="en-GB" dirty="0" err="1"/>
              <a:t>Scaleable</a:t>
            </a:r>
            <a:r>
              <a:rPr lang="en-GB" dirty="0"/>
              <a:t>.</a:t>
            </a:r>
          </a:p>
          <a:p>
            <a:endParaRPr lang="en-GB" dirty="0"/>
          </a:p>
        </p:txBody>
      </p:sp>
      <p:sp>
        <p:nvSpPr>
          <p:cNvPr id="4" name="Content Placeholder 3"/>
          <p:cNvSpPr>
            <a:spLocks noGrp="1"/>
          </p:cNvSpPr>
          <p:nvPr>
            <p:ph sz="half" idx="2"/>
          </p:nvPr>
        </p:nvSpPr>
        <p:spPr/>
        <p:txBody>
          <a:bodyPr>
            <a:normAutofit fontScale="92500" lnSpcReduction="20000"/>
          </a:bodyPr>
          <a:lstStyle/>
          <a:p>
            <a:r>
              <a:rPr lang="en-GB" dirty="0"/>
              <a:t>Revenues</a:t>
            </a:r>
          </a:p>
          <a:p>
            <a:pPr lvl="1"/>
            <a:r>
              <a:rPr lang="en-GB" dirty="0"/>
              <a:t>$300 per candidate;</a:t>
            </a:r>
          </a:p>
          <a:p>
            <a:pPr lvl="1"/>
            <a:r>
              <a:rPr lang="en-GB" dirty="0"/>
              <a:t>Teaching materials &amp; equipment $100;</a:t>
            </a:r>
          </a:p>
          <a:p>
            <a:pPr lvl="1"/>
            <a:r>
              <a:rPr lang="en-GB" dirty="0"/>
              <a:t>Plus flights &amp; accommodation;</a:t>
            </a:r>
          </a:p>
          <a:p>
            <a:endParaRPr lang="en-GB" dirty="0"/>
          </a:p>
        </p:txBody>
      </p:sp>
    </p:spTree>
    <p:extLst>
      <p:ext uri="{BB962C8B-B14F-4D97-AF65-F5344CB8AC3E}">
        <p14:creationId xmlns:p14="http://schemas.microsoft.com/office/powerpoint/2010/main" val="364204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Level 1 Practical Example football coaching</a:t>
            </a:r>
          </a:p>
        </p:txBody>
      </p:sp>
      <p:graphicFrame>
        <p:nvGraphicFramePr>
          <p:cNvPr id="5" name="Table 4"/>
          <p:cNvGraphicFramePr>
            <a:graphicFrameLocks noGrp="1"/>
          </p:cNvGraphicFramePr>
          <p:nvPr>
            <p:extLst>
              <p:ext uri="{D42A27DB-BD31-4B8C-83A1-F6EECF244321}">
                <p14:modId xmlns:p14="http://schemas.microsoft.com/office/powerpoint/2010/main" val="1962305592"/>
              </p:ext>
            </p:extLst>
          </p:nvPr>
        </p:nvGraphicFramePr>
        <p:xfrm>
          <a:off x="227784" y="1628502"/>
          <a:ext cx="5310868" cy="4889906"/>
        </p:xfrm>
        <a:graphic>
          <a:graphicData uri="http://schemas.openxmlformats.org/drawingml/2006/table">
            <a:tbl>
              <a:tblPr firstRow="1" firstCol="1" bandRow="1">
                <a:tableStyleId>{5C22544A-7EE6-4342-B048-85BDC9FD1C3A}</a:tableStyleId>
              </a:tblPr>
              <a:tblGrid>
                <a:gridCol w="1769291">
                  <a:extLst>
                    <a:ext uri="{9D8B030D-6E8A-4147-A177-3AD203B41FA5}">
                      <a16:colId xmlns:a16="http://schemas.microsoft.com/office/drawing/2014/main" val="2085918019"/>
                    </a:ext>
                  </a:extLst>
                </a:gridCol>
                <a:gridCol w="1769291">
                  <a:extLst>
                    <a:ext uri="{9D8B030D-6E8A-4147-A177-3AD203B41FA5}">
                      <a16:colId xmlns:a16="http://schemas.microsoft.com/office/drawing/2014/main" val="636849122"/>
                    </a:ext>
                  </a:extLst>
                </a:gridCol>
                <a:gridCol w="1772286">
                  <a:extLst>
                    <a:ext uri="{9D8B030D-6E8A-4147-A177-3AD203B41FA5}">
                      <a16:colId xmlns:a16="http://schemas.microsoft.com/office/drawing/2014/main" val="4138299424"/>
                    </a:ext>
                  </a:extLst>
                </a:gridCol>
              </a:tblGrid>
              <a:tr h="305531">
                <a:tc>
                  <a:txBody>
                    <a:bodyPr/>
                    <a:lstStyle/>
                    <a:p>
                      <a:pPr>
                        <a:lnSpc>
                          <a:spcPct val="107000"/>
                        </a:lnSpc>
                        <a:spcAft>
                          <a:spcPts val="800"/>
                        </a:spcAft>
                      </a:pPr>
                      <a:r>
                        <a:rPr lang="en-GB" sz="1100" b="1" dirty="0">
                          <a:solidFill>
                            <a:schemeClr val="tx1"/>
                          </a:solidFill>
                          <a:effectLst/>
                        </a:rPr>
                        <a:t>Block 1.1</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gridSpan="2">
                  <a:txBody>
                    <a:bodyPr/>
                    <a:lstStyle/>
                    <a:p>
                      <a:pPr>
                        <a:lnSpc>
                          <a:spcPct val="107000"/>
                        </a:lnSpc>
                        <a:spcAft>
                          <a:spcPts val="800"/>
                        </a:spcAft>
                      </a:pPr>
                      <a:r>
                        <a:rPr lang="en-GB" sz="1100" b="1">
                          <a:solidFill>
                            <a:schemeClr val="tx1"/>
                          </a:solidFill>
                          <a:effectLst/>
                        </a:rPr>
                        <a:t>General Techniques  </a:t>
                      </a:r>
                      <a:endParaRPr lang="en-GB" sz="1100" b="1">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3896136983"/>
                  </a:ext>
                </a:extLst>
              </a:tr>
              <a:tr h="351801">
                <a:tc gridSpan="3">
                  <a:txBody>
                    <a:bodyPr/>
                    <a:lstStyle/>
                    <a:p>
                      <a:pPr>
                        <a:lnSpc>
                          <a:spcPct val="107000"/>
                        </a:lnSpc>
                        <a:spcAft>
                          <a:spcPts val="800"/>
                        </a:spcAft>
                      </a:pPr>
                      <a:r>
                        <a:rPr lang="en-GB" sz="1200" b="1" dirty="0">
                          <a:solidFill>
                            <a:schemeClr val="tx1"/>
                          </a:solidFill>
                          <a:effectLst/>
                        </a:rPr>
                        <a:t>Purpose of the Block</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37802932"/>
                  </a:ext>
                </a:extLst>
              </a:tr>
              <a:tr h="748403">
                <a:tc gridSpan="3">
                  <a:txBody>
                    <a:bodyPr/>
                    <a:lstStyle/>
                    <a:p>
                      <a:pPr>
                        <a:lnSpc>
                          <a:spcPct val="107000"/>
                        </a:lnSpc>
                        <a:spcAft>
                          <a:spcPts val="800"/>
                        </a:spcAft>
                      </a:pPr>
                      <a:r>
                        <a:rPr lang="en-GB" sz="1100" b="1" dirty="0">
                          <a:solidFill>
                            <a:schemeClr val="tx1"/>
                          </a:solidFill>
                          <a:effectLst/>
                        </a:rPr>
                        <a:t>To set the scene for the season. This period will be used to cover all sports science testing, screening and medical.  The football aspect will cover an initial overview of technical development and set the scene with club culture, practice ethic and team styles and strategies</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30168249"/>
                  </a:ext>
                </a:extLst>
              </a:tr>
              <a:tr h="351801">
                <a:tc gridSpan="3">
                  <a:txBody>
                    <a:bodyPr/>
                    <a:lstStyle/>
                    <a:p>
                      <a:pPr>
                        <a:lnSpc>
                          <a:spcPct val="107000"/>
                        </a:lnSpc>
                        <a:spcAft>
                          <a:spcPts val="800"/>
                        </a:spcAft>
                      </a:pPr>
                      <a:r>
                        <a:rPr lang="en-GB" sz="1200" b="1" dirty="0">
                          <a:solidFill>
                            <a:schemeClr val="tx1"/>
                          </a:solidFill>
                          <a:effectLst/>
                        </a:rPr>
                        <a:t>Techniques to cover</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80427072"/>
                  </a:ext>
                </a:extLst>
              </a:tr>
              <a:tr h="1645752">
                <a:tc>
                  <a:txBody>
                    <a:bodyPr/>
                    <a:lstStyle/>
                    <a:p>
                      <a:pPr>
                        <a:lnSpc>
                          <a:spcPct val="107000"/>
                        </a:lnSpc>
                        <a:spcAft>
                          <a:spcPts val="800"/>
                        </a:spcAft>
                      </a:pPr>
                      <a:r>
                        <a:rPr lang="en-GB" sz="1100" b="1">
                          <a:solidFill>
                            <a:schemeClr val="tx1"/>
                          </a:solidFill>
                          <a:effectLst/>
                        </a:rPr>
                        <a:t>Control/Receiving</a:t>
                      </a:r>
                    </a:p>
                    <a:p>
                      <a:pPr marL="342900" lvl="0" indent="-342900">
                        <a:lnSpc>
                          <a:spcPct val="107000"/>
                        </a:lnSpc>
                        <a:spcAft>
                          <a:spcPts val="1000"/>
                        </a:spcAft>
                        <a:buFont typeface="Symbol" panose="05050102010706020507" pitchFamily="18" charset="2"/>
                        <a:buChar char=""/>
                      </a:pPr>
                      <a:r>
                        <a:rPr lang="en-GB" sz="1100" b="1">
                          <a:solidFill>
                            <a:schemeClr val="tx1"/>
                          </a:solidFill>
                          <a:effectLst/>
                        </a:rPr>
                        <a:t>1</a:t>
                      </a:r>
                      <a:r>
                        <a:rPr lang="en-GB" sz="1100" b="1" baseline="30000">
                          <a:solidFill>
                            <a:schemeClr val="tx1"/>
                          </a:solidFill>
                          <a:effectLst/>
                        </a:rPr>
                        <a:t>st</a:t>
                      </a:r>
                      <a:r>
                        <a:rPr lang="en-GB" sz="1100" b="1">
                          <a:solidFill>
                            <a:schemeClr val="tx1"/>
                          </a:solidFill>
                          <a:effectLst/>
                        </a:rPr>
                        <a:t> Touch- inside/outside of both feet.</a:t>
                      </a:r>
                    </a:p>
                    <a:p>
                      <a:pPr marL="342900" lvl="0" indent="-342900">
                        <a:lnSpc>
                          <a:spcPct val="107000"/>
                        </a:lnSpc>
                        <a:spcAft>
                          <a:spcPts val="1000"/>
                        </a:spcAft>
                        <a:buFont typeface="Symbol" panose="05050102010706020507" pitchFamily="18" charset="2"/>
                        <a:buChar char=""/>
                      </a:pPr>
                      <a:r>
                        <a:rPr lang="en-GB" sz="1100" b="1">
                          <a:solidFill>
                            <a:schemeClr val="tx1"/>
                          </a:solidFill>
                          <a:effectLst/>
                        </a:rPr>
                        <a:t>Volley, thigh, chest control</a:t>
                      </a:r>
                    </a:p>
                    <a:p>
                      <a:pPr marL="342900" lvl="0" indent="-342900">
                        <a:lnSpc>
                          <a:spcPct val="107000"/>
                        </a:lnSpc>
                        <a:spcAft>
                          <a:spcPts val="1000"/>
                        </a:spcAft>
                        <a:buFont typeface="Symbol" panose="05050102010706020507" pitchFamily="18" charset="2"/>
                        <a:buChar char=""/>
                      </a:pPr>
                      <a:r>
                        <a:rPr lang="en-GB" sz="1100" b="1">
                          <a:solidFill>
                            <a:schemeClr val="tx1"/>
                          </a:solidFill>
                          <a:effectLst/>
                        </a:rPr>
                        <a:t>Cushion control/wedge control</a:t>
                      </a:r>
                      <a:endParaRPr lang="en-GB" sz="1100" b="1">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solidFill>
                            <a:schemeClr val="tx1"/>
                          </a:solidFill>
                          <a:effectLst/>
                        </a:rPr>
                        <a:t>Movement</a:t>
                      </a:r>
                    </a:p>
                    <a:p>
                      <a:pPr marL="342900" lvl="0" indent="-342900">
                        <a:lnSpc>
                          <a:spcPct val="107000"/>
                        </a:lnSpc>
                        <a:spcAft>
                          <a:spcPts val="1000"/>
                        </a:spcAft>
                        <a:buFont typeface="Symbol" panose="05050102010706020507" pitchFamily="18" charset="2"/>
                        <a:buChar char=""/>
                      </a:pPr>
                      <a:r>
                        <a:rPr lang="en-GB" sz="1100" b="1" dirty="0">
                          <a:solidFill>
                            <a:schemeClr val="tx1"/>
                          </a:solidFill>
                          <a:effectLst/>
                        </a:rPr>
                        <a:t>Create space</a:t>
                      </a:r>
                    </a:p>
                    <a:p>
                      <a:pPr marL="342900" lvl="0" indent="-342900">
                        <a:lnSpc>
                          <a:spcPct val="107000"/>
                        </a:lnSpc>
                        <a:spcAft>
                          <a:spcPts val="1000"/>
                        </a:spcAft>
                        <a:buFont typeface="Symbol" panose="05050102010706020507" pitchFamily="18" charset="2"/>
                        <a:buChar char=""/>
                      </a:pPr>
                      <a:r>
                        <a:rPr lang="en-GB" sz="1100" b="1" dirty="0">
                          <a:solidFill>
                            <a:schemeClr val="tx1"/>
                          </a:solidFill>
                          <a:effectLst/>
                        </a:rPr>
                        <a:t>Timing </a:t>
                      </a:r>
                    </a:p>
                    <a:p>
                      <a:pPr marL="342900" lvl="0" indent="-342900">
                        <a:lnSpc>
                          <a:spcPct val="107000"/>
                        </a:lnSpc>
                        <a:spcAft>
                          <a:spcPts val="1000"/>
                        </a:spcAft>
                        <a:buFont typeface="Symbol" panose="05050102010706020507" pitchFamily="18" charset="2"/>
                        <a:buChar char=""/>
                      </a:pPr>
                      <a:r>
                        <a:rPr lang="en-GB" sz="1100" b="1" dirty="0">
                          <a:solidFill>
                            <a:schemeClr val="tx1"/>
                          </a:solidFill>
                          <a:effectLst/>
                        </a:rPr>
                        <a:t>Angle and distance</a:t>
                      </a:r>
                    </a:p>
                    <a:p>
                      <a:pPr marL="342900" lvl="0" indent="-342900">
                        <a:lnSpc>
                          <a:spcPct val="107000"/>
                        </a:lnSpc>
                        <a:spcAft>
                          <a:spcPts val="1000"/>
                        </a:spcAft>
                        <a:buFont typeface="Symbol" panose="05050102010706020507" pitchFamily="18" charset="2"/>
                        <a:buChar char=""/>
                      </a:pPr>
                      <a:r>
                        <a:rPr lang="en-GB" sz="1100" b="1" dirty="0">
                          <a:solidFill>
                            <a:schemeClr val="tx1"/>
                          </a:solidFill>
                          <a:effectLst/>
                        </a:rPr>
                        <a:t>Awareness</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1"/>
                    </a:solidFill>
                  </a:tcPr>
                </a:tc>
                <a:tc>
                  <a:txBody>
                    <a:bodyPr/>
                    <a:lstStyle/>
                    <a:p>
                      <a:pPr>
                        <a:lnSpc>
                          <a:spcPct val="107000"/>
                        </a:lnSpc>
                        <a:spcAft>
                          <a:spcPts val="800"/>
                        </a:spcAft>
                      </a:pPr>
                      <a:r>
                        <a:rPr lang="en-GB" sz="1100" b="1" dirty="0">
                          <a:solidFill>
                            <a:schemeClr val="tx1"/>
                          </a:solidFill>
                          <a:effectLst/>
                        </a:rPr>
                        <a:t>Passing –</a:t>
                      </a:r>
                    </a:p>
                    <a:p>
                      <a:pPr marL="342900" lvl="0" indent="-342900">
                        <a:lnSpc>
                          <a:spcPct val="107000"/>
                        </a:lnSpc>
                        <a:spcAft>
                          <a:spcPts val="1000"/>
                        </a:spcAft>
                        <a:buFont typeface="Symbol" panose="05050102010706020507" pitchFamily="18" charset="2"/>
                        <a:buChar char=""/>
                      </a:pPr>
                      <a:r>
                        <a:rPr lang="en-GB" sz="1100" b="1" dirty="0">
                          <a:solidFill>
                            <a:schemeClr val="tx1"/>
                          </a:solidFill>
                          <a:effectLst/>
                        </a:rPr>
                        <a:t>Short / driven / lofted</a:t>
                      </a:r>
                    </a:p>
                    <a:p>
                      <a:pPr marL="342900" lvl="0" indent="-342900">
                        <a:lnSpc>
                          <a:spcPct val="107000"/>
                        </a:lnSpc>
                        <a:spcAft>
                          <a:spcPts val="1000"/>
                        </a:spcAft>
                        <a:buFont typeface="Symbol" panose="05050102010706020507" pitchFamily="18" charset="2"/>
                        <a:buChar char=""/>
                      </a:pPr>
                      <a:r>
                        <a:rPr lang="en-GB" sz="1100" b="1" dirty="0">
                          <a:solidFill>
                            <a:schemeClr val="tx1"/>
                          </a:solidFill>
                          <a:effectLst/>
                        </a:rPr>
                        <a:t>Both feet</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867518451"/>
                  </a:ext>
                </a:extLst>
              </a:tr>
              <a:tr h="351801">
                <a:tc gridSpan="3">
                  <a:txBody>
                    <a:bodyPr/>
                    <a:lstStyle/>
                    <a:p>
                      <a:pPr>
                        <a:lnSpc>
                          <a:spcPct val="107000"/>
                        </a:lnSpc>
                        <a:spcAft>
                          <a:spcPts val="800"/>
                        </a:spcAft>
                      </a:pPr>
                      <a:r>
                        <a:rPr lang="en-GB" sz="1200" b="0" dirty="0">
                          <a:solidFill>
                            <a:schemeClr val="tx1"/>
                          </a:solidFill>
                          <a:effectLst/>
                        </a:rPr>
                        <a:t>Tactical Requirements</a:t>
                      </a:r>
                      <a:endParaRPr lang="en-GB" sz="11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1026046"/>
                  </a:ext>
                </a:extLst>
              </a:tr>
              <a:tr h="819498">
                <a:tc gridSpan="3">
                  <a:txBody>
                    <a:bodyPr/>
                    <a:lstStyle/>
                    <a:p>
                      <a:pPr marL="342900" lvl="0" indent="-342900">
                        <a:lnSpc>
                          <a:spcPct val="107000"/>
                        </a:lnSpc>
                        <a:spcAft>
                          <a:spcPts val="0"/>
                        </a:spcAft>
                        <a:buFont typeface="Calibri" panose="020F0502020204030204" pitchFamily="34" charset="0"/>
                        <a:buChar char="•"/>
                      </a:pPr>
                      <a:r>
                        <a:rPr lang="en-GB" sz="1100" b="1" dirty="0">
                          <a:solidFill>
                            <a:schemeClr val="tx1"/>
                          </a:solidFill>
                          <a:effectLst/>
                        </a:rPr>
                        <a:t>Decide correct surface for control</a:t>
                      </a:r>
                    </a:p>
                    <a:p>
                      <a:pPr marL="342900" lvl="0" indent="-342900">
                        <a:lnSpc>
                          <a:spcPct val="107000"/>
                        </a:lnSpc>
                        <a:spcAft>
                          <a:spcPts val="0"/>
                        </a:spcAft>
                        <a:buFont typeface="Calibri" panose="020F0502020204030204" pitchFamily="34" charset="0"/>
                        <a:buChar char="•"/>
                      </a:pPr>
                      <a:r>
                        <a:rPr lang="en-GB" sz="1100" b="1" dirty="0">
                          <a:solidFill>
                            <a:schemeClr val="tx1"/>
                          </a:solidFill>
                          <a:effectLst/>
                        </a:rPr>
                        <a:t>Receiving with awareness – recognise space to change angle</a:t>
                      </a:r>
                    </a:p>
                    <a:p>
                      <a:pPr marL="342900" lvl="0" indent="-342900">
                        <a:lnSpc>
                          <a:spcPct val="107000"/>
                        </a:lnSpc>
                        <a:spcAft>
                          <a:spcPts val="0"/>
                        </a:spcAft>
                        <a:buFont typeface="Calibri" panose="020F0502020204030204" pitchFamily="34" charset="0"/>
                        <a:buChar char="•"/>
                      </a:pPr>
                      <a:r>
                        <a:rPr lang="en-GB" sz="1100" b="1" dirty="0">
                          <a:solidFill>
                            <a:schemeClr val="tx1"/>
                          </a:solidFill>
                          <a:effectLst/>
                        </a:rPr>
                        <a:t>Have good knowledge of where team mates are</a:t>
                      </a:r>
                    </a:p>
                    <a:p>
                      <a:pPr marL="342900" lvl="0" indent="-342900">
                        <a:lnSpc>
                          <a:spcPct val="107000"/>
                        </a:lnSpc>
                        <a:spcAft>
                          <a:spcPts val="0"/>
                        </a:spcAft>
                        <a:buFont typeface="Calibri" panose="020F0502020204030204" pitchFamily="34" charset="0"/>
                        <a:buChar char="•"/>
                      </a:pPr>
                      <a:r>
                        <a:rPr lang="en-GB" sz="1100" b="1" dirty="0">
                          <a:solidFill>
                            <a:schemeClr val="tx1"/>
                          </a:solidFill>
                          <a:effectLst/>
                        </a:rPr>
                        <a:t>Understand ½ turn back foot</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4538318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55833390"/>
              </p:ext>
            </p:extLst>
          </p:nvPr>
        </p:nvGraphicFramePr>
        <p:xfrm>
          <a:off x="6331131" y="1628502"/>
          <a:ext cx="5330643" cy="4898923"/>
        </p:xfrm>
        <a:graphic>
          <a:graphicData uri="http://schemas.openxmlformats.org/drawingml/2006/table">
            <a:tbl>
              <a:tblPr firstRow="1" firstCol="1" bandRow="1">
                <a:tableStyleId>{5C22544A-7EE6-4342-B048-85BDC9FD1C3A}</a:tableStyleId>
              </a:tblPr>
              <a:tblGrid>
                <a:gridCol w="5330643">
                  <a:extLst>
                    <a:ext uri="{9D8B030D-6E8A-4147-A177-3AD203B41FA5}">
                      <a16:colId xmlns:a16="http://schemas.microsoft.com/office/drawing/2014/main" val="3301211521"/>
                    </a:ext>
                  </a:extLst>
                </a:gridCol>
              </a:tblGrid>
              <a:tr h="271165">
                <a:tc>
                  <a:txBody>
                    <a:bodyPr/>
                    <a:lstStyle/>
                    <a:p>
                      <a:pPr algn="l">
                        <a:lnSpc>
                          <a:spcPct val="107000"/>
                        </a:lnSpc>
                        <a:spcAft>
                          <a:spcPts val="800"/>
                        </a:spcAft>
                      </a:pPr>
                      <a:r>
                        <a:rPr lang="en-GB" sz="1100" b="1" dirty="0">
                          <a:solidFill>
                            <a:schemeClr val="tx1"/>
                          </a:solidFill>
                          <a:effectLst/>
                        </a:rPr>
                        <a:t>Outcomes of the Block </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3317677"/>
                  </a:ext>
                </a:extLst>
              </a:tr>
              <a:tr h="994857">
                <a:tc>
                  <a:txBody>
                    <a:bodyPr/>
                    <a:lstStyle/>
                    <a:p>
                      <a:pPr algn="l">
                        <a:lnSpc>
                          <a:spcPct val="107000"/>
                        </a:lnSpc>
                        <a:spcAft>
                          <a:spcPts val="800"/>
                        </a:spcAft>
                      </a:pPr>
                      <a:r>
                        <a:rPr lang="en-GB" sz="1100" b="1" dirty="0">
                          <a:solidFill>
                            <a:schemeClr val="tx1"/>
                          </a:solidFill>
                          <a:effectLst/>
                        </a:rPr>
                        <a:t>By the end of the Block players should be able to demonstrate an understanding of the Receiving off different parts of the body, ways of creating space with a first touch. The ability to try and add movement to create/exploit space. Begin to understand the practice and playing philosophy.</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4875726"/>
                  </a:ext>
                </a:extLst>
              </a:tr>
              <a:tr h="281025">
                <a:tc>
                  <a:txBody>
                    <a:bodyPr/>
                    <a:lstStyle/>
                    <a:p>
                      <a:pPr algn="l">
                        <a:lnSpc>
                          <a:spcPct val="107000"/>
                        </a:lnSpc>
                        <a:spcAft>
                          <a:spcPts val="800"/>
                        </a:spcAft>
                      </a:pPr>
                      <a:r>
                        <a:rPr lang="en-GB" sz="1100" b="1" dirty="0">
                          <a:solidFill>
                            <a:schemeClr val="tx1"/>
                          </a:solidFill>
                          <a:effectLst/>
                        </a:rPr>
                        <a:t>Performance Measure</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7289993"/>
                  </a:ext>
                </a:extLst>
              </a:tr>
              <a:tr h="397943">
                <a:tc>
                  <a:txBody>
                    <a:bodyPr/>
                    <a:lstStyle/>
                    <a:p>
                      <a:pPr algn="l">
                        <a:lnSpc>
                          <a:spcPct val="107000"/>
                        </a:lnSpc>
                        <a:spcAft>
                          <a:spcPts val="800"/>
                        </a:spcAft>
                      </a:pPr>
                      <a:r>
                        <a:rPr lang="en-GB" sz="1100" b="1" dirty="0">
                          <a:solidFill>
                            <a:schemeClr val="tx1"/>
                          </a:solidFill>
                          <a:effectLst/>
                        </a:rPr>
                        <a:t>Outcomes to be achieved in Semi-Opposed , Opposed practices with overloads and Small sided games 9v9</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2394111"/>
                  </a:ext>
                </a:extLst>
              </a:tr>
              <a:tr h="281025">
                <a:tc>
                  <a:txBody>
                    <a:bodyPr/>
                    <a:lstStyle/>
                    <a:p>
                      <a:pPr algn="l">
                        <a:lnSpc>
                          <a:spcPct val="107000"/>
                        </a:lnSpc>
                        <a:spcAft>
                          <a:spcPts val="800"/>
                        </a:spcAft>
                      </a:pPr>
                      <a:r>
                        <a:rPr lang="en-GB" sz="1100" b="1" dirty="0">
                          <a:solidFill>
                            <a:schemeClr val="tx1"/>
                          </a:solidFill>
                          <a:effectLst/>
                        </a:rPr>
                        <a:t>Technical Outcomes</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9597582"/>
                  </a:ext>
                </a:extLst>
              </a:tr>
              <a:tr h="1591771">
                <a:tc>
                  <a:txBody>
                    <a:bodyPr/>
                    <a:lstStyle/>
                    <a:p>
                      <a:pPr algn="l">
                        <a:lnSpc>
                          <a:spcPct val="107000"/>
                        </a:lnSpc>
                        <a:spcAft>
                          <a:spcPts val="0"/>
                        </a:spcAft>
                      </a:pPr>
                      <a:r>
                        <a:rPr lang="en-GB" sz="1100" b="1" dirty="0">
                          <a:solidFill>
                            <a:schemeClr val="tx1"/>
                          </a:solidFill>
                          <a:effectLst/>
                        </a:rPr>
                        <a:t>•	Select correct surface to receive the ball, foot, inside and outside, thigh, chest and head.</a:t>
                      </a:r>
                    </a:p>
                    <a:p>
                      <a:pPr algn="l">
                        <a:lnSpc>
                          <a:spcPct val="107000"/>
                        </a:lnSpc>
                        <a:spcAft>
                          <a:spcPts val="0"/>
                        </a:spcAft>
                      </a:pPr>
                      <a:r>
                        <a:rPr lang="en-GB" sz="1100" b="1" dirty="0">
                          <a:solidFill>
                            <a:schemeClr val="tx1"/>
                          </a:solidFill>
                          <a:effectLst/>
                        </a:rPr>
                        <a:t>•	Receive and control the ball into an area allowing the best passing opportunities or retaining control.</a:t>
                      </a:r>
                    </a:p>
                    <a:p>
                      <a:pPr algn="l">
                        <a:lnSpc>
                          <a:spcPct val="107000"/>
                        </a:lnSpc>
                        <a:spcAft>
                          <a:spcPts val="0"/>
                        </a:spcAft>
                      </a:pPr>
                      <a:r>
                        <a:rPr lang="en-GB" sz="1100" b="1" dirty="0">
                          <a:solidFill>
                            <a:schemeClr val="tx1"/>
                          </a:solidFill>
                          <a:effectLst/>
                        </a:rPr>
                        <a:t>•	Understand pass selection depending on distances, Inside, front foot, driven, clipped, chipped, lofted</a:t>
                      </a:r>
                    </a:p>
                    <a:p>
                      <a:pPr algn="l">
                        <a:lnSpc>
                          <a:spcPct val="107000"/>
                        </a:lnSpc>
                        <a:spcAft>
                          <a:spcPts val="0"/>
                        </a:spcAft>
                      </a:pPr>
                      <a:r>
                        <a:rPr lang="en-GB" sz="1100" b="1" dirty="0">
                          <a:solidFill>
                            <a:schemeClr val="tx1"/>
                          </a:solidFill>
                          <a:effectLst/>
                        </a:rPr>
                        <a:t>•	Perform all techniques at speed and under pressure</a:t>
                      </a:r>
                    </a:p>
                    <a:p>
                      <a:pPr algn="l">
                        <a:lnSpc>
                          <a:spcPct val="107000"/>
                        </a:lnSpc>
                        <a:spcAft>
                          <a:spcPts val="0"/>
                        </a:spcAft>
                      </a:pPr>
                      <a:r>
                        <a:rPr lang="en-GB" sz="1100" b="1" dirty="0">
                          <a:solidFill>
                            <a:schemeClr val="tx1"/>
                          </a:solidFill>
                          <a:effectLst/>
                        </a:rPr>
                        <a:t>•	Show an understanding of supporting angles and distance.</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2869186"/>
                  </a:ext>
                </a:extLst>
              </a:tr>
              <a:tr h="271165">
                <a:tc>
                  <a:txBody>
                    <a:bodyPr/>
                    <a:lstStyle/>
                    <a:p>
                      <a:pPr algn="l">
                        <a:lnSpc>
                          <a:spcPct val="107000"/>
                        </a:lnSpc>
                        <a:spcAft>
                          <a:spcPts val="800"/>
                        </a:spcAft>
                      </a:pPr>
                      <a:r>
                        <a:rPr lang="en-GB" sz="1100" b="1" dirty="0">
                          <a:solidFill>
                            <a:schemeClr val="tx1"/>
                          </a:solidFill>
                          <a:effectLst/>
                        </a:rPr>
                        <a:t>Tactical Outcomes</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8850844"/>
                  </a:ext>
                </a:extLst>
              </a:tr>
              <a:tr h="809972">
                <a:tc>
                  <a:txBody>
                    <a:bodyPr/>
                    <a:lstStyle/>
                    <a:p>
                      <a:pPr algn="l">
                        <a:lnSpc>
                          <a:spcPct val="107000"/>
                        </a:lnSpc>
                        <a:spcAft>
                          <a:spcPts val="0"/>
                        </a:spcAft>
                      </a:pPr>
                      <a:r>
                        <a:rPr lang="en-GB" sz="1100" b="1" dirty="0">
                          <a:solidFill>
                            <a:schemeClr val="tx1"/>
                          </a:solidFill>
                          <a:effectLst/>
                        </a:rPr>
                        <a:t>•	Show movement and support to enable passing priorities and exploitation of space</a:t>
                      </a:r>
                    </a:p>
                    <a:p>
                      <a:pPr algn="l">
                        <a:lnSpc>
                          <a:spcPct val="107000"/>
                        </a:lnSpc>
                        <a:spcAft>
                          <a:spcPts val="0"/>
                        </a:spcAft>
                      </a:pPr>
                      <a:r>
                        <a:rPr lang="en-GB" sz="1100" b="1" dirty="0">
                          <a:solidFill>
                            <a:schemeClr val="tx1"/>
                          </a:solidFill>
                          <a:effectLst/>
                        </a:rPr>
                        <a:t>•	Develop position priorities against all criteria</a:t>
                      </a:r>
                    </a:p>
                    <a:p>
                      <a:pPr algn="l">
                        <a:lnSpc>
                          <a:spcPct val="107000"/>
                        </a:lnSpc>
                        <a:spcAft>
                          <a:spcPts val="0"/>
                        </a:spcAft>
                      </a:pPr>
                      <a:r>
                        <a:rPr lang="en-GB" sz="1100" b="1" dirty="0">
                          <a:solidFill>
                            <a:schemeClr val="tx1"/>
                          </a:solidFill>
                          <a:effectLst/>
                        </a:rPr>
                        <a:t>•	Recognise how to create space and exploit space.</a:t>
                      </a:r>
                      <a:endParaRPr lang="en-GB" sz="1100" b="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1825875"/>
                  </a:ext>
                </a:extLst>
              </a:tr>
            </a:tbl>
          </a:graphicData>
        </a:graphic>
      </p:graphicFrame>
    </p:spTree>
    <p:extLst>
      <p:ext uri="{BB962C8B-B14F-4D97-AF65-F5344CB8AC3E}">
        <p14:creationId xmlns:p14="http://schemas.microsoft.com/office/powerpoint/2010/main" val="181556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sz="half" idx="1"/>
          </p:nvPr>
        </p:nvSpPr>
        <p:spPr>
          <a:xfrm>
            <a:off x="838200" y="1825625"/>
            <a:ext cx="8709212" cy="4351338"/>
          </a:xfrm>
        </p:spPr>
        <p:txBody>
          <a:bodyPr/>
          <a:lstStyle/>
          <a:p>
            <a:r>
              <a:rPr lang="en-GB" dirty="0"/>
              <a:t>Pricing models</a:t>
            </a:r>
          </a:p>
          <a:p>
            <a:r>
              <a:rPr lang="en-GB" dirty="0"/>
              <a:t>Logistics</a:t>
            </a:r>
          </a:p>
          <a:p>
            <a:r>
              <a:rPr lang="en-GB" dirty="0"/>
              <a:t>Branding for camps versus branding for coach the coaches?</a:t>
            </a:r>
          </a:p>
          <a:p>
            <a:r>
              <a:rPr lang="en-GB" dirty="0"/>
              <a:t>Marketing potential – delivering the customers</a:t>
            </a:r>
          </a:p>
          <a:p>
            <a:r>
              <a:rPr lang="en-GB" dirty="0"/>
              <a:t>Monitoring and evaluation</a:t>
            </a:r>
          </a:p>
          <a:p>
            <a:r>
              <a:rPr lang="en-GB"/>
              <a:t>Proposed timing </a:t>
            </a:r>
            <a:r>
              <a:rPr lang="en-GB" dirty="0"/>
              <a:t>for both offerings – coach the coaches Sept 2021 delivery to satellite centres Oct 2021</a:t>
            </a:r>
          </a:p>
          <a:p>
            <a:endParaRPr lang="en-GB" dirty="0"/>
          </a:p>
          <a:p>
            <a:endParaRPr lang="en-GB" dirty="0"/>
          </a:p>
        </p:txBody>
      </p:sp>
    </p:spTree>
    <p:extLst>
      <p:ext uri="{BB962C8B-B14F-4D97-AF65-F5344CB8AC3E}">
        <p14:creationId xmlns:p14="http://schemas.microsoft.com/office/powerpoint/2010/main" val="4233438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795</Words>
  <Application>Microsoft Office PowerPoint</Application>
  <PresentationFormat>Widescreen</PresentationFormat>
  <Paragraphs>109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vt:lpstr>
      <vt:lpstr>Symbol</vt:lpstr>
      <vt:lpstr>Office Theme</vt:lpstr>
      <vt:lpstr>Coach education &amp; camps In association with Sterling Foundation</vt:lpstr>
      <vt:lpstr>The Offerings</vt:lpstr>
      <vt:lpstr>Coaching the Coaches</vt:lpstr>
      <vt:lpstr>  The leadership team   and Overview </vt:lpstr>
      <vt:lpstr>Level 1 Introduction to coaching football</vt:lpstr>
      <vt:lpstr>Commercial Model</vt:lpstr>
      <vt:lpstr>Level 1 Practical Example football coaching</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 education</dc:title>
  <dc:creator>pete tierney</dc:creator>
  <cp:lastModifiedBy>Tierney, Pete</cp:lastModifiedBy>
  <cp:revision>41</cp:revision>
  <dcterms:created xsi:type="dcterms:W3CDTF">2019-09-09T07:38:56Z</dcterms:created>
  <dcterms:modified xsi:type="dcterms:W3CDTF">2021-04-22T06:54:43Z</dcterms:modified>
</cp:coreProperties>
</file>