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24"/>
  </p:notesMasterIdLst>
  <p:sldIdLst>
    <p:sldId id="297" r:id="rId2"/>
    <p:sldId id="298" r:id="rId3"/>
    <p:sldId id="299" r:id="rId4"/>
    <p:sldId id="300" r:id="rId5"/>
    <p:sldId id="301" r:id="rId6"/>
    <p:sldId id="302" r:id="rId7"/>
    <p:sldId id="303" r:id="rId8"/>
    <p:sldId id="304" r:id="rId9"/>
    <p:sldId id="257" r:id="rId10"/>
    <p:sldId id="270" r:id="rId11"/>
    <p:sldId id="272" r:id="rId12"/>
    <p:sldId id="258" r:id="rId13"/>
    <p:sldId id="271" r:id="rId14"/>
    <p:sldId id="286" r:id="rId15"/>
    <p:sldId id="276" r:id="rId16"/>
    <p:sldId id="278" r:id="rId17"/>
    <p:sldId id="263" r:id="rId18"/>
    <p:sldId id="288" r:id="rId19"/>
    <p:sldId id="289" r:id="rId20"/>
    <p:sldId id="290" r:id="rId21"/>
    <p:sldId id="294" r:id="rId22"/>
    <p:sldId id="2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att" initials="MB" lastIdx="1" clrIdx="0">
    <p:extLst>
      <p:ext uri="{19B8F6BF-5375-455C-9EA6-DF929625EA0E}">
        <p15:presenceInfo xmlns:p15="http://schemas.microsoft.com/office/powerpoint/2012/main" userId="0556d2c247e4f9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0B4BA-F5B4-4FBC-ADE7-EF6CA7DF677F}" v="3" dt="2021-02-18T06:21:00.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2" autoAdjust="0"/>
    <p:restoredTop sz="94660"/>
  </p:normalViewPr>
  <p:slideViewPr>
    <p:cSldViewPr snapToGrid="0">
      <p:cViewPr varScale="1">
        <p:scale>
          <a:sx n="73" d="100"/>
          <a:sy n="73" d="100"/>
        </p:scale>
        <p:origin x="84"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Pete" userId="4c2bd97b-5223-4142-92f5-5cb5b508a3e2" providerId="ADAL" clId="{EC60B4BA-F5B4-4FBC-ADE7-EF6CA7DF677F}"/>
    <pc:docChg chg="custSel modSld">
      <pc:chgData name="Tierney, Pete" userId="4c2bd97b-5223-4142-92f5-5cb5b508a3e2" providerId="ADAL" clId="{EC60B4BA-F5B4-4FBC-ADE7-EF6CA7DF677F}" dt="2021-02-18T06:21:28.323" v="28" actId="1076"/>
      <pc:docMkLst>
        <pc:docMk/>
      </pc:docMkLst>
      <pc:sldChg chg="modSp mod">
        <pc:chgData name="Tierney, Pete" userId="4c2bd97b-5223-4142-92f5-5cb5b508a3e2" providerId="ADAL" clId="{EC60B4BA-F5B4-4FBC-ADE7-EF6CA7DF677F}" dt="2021-02-18T06:20:30.090" v="16" actId="1076"/>
        <pc:sldMkLst>
          <pc:docMk/>
          <pc:sldMk cId="715123202" sldId="257"/>
        </pc:sldMkLst>
        <pc:spChg chg="mod">
          <ac:chgData name="Tierney, Pete" userId="4c2bd97b-5223-4142-92f5-5cb5b508a3e2" providerId="ADAL" clId="{EC60B4BA-F5B4-4FBC-ADE7-EF6CA7DF677F}" dt="2021-02-18T06:20:30.090" v="16" actId="1076"/>
          <ac:spMkLst>
            <pc:docMk/>
            <pc:sldMk cId="715123202" sldId="257"/>
            <ac:spMk id="2" creationId="{00000000-0000-0000-0000-000000000000}"/>
          </ac:spMkLst>
        </pc:spChg>
        <pc:spChg chg="mod">
          <ac:chgData name="Tierney, Pete" userId="4c2bd97b-5223-4142-92f5-5cb5b508a3e2" providerId="ADAL" clId="{EC60B4BA-F5B4-4FBC-ADE7-EF6CA7DF677F}" dt="2021-02-18T06:20:18.803" v="13" actId="1076"/>
          <ac:spMkLst>
            <pc:docMk/>
            <pc:sldMk cId="715123202" sldId="257"/>
            <ac:spMk id="3" creationId="{00000000-0000-0000-0000-000000000000}"/>
          </ac:spMkLst>
        </pc:spChg>
      </pc:sldChg>
      <pc:sldChg chg="addSp delSp modSp mod">
        <pc:chgData name="Tierney, Pete" userId="4c2bd97b-5223-4142-92f5-5cb5b508a3e2" providerId="ADAL" clId="{EC60B4BA-F5B4-4FBC-ADE7-EF6CA7DF677F}" dt="2021-02-18T06:18:07.445" v="6" actId="14100"/>
        <pc:sldMkLst>
          <pc:docMk/>
          <pc:sldMk cId="0" sldId="270"/>
        </pc:sldMkLst>
        <pc:picChg chg="add mod">
          <ac:chgData name="Tierney, Pete" userId="4c2bd97b-5223-4142-92f5-5cb5b508a3e2" providerId="ADAL" clId="{EC60B4BA-F5B4-4FBC-ADE7-EF6CA7DF677F}" dt="2021-02-18T06:18:07.445" v="6" actId="14100"/>
          <ac:picMkLst>
            <pc:docMk/>
            <pc:sldMk cId="0" sldId="270"/>
            <ac:picMk id="5" creationId="{401CB2DB-B80F-4EBD-A303-72A4FCEEA7AD}"/>
          </ac:picMkLst>
        </pc:picChg>
        <pc:picChg chg="del">
          <ac:chgData name="Tierney, Pete" userId="4c2bd97b-5223-4142-92f5-5cb5b508a3e2" providerId="ADAL" clId="{EC60B4BA-F5B4-4FBC-ADE7-EF6CA7DF677F}" dt="2021-02-18T06:17:55.950" v="0" actId="478"/>
          <ac:picMkLst>
            <pc:docMk/>
            <pc:sldMk cId="0" sldId="270"/>
            <ac:picMk id="11" creationId="{00000000-0000-0000-0000-000000000000}"/>
          </ac:picMkLst>
        </pc:picChg>
      </pc:sldChg>
      <pc:sldChg chg="addSp modSp mod">
        <pc:chgData name="Tierney, Pete" userId="4c2bd97b-5223-4142-92f5-5cb5b508a3e2" providerId="ADAL" clId="{EC60B4BA-F5B4-4FBC-ADE7-EF6CA7DF677F}" dt="2021-02-18T06:21:28.323" v="28" actId="1076"/>
        <pc:sldMkLst>
          <pc:docMk/>
          <pc:sldMk cId="1535414711" sldId="276"/>
        </pc:sldMkLst>
        <pc:spChg chg="mod">
          <ac:chgData name="Tierney, Pete" userId="4c2bd97b-5223-4142-92f5-5cb5b508a3e2" providerId="ADAL" clId="{EC60B4BA-F5B4-4FBC-ADE7-EF6CA7DF677F}" dt="2021-02-18T06:19:50.731" v="9" actId="14100"/>
          <ac:spMkLst>
            <pc:docMk/>
            <pc:sldMk cId="1535414711" sldId="276"/>
            <ac:spMk id="4" creationId="{00000000-0000-0000-0000-000000000000}"/>
          </ac:spMkLst>
        </pc:spChg>
        <pc:graphicFrameChg chg="mod">
          <ac:chgData name="Tierney, Pete" userId="4c2bd97b-5223-4142-92f5-5cb5b508a3e2" providerId="ADAL" clId="{EC60B4BA-F5B4-4FBC-ADE7-EF6CA7DF677F}" dt="2021-02-18T06:20:57.638" v="17" actId="1076"/>
          <ac:graphicFrameMkLst>
            <pc:docMk/>
            <pc:sldMk cId="1535414711" sldId="276"/>
            <ac:graphicFrameMk id="5" creationId="{00000000-0000-0000-0000-000000000000}"/>
          </ac:graphicFrameMkLst>
        </pc:graphicFrameChg>
        <pc:picChg chg="add mod">
          <ac:chgData name="Tierney, Pete" userId="4c2bd97b-5223-4142-92f5-5cb5b508a3e2" providerId="ADAL" clId="{EC60B4BA-F5B4-4FBC-ADE7-EF6CA7DF677F}" dt="2021-02-18T06:21:28.323" v="28" actId="1076"/>
          <ac:picMkLst>
            <pc:docMk/>
            <pc:sldMk cId="1535414711" sldId="276"/>
            <ac:picMk id="6" creationId="{C75D9A0D-A25F-47E4-A9D3-4852D9E90EFA}"/>
          </ac:picMkLst>
        </pc:picChg>
        <pc:picChg chg="add mod ord">
          <ac:chgData name="Tierney, Pete" userId="4c2bd97b-5223-4142-92f5-5cb5b508a3e2" providerId="ADAL" clId="{EC60B4BA-F5B4-4FBC-ADE7-EF6CA7DF677F}" dt="2021-02-18T06:21:24.357" v="27" actId="167"/>
          <ac:picMkLst>
            <pc:docMk/>
            <pc:sldMk cId="1535414711" sldId="276"/>
            <ac:picMk id="8" creationId="{AD2BA3D6-7208-4B6A-B4E9-CAA0B95AC28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15.jpeg"/></Relationships>
</file>

<file path=ppt/charts/_rels/chart3.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15.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dirty="0">
                <a:solidFill>
                  <a:schemeClr val="bg1"/>
                </a:solidFill>
              </a:rPr>
              <a:t>Total Distance Covered (Km)</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 Distance (Km)</c:v>
                </c:pt>
              </c:strCache>
            </c:strRef>
          </c:tx>
          <c:spPr>
            <a:solidFill>
              <a:schemeClr val="accent1"/>
            </a:solidFill>
            <a:ln>
              <a:noFill/>
            </a:ln>
            <a:effectLst/>
          </c:spPr>
          <c:invertIfNegative val="0"/>
          <c:dLbls>
            <c:dLbl>
              <c:idx val="0"/>
              <c:tx>
                <c:rich>
                  <a:bodyPr/>
                  <a:lstStyle/>
                  <a:p>
                    <a:r>
                      <a:rPr lang="en-US"/>
                      <a:t>8.23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05-445B-A279-11F5F837FC4C}"/>
                </c:ext>
              </c:extLst>
            </c:dLbl>
            <c:dLbl>
              <c:idx val="1"/>
              <c:tx>
                <c:rich>
                  <a:bodyPr/>
                  <a:lstStyle/>
                  <a:p>
                    <a:r>
                      <a:rPr lang="en-US"/>
                      <a:t>8.32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05-445B-A279-11F5F837FC4C}"/>
                </c:ext>
              </c:extLst>
            </c:dLbl>
            <c:dLbl>
              <c:idx val="2"/>
              <c:tx>
                <c:rich>
                  <a:bodyPr/>
                  <a:lstStyle/>
                  <a:p>
                    <a:r>
                      <a:rPr lang="en-US"/>
                      <a:t>8.16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F05-445B-A279-11F5F837FC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elite unit</c:v>
                </c:pt>
                <c:pt idx="1">
                  <c:v>sub elite unit</c:v>
                </c:pt>
                <c:pt idx="2">
                  <c:v>mobile app</c:v>
                </c:pt>
              </c:strCache>
            </c:strRef>
          </c:cat>
          <c:val>
            <c:numRef>
              <c:f>Sheet1!$B$2:$B$4</c:f>
              <c:numCache>
                <c:formatCode>General</c:formatCode>
                <c:ptCount val="3"/>
                <c:pt idx="0">
                  <c:v>8.23</c:v>
                </c:pt>
                <c:pt idx="1">
                  <c:v>8.32</c:v>
                </c:pt>
                <c:pt idx="2">
                  <c:v>8.16</c:v>
                </c:pt>
              </c:numCache>
            </c:numRef>
          </c:val>
          <c:extLst>
            <c:ext xmlns:c16="http://schemas.microsoft.com/office/drawing/2014/chart" uri="{C3380CC4-5D6E-409C-BE32-E72D297353CC}">
              <c16:uniqueId val="{00000003-CF05-445B-A279-11F5F837FC4C}"/>
            </c:ext>
          </c:extLst>
        </c:ser>
        <c:dLbls>
          <c:showLegendKey val="0"/>
          <c:showVal val="1"/>
          <c:showCatName val="0"/>
          <c:showSerName val="0"/>
          <c:showPercent val="0"/>
          <c:showBubbleSize val="0"/>
        </c:dLbls>
        <c:gapWidth val="182"/>
        <c:axId val="96996736"/>
        <c:axId val="90049920"/>
      </c:barChart>
      <c:catAx>
        <c:axId val="96996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90049920"/>
        <c:crosses val="autoZero"/>
        <c:auto val="1"/>
        <c:lblAlgn val="ctr"/>
        <c:lblOffset val="100"/>
        <c:noMultiLvlLbl val="0"/>
      </c:catAx>
      <c:valAx>
        <c:axId val="90049920"/>
        <c:scaling>
          <c:orientation val="minMax"/>
          <c:max val="8.4"/>
          <c:min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9699673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3"/>
      <a:stretch>
        <a:fillRect/>
      </a:stretch>
    </a:blip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dirty="0">
                <a:solidFill>
                  <a:schemeClr val="bg1"/>
                </a:solidFill>
              </a:rPr>
              <a:t>Max</a:t>
            </a:r>
            <a:r>
              <a:rPr lang="en-US" sz="2000" b="1" baseline="0" dirty="0">
                <a:solidFill>
                  <a:schemeClr val="bg1"/>
                </a:solidFill>
              </a:rPr>
              <a:t> Speed (Km/H)</a:t>
            </a:r>
            <a:endParaRPr lang="en-US" sz="2000" b="1" dirty="0">
              <a:solidFill>
                <a:schemeClr val="bg1"/>
              </a:solidFill>
            </a:endParaRPr>
          </a:p>
        </c:rich>
      </c:tx>
      <c:layout>
        <c:manualLayout>
          <c:xMode val="edge"/>
          <c:yMode val="edge"/>
          <c:x val="0.28403833411570162"/>
          <c:y val="2.2697179150954823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Max Speed (Km/H)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elite unit</c:v>
                </c:pt>
                <c:pt idx="1">
                  <c:v>sub elite unit</c:v>
                </c:pt>
                <c:pt idx="2">
                  <c:v>mobile app</c:v>
                </c:pt>
              </c:strCache>
            </c:strRef>
          </c:cat>
          <c:val>
            <c:numRef>
              <c:f>Sheet1!$B$2:$B$4</c:f>
              <c:numCache>
                <c:formatCode>General</c:formatCode>
                <c:ptCount val="3"/>
                <c:pt idx="0">
                  <c:v>27.6</c:v>
                </c:pt>
                <c:pt idx="1">
                  <c:v>26.5</c:v>
                </c:pt>
                <c:pt idx="2">
                  <c:v>25.4</c:v>
                </c:pt>
              </c:numCache>
            </c:numRef>
          </c:val>
          <c:extLst>
            <c:ext xmlns:c16="http://schemas.microsoft.com/office/drawing/2014/chart" uri="{C3380CC4-5D6E-409C-BE32-E72D297353CC}">
              <c16:uniqueId val="{00000000-DEC6-4531-B846-467B7CC4ADFB}"/>
            </c:ext>
          </c:extLst>
        </c:ser>
        <c:dLbls>
          <c:showLegendKey val="0"/>
          <c:showVal val="0"/>
          <c:showCatName val="0"/>
          <c:showSerName val="0"/>
          <c:showPercent val="0"/>
          <c:showBubbleSize val="0"/>
        </c:dLbls>
        <c:gapWidth val="182"/>
        <c:axId val="125970688"/>
        <c:axId val="126075648"/>
      </c:barChart>
      <c:catAx>
        <c:axId val="12597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6075648"/>
        <c:crosses val="autoZero"/>
        <c:auto val="1"/>
        <c:lblAlgn val="ctr"/>
        <c:lblOffset val="100"/>
        <c:noMultiLvlLbl val="0"/>
      </c:catAx>
      <c:valAx>
        <c:axId val="126075648"/>
        <c:scaling>
          <c:orientation val="minMax"/>
          <c:max val="3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5970688"/>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1"/>
      <a:stretch>
        <a:fillRect/>
      </a:stretch>
    </a:blip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dirty="0">
                <a:solidFill>
                  <a:schemeClr val="bg1"/>
                </a:solidFill>
              </a:rPr>
              <a:t>Data Download Time</a:t>
            </a:r>
            <a:r>
              <a:rPr lang="en-US" sz="1800" b="1" baseline="0" dirty="0">
                <a:solidFill>
                  <a:schemeClr val="bg1"/>
                </a:solidFill>
              </a:rPr>
              <a:t> (Seconds)</a:t>
            </a:r>
            <a:endParaRPr lang="en-US" sz="1800" b="1" dirty="0">
              <a:solidFill>
                <a:schemeClr val="bg1"/>
              </a:solidFill>
            </a:endParaRPr>
          </a:p>
        </c:rich>
      </c:tx>
      <c:overlay val="1"/>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277483527221657"/>
          <c:y val="0.23087392193430967"/>
          <c:w val="0.71815587922072055"/>
          <c:h val="0.49377674260315935"/>
        </c:manualLayout>
      </c:layout>
      <c:barChart>
        <c:barDir val="bar"/>
        <c:grouping val="clustered"/>
        <c:varyColors val="0"/>
        <c:ser>
          <c:idx val="0"/>
          <c:order val="0"/>
          <c:tx>
            <c:strRef>
              <c:f>Sheet1!$B$1</c:f>
              <c:strCache>
                <c:ptCount val="1"/>
                <c:pt idx="0">
                  <c:v>Data Download Time (Seconds)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elite unit</c:v>
                </c:pt>
                <c:pt idx="1">
                  <c:v>sub elite unit</c:v>
                </c:pt>
                <c:pt idx="2">
                  <c:v>mobile app</c:v>
                </c:pt>
              </c:strCache>
            </c:strRef>
          </c:cat>
          <c:val>
            <c:numRef>
              <c:f>Sheet1!$B$2:$B$4</c:f>
              <c:numCache>
                <c:formatCode>General</c:formatCode>
                <c:ptCount val="3"/>
                <c:pt idx="0">
                  <c:v>165</c:v>
                </c:pt>
                <c:pt idx="1">
                  <c:v>80</c:v>
                </c:pt>
                <c:pt idx="2">
                  <c:v>13</c:v>
                </c:pt>
              </c:numCache>
            </c:numRef>
          </c:val>
          <c:extLst>
            <c:ext xmlns:c16="http://schemas.microsoft.com/office/drawing/2014/chart" uri="{C3380CC4-5D6E-409C-BE32-E72D297353CC}">
              <c16:uniqueId val="{00000000-3381-4991-A392-E68161E4547E}"/>
            </c:ext>
          </c:extLst>
        </c:ser>
        <c:dLbls>
          <c:showLegendKey val="0"/>
          <c:showVal val="0"/>
          <c:showCatName val="0"/>
          <c:showSerName val="0"/>
          <c:showPercent val="0"/>
          <c:showBubbleSize val="0"/>
        </c:dLbls>
        <c:gapWidth val="182"/>
        <c:axId val="126325888"/>
        <c:axId val="126327808"/>
      </c:barChart>
      <c:catAx>
        <c:axId val="12632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6327808"/>
        <c:crosses val="autoZero"/>
        <c:auto val="1"/>
        <c:lblAlgn val="ctr"/>
        <c:lblOffset val="100"/>
        <c:noMultiLvlLbl val="0"/>
      </c:catAx>
      <c:valAx>
        <c:axId val="126327808"/>
        <c:scaling>
          <c:orientation val="minMax"/>
          <c:max val="18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6325888"/>
        <c:crosses val="autoZero"/>
        <c:crossBetween val="between"/>
        <c:majorUnit val="30"/>
        <c:minorUnit val="0.5"/>
      </c:valAx>
      <c:spPr>
        <a:noFill/>
        <a:ln>
          <a:noFill/>
        </a:ln>
        <a:effectLst/>
      </c:spPr>
    </c:plotArea>
    <c:legend>
      <c:legendPos val="b"/>
      <c:layout>
        <c:manualLayout>
          <c:xMode val="edge"/>
          <c:yMode val="edge"/>
          <c:x val="0.14027158574225509"/>
          <c:y val="0.88732452685699237"/>
          <c:w val="0.72183923528851213"/>
          <c:h val="0.1126754341578758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3"/>
      <a:stretch>
        <a:fillRect/>
      </a:stretch>
    </a:blip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sz="1600" b="1" dirty="0">
                <a:solidFill>
                  <a:schemeClr val="bg1"/>
                </a:solidFill>
              </a:rPr>
              <a:t>Time to Upload, Generate</a:t>
            </a:r>
            <a:r>
              <a:rPr lang="en-US" sz="1600" b="1" baseline="0" dirty="0">
                <a:solidFill>
                  <a:schemeClr val="bg1"/>
                </a:solidFill>
              </a:rPr>
              <a:t> Metrics (Minutes)</a:t>
            </a:r>
            <a:endParaRPr lang="en-US" sz="1600" b="1" dirty="0">
              <a:solidFill>
                <a:schemeClr val="bg1"/>
              </a:solidFill>
            </a:endParaRPr>
          </a:p>
        </c:rich>
      </c:tx>
      <c:overlay val="1"/>
      <c:spPr>
        <a:noFill/>
        <a:ln>
          <a:noFill/>
        </a:ln>
        <a:effectLst/>
      </c:spPr>
    </c:title>
    <c:autoTitleDeleted val="0"/>
    <c:plotArea>
      <c:layout>
        <c:manualLayout>
          <c:layoutTarget val="inner"/>
          <c:xMode val="edge"/>
          <c:yMode val="edge"/>
          <c:x val="0.22696828416132922"/>
          <c:y val="0.23367939543494298"/>
          <c:w val="0.75141676205283137"/>
          <c:h val="0.44405802332971395"/>
        </c:manualLayout>
      </c:layout>
      <c:barChart>
        <c:barDir val="bar"/>
        <c:grouping val="clustered"/>
        <c:varyColors val="0"/>
        <c:ser>
          <c:idx val="0"/>
          <c:order val="0"/>
          <c:tx>
            <c:strRef>
              <c:f>Sheet1!$B$1</c:f>
              <c:strCache>
                <c:ptCount val="1"/>
                <c:pt idx="0">
                  <c:v>Time to Upload, Generate Metrics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elite unit</c:v>
                </c:pt>
                <c:pt idx="1">
                  <c:v>sub elite unit</c:v>
                </c:pt>
                <c:pt idx="2">
                  <c:v>mobile app</c:v>
                </c:pt>
              </c:strCache>
            </c:strRef>
          </c:cat>
          <c:val>
            <c:numRef>
              <c:f>Sheet1!$B$2:$B$4</c:f>
              <c:numCache>
                <c:formatCode>General</c:formatCode>
                <c:ptCount val="3"/>
                <c:pt idx="0">
                  <c:v>7</c:v>
                </c:pt>
                <c:pt idx="1">
                  <c:v>4</c:v>
                </c:pt>
                <c:pt idx="2">
                  <c:v>1</c:v>
                </c:pt>
              </c:numCache>
            </c:numRef>
          </c:val>
          <c:extLst>
            <c:ext xmlns:c16="http://schemas.microsoft.com/office/drawing/2014/chart" uri="{C3380CC4-5D6E-409C-BE32-E72D297353CC}">
              <c16:uniqueId val="{00000000-073F-4C2B-BDE6-47BCEE01A666}"/>
            </c:ext>
          </c:extLst>
        </c:ser>
        <c:dLbls>
          <c:showLegendKey val="0"/>
          <c:showVal val="0"/>
          <c:showCatName val="0"/>
          <c:showSerName val="0"/>
          <c:showPercent val="0"/>
          <c:showBubbleSize val="0"/>
        </c:dLbls>
        <c:gapWidth val="182"/>
        <c:axId val="120656640"/>
        <c:axId val="128522496"/>
      </c:barChart>
      <c:catAx>
        <c:axId val="12065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8522496"/>
        <c:crosses val="autoZero"/>
        <c:auto val="1"/>
        <c:lblAlgn val="ctr"/>
        <c:lblOffset val="100"/>
        <c:noMultiLvlLbl val="0"/>
      </c:catAx>
      <c:valAx>
        <c:axId val="128522496"/>
        <c:scaling>
          <c:orientation val="minMax"/>
          <c:max val="8"/>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20656640"/>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1"/>
      <a:stretch>
        <a:fillRect/>
      </a:stretch>
    </a:blip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0F22A-7FD3-45AB-A90D-06A2CAFE958B}"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ACCB2-D513-4CFF-81E5-A8DE5DABB60B}" type="slidenum">
              <a:rPr lang="en-GB" smtClean="0"/>
              <a:t>‹#›</a:t>
            </a:fld>
            <a:endParaRPr lang="en-GB"/>
          </a:p>
        </p:txBody>
      </p:sp>
    </p:spTree>
    <p:extLst>
      <p:ext uri="{BB962C8B-B14F-4D97-AF65-F5344CB8AC3E}">
        <p14:creationId xmlns:p14="http://schemas.microsoft.com/office/powerpoint/2010/main" val="353559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977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4588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1981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9228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790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01513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302628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243761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566471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072032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565750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672853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336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33182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26000" y="5644967"/>
            <a:ext cx="7998400" cy="7984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45403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2378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705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10068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7761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302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3352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139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509A250-FF31-4206-8172-F9D3106AACB1}" type="datetimeFigureOut">
              <a:rPr lang="en-US" smtClean="0"/>
              <a:pPr/>
              <a:t>2/18/2021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9630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AD347D-5ACD-4C99-B74B-A9C85AD731AF}" type="datetimeFigureOut">
              <a:rPr lang="en-US" smtClean="0"/>
              <a:pPr/>
              <a:t>2/18/2021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22406649"/>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 Elite Performers</a:t>
            </a:r>
          </a:p>
        </p:txBody>
      </p:sp>
      <p:sp>
        <p:nvSpPr>
          <p:cNvPr id="3" name="Content Placeholder 2"/>
          <p:cNvSpPr>
            <a:spLocks noGrp="1"/>
          </p:cNvSpPr>
          <p:nvPr>
            <p:ph idx="1"/>
          </p:nvPr>
        </p:nvSpPr>
        <p:spPr/>
        <p:txBody>
          <a:bodyPr>
            <a:noAutofit/>
          </a:bodyPr>
          <a:lstStyle/>
          <a:p>
            <a:r>
              <a:rPr lang="en-US" dirty="0"/>
              <a:t>Fulfilling potential?</a:t>
            </a:r>
          </a:p>
          <a:p>
            <a:pPr lvl="1"/>
            <a:r>
              <a:rPr lang="en-US" dirty="0"/>
              <a:t>Assists in pushing a player to his or her full potential by helping analyze training and match performances and identifying position and formation specific demands</a:t>
            </a:r>
          </a:p>
          <a:p>
            <a:endParaRPr lang="en-US" dirty="0"/>
          </a:p>
          <a:p>
            <a:r>
              <a:rPr lang="en-US" dirty="0"/>
              <a:t>Work rate?</a:t>
            </a:r>
          </a:p>
          <a:p>
            <a:pPr lvl="1"/>
            <a:r>
              <a:rPr lang="en-US" dirty="0"/>
              <a:t>Applying all the latest sport science on performance</a:t>
            </a:r>
          </a:p>
          <a:p>
            <a:pPr lvl="2"/>
            <a:r>
              <a:rPr lang="en-US" dirty="0"/>
              <a:t>But what is performance? Physical v technical &amp; tactical</a:t>
            </a:r>
          </a:p>
          <a:p>
            <a:pPr lvl="1"/>
            <a:r>
              <a:rPr lang="en-US" dirty="0"/>
              <a:t>By monitoring and recording body loading over time then any volume and intensity issues are detected and highlight injury risk</a:t>
            </a:r>
          </a:p>
        </p:txBody>
      </p:sp>
      <p:pic>
        <p:nvPicPr>
          <p:cNvPr id="5" name="Picture 4" descr="Jurgen Klopp oversees Liverpool players wearing Viper po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0883" y="0"/>
            <a:ext cx="3421117" cy="1878624"/>
          </a:xfrm>
          <a:prstGeom prst="rect">
            <a:avLst/>
          </a:prstGeom>
          <a:noFill/>
          <a:ln>
            <a:noFill/>
          </a:ln>
        </p:spPr>
      </p:pic>
    </p:spTree>
    <p:extLst>
      <p:ext uri="{BB962C8B-B14F-4D97-AF65-F5344CB8AC3E}">
        <p14:creationId xmlns:p14="http://schemas.microsoft.com/office/powerpoint/2010/main" val="329769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Pilot Approach</a:t>
            </a:r>
          </a:p>
        </p:txBody>
      </p:sp>
      <p:sp>
        <p:nvSpPr>
          <p:cNvPr id="3" name="Content Placeholder 2"/>
          <p:cNvSpPr>
            <a:spLocks noGrp="1"/>
          </p:cNvSpPr>
          <p:nvPr>
            <p:ph idx="1"/>
          </p:nvPr>
        </p:nvSpPr>
        <p:spPr>
          <a:xfrm>
            <a:off x="591070" y="2120744"/>
            <a:ext cx="7085374" cy="4643524"/>
          </a:xfrm>
        </p:spPr>
        <p:txBody>
          <a:bodyPr>
            <a:normAutofit fontScale="85000" lnSpcReduction="10000"/>
          </a:bodyPr>
          <a:lstStyle/>
          <a:p>
            <a:r>
              <a:rPr lang="en-GB" dirty="0"/>
              <a:t>Understand, assess and map the customer experience work flows and operating procedures (from point of customer entry on site)</a:t>
            </a:r>
          </a:p>
          <a:p>
            <a:endParaRPr lang="en-GB" dirty="0"/>
          </a:p>
          <a:p>
            <a:r>
              <a:rPr lang="en-GB" dirty="0"/>
              <a:t>Develop user metrics </a:t>
            </a:r>
          </a:p>
          <a:p>
            <a:endParaRPr lang="en-GB" dirty="0"/>
          </a:p>
          <a:p>
            <a:r>
              <a:rPr lang="en-GB" dirty="0"/>
              <a:t>Testing (Leisure League, block bookings, casual users,) 150 total</a:t>
            </a:r>
          </a:p>
          <a:p>
            <a:endParaRPr lang="en-GB" dirty="0"/>
          </a:p>
          <a:p>
            <a:r>
              <a:rPr lang="en-GB" dirty="0"/>
              <a:t>Capture and record user engagement and behaviour</a:t>
            </a:r>
          </a:p>
          <a:p>
            <a:endParaRPr lang="en-GB" dirty="0"/>
          </a:p>
          <a:p>
            <a:r>
              <a:rPr lang="en-GB" dirty="0"/>
              <a:t>Capture staff and user feed back (questionnaire)</a:t>
            </a:r>
          </a:p>
          <a:p>
            <a:endParaRPr lang="en-GB" dirty="0"/>
          </a:p>
          <a:p>
            <a:r>
              <a:rPr lang="en-GB" dirty="0"/>
              <a:t>Compile results &amp; feed back</a:t>
            </a:r>
          </a:p>
          <a:p>
            <a:endParaRPr lang="en-GB" dirty="0"/>
          </a:p>
        </p:txBody>
      </p:sp>
      <p:pic>
        <p:nvPicPr>
          <p:cNvPr id="5" name="Picture 4" descr="Diagram&#10;&#10;Description automatically generated">
            <a:extLst>
              <a:ext uri="{FF2B5EF4-FFF2-40B4-BE49-F238E27FC236}">
                <a16:creationId xmlns:a16="http://schemas.microsoft.com/office/drawing/2014/main" id="{401CB2DB-B80F-4EBD-A303-72A4FCEEA7AD}"/>
              </a:ext>
            </a:extLst>
          </p:cNvPr>
          <p:cNvPicPr>
            <a:picLocks noChangeAspect="1"/>
          </p:cNvPicPr>
          <p:nvPr/>
        </p:nvPicPr>
        <p:blipFill>
          <a:blip r:embed="rId2"/>
          <a:stretch>
            <a:fillRect/>
          </a:stretch>
        </p:blipFill>
        <p:spPr>
          <a:xfrm>
            <a:off x="8600425" y="936812"/>
            <a:ext cx="2446986" cy="46435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83" y="-494211"/>
            <a:ext cx="9905998" cy="1905000"/>
          </a:xfrm>
        </p:spPr>
        <p:txBody>
          <a:bodyPr/>
          <a:lstStyle/>
          <a:p>
            <a:r>
              <a:rPr lang="en-GB" dirty="0"/>
              <a:t>Pilot Results</a:t>
            </a:r>
          </a:p>
        </p:txBody>
      </p:sp>
      <p:sp>
        <p:nvSpPr>
          <p:cNvPr id="3" name="Content Placeholder 2"/>
          <p:cNvSpPr>
            <a:spLocks noGrp="1"/>
          </p:cNvSpPr>
          <p:nvPr>
            <p:ph idx="1"/>
          </p:nvPr>
        </p:nvSpPr>
        <p:spPr>
          <a:xfrm>
            <a:off x="849850" y="2257990"/>
            <a:ext cx="8901864" cy="4630573"/>
          </a:xfrm>
        </p:spPr>
        <p:txBody>
          <a:bodyPr>
            <a:normAutofit fontScale="77500" lnSpcReduction="20000"/>
          </a:bodyPr>
          <a:lstStyle/>
          <a:p>
            <a:r>
              <a:rPr lang="en-GB" dirty="0"/>
              <a:t>All three systems deployed at 5aside Leisure complex  under varying weather conditions (dry, wet)</a:t>
            </a:r>
          </a:p>
          <a:p>
            <a:r>
              <a:rPr lang="en-GB" dirty="0"/>
              <a:t>A user mix of consumer from amateur to sub- elite sportsmen, comprising of 187 pilot users</a:t>
            </a:r>
          </a:p>
          <a:p>
            <a:r>
              <a:rPr lang="en-GB" dirty="0"/>
              <a:t>Fifteen sessions undertaken -  For 8 of these sessions a mix of devices were employed, including deploying all three systems on a small number of users for the purposes of testing for noise/interference and calibration</a:t>
            </a:r>
          </a:p>
          <a:p>
            <a:r>
              <a:rPr lang="en-GB" dirty="0"/>
              <a:t>All three systems performed; no technical limitations encountered, metrics captured and tested for variance</a:t>
            </a:r>
          </a:p>
          <a:p>
            <a:r>
              <a:rPr lang="en-GB" dirty="0"/>
              <a:t>Technical assessment</a:t>
            </a:r>
          </a:p>
          <a:p>
            <a:pPr lvl="1"/>
            <a:r>
              <a:rPr lang="en-GB" dirty="0"/>
              <a:t>Some drift attribution in the variance of results (satellite acquisition, satellite movement and elite v consumer user)</a:t>
            </a:r>
          </a:p>
          <a:p>
            <a:pPr lvl="1"/>
            <a:r>
              <a:rPr lang="en-GB" dirty="0"/>
              <a:t>There is no material difference in the accuracy of results collected across the three systems. Small differences recorded across distance (2%) and max speeds (8%) - in line with tests that we have completed under strict scientific protocols and further supported with research (Marathon, 2013; Huang et al, 2015) </a:t>
            </a:r>
          </a:p>
          <a:p>
            <a:pPr lvl="1"/>
            <a:r>
              <a:rPr lang="en-GB" dirty="0"/>
              <a:t>Accuracy reflects cost-benefit on hardware. At the consumer customer level then the difference in the metrics reported v rate of data collection (1-10 - 18 Hz) is not material (this applies to both distance and speed)</a:t>
            </a:r>
          </a:p>
          <a:p>
            <a:pPr lvl="1"/>
            <a:endParaRPr lang="en-GB" dirty="0"/>
          </a:p>
          <a:p>
            <a:endParaRPr lang="en-GB" dirty="0"/>
          </a:p>
          <a:p>
            <a:endParaRPr lang="en-GB" dirty="0"/>
          </a:p>
          <a:p>
            <a:pPr>
              <a:buNone/>
            </a:pPr>
            <a:endParaRPr lang="en-GB" dirty="0"/>
          </a:p>
          <a:p>
            <a:endParaRPr lang="en-GB"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70" y="0"/>
            <a:ext cx="8596668" cy="1320800"/>
          </a:xfrm>
        </p:spPr>
        <p:txBody>
          <a:bodyPr/>
          <a:lstStyle/>
          <a:p>
            <a:r>
              <a:rPr lang="en-GB" dirty="0"/>
              <a:t>pilot study Results</a:t>
            </a:r>
          </a:p>
        </p:txBody>
      </p:sp>
      <p:graphicFrame>
        <p:nvGraphicFramePr>
          <p:cNvPr id="12" name="Chart 11"/>
          <p:cNvGraphicFramePr/>
          <p:nvPr>
            <p:extLst>
              <p:ext uri="{D42A27DB-BD31-4B8C-83A1-F6EECF244321}">
                <p14:modId xmlns:p14="http://schemas.microsoft.com/office/powerpoint/2010/main" val="4011922430"/>
              </p:ext>
            </p:extLst>
          </p:nvPr>
        </p:nvGraphicFramePr>
        <p:xfrm>
          <a:off x="404949" y="1267097"/>
          <a:ext cx="5368834" cy="2024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902979472"/>
              </p:ext>
            </p:extLst>
          </p:nvPr>
        </p:nvGraphicFramePr>
        <p:xfrm>
          <a:off x="6046168" y="1267096"/>
          <a:ext cx="5176590" cy="2024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925881887"/>
              </p:ext>
            </p:extLst>
          </p:nvPr>
        </p:nvGraphicFramePr>
        <p:xfrm>
          <a:off x="404949" y="3585419"/>
          <a:ext cx="5330324" cy="2149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14352738"/>
              </p:ext>
            </p:extLst>
          </p:nvPr>
        </p:nvGraphicFramePr>
        <p:xfrm>
          <a:off x="6049866" y="3585419"/>
          <a:ext cx="5172892" cy="2149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8888508"/>
      </p:ext>
    </p:extLst>
  </p:cSld>
  <p:clrMapOvr>
    <a:masterClrMapping/>
  </p:clrMapOvr>
  <mc:AlternateContent xmlns:mc="http://schemas.openxmlformats.org/markup-compatibility/2006" xmlns:p14="http://schemas.microsoft.com/office/powerpoint/2010/main">
    <mc:Choice Requires="p14">
      <p:transition spd="slow" p14:dur="4000" advTm="20000">
        <p14:vortex dir="r"/>
      </p:transition>
    </mc:Choice>
    <mc:Fallback xmlns="">
      <p:transition spd="slow"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Pilot Results</a:t>
            </a:r>
          </a:p>
        </p:txBody>
      </p:sp>
      <p:sp>
        <p:nvSpPr>
          <p:cNvPr id="3" name="Content Placeholder 2"/>
          <p:cNvSpPr>
            <a:spLocks noGrp="1"/>
          </p:cNvSpPr>
          <p:nvPr>
            <p:ph idx="1"/>
          </p:nvPr>
        </p:nvSpPr>
        <p:spPr>
          <a:xfrm>
            <a:off x="677333" y="1267097"/>
            <a:ext cx="9450339" cy="4669762"/>
          </a:xfrm>
        </p:spPr>
        <p:txBody>
          <a:bodyPr>
            <a:normAutofit/>
          </a:bodyPr>
          <a:lstStyle/>
          <a:p>
            <a:pPr lvl="1">
              <a:buNone/>
            </a:pPr>
            <a:endParaRPr lang="en-GB" dirty="0"/>
          </a:p>
          <a:p>
            <a:r>
              <a:rPr lang="en-GB" sz="1700" dirty="0"/>
              <a:t>User experience</a:t>
            </a:r>
          </a:p>
          <a:p>
            <a:pPr lvl="1"/>
            <a:r>
              <a:rPr lang="en-GB" sz="1500" dirty="0"/>
              <a:t>Mobile app &gt; sub elite unit&gt; elite unit</a:t>
            </a:r>
          </a:p>
          <a:p>
            <a:pPr lvl="1"/>
            <a:r>
              <a:rPr lang="en-GB" sz="1500" dirty="0"/>
              <a:t>Function of operating and customer engagement model: Customers arrive on site ‘5mins before kick-off’.  </a:t>
            </a:r>
          </a:p>
          <a:p>
            <a:pPr lvl="1"/>
            <a:r>
              <a:rPr lang="en-GB" sz="1500" dirty="0"/>
              <a:t>Screen real estate in mobile App system provides instant results viewing and feedback</a:t>
            </a:r>
          </a:p>
          <a:p>
            <a:r>
              <a:rPr lang="en-GB" sz="1700" dirty="0"/>
              <a:t>Customer engagement</a:t>
            </a:r>
          </a:p>
          <a:p>
            <a:pPr lvl="1"/>
            <a:r>
              <a:rPr lang="en-GB" sz="1500" dirty="0"/>
              <a:t>The three metrics of distance run, speed zones (max speed) shown to be most popular. Building the track record of total distance run, max speeds, total calories burned</a:t>
            </a:r>
          </a:p>
          <a:p>
            <a:pPr lvl="1"/>
            <a:r>
              <a:rPr lang="en-GB" sz="1500" dirty="0"/>
              <a:t>Heat map gives this the ‘Wow’ factor </a:t>
            </a:r>
          </a:p>
          <a:p>
            <a:pPr lvl="1"/>
            <a:r>
              <a:rPr lang="en-GB" sz="1500" dirty="0"/>
              <a:t>Screen real estate</a:t>
            </a:r>
          </a:p>
          <a:p>
            <a:pPr>
              <a:buNone/>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Pilot Results</a:t>
            </a:r>
          </a:p>
        </p:txBody>
      </p:sp>
      <p:sp>
        <p:nvSpPr>
          <p:cNvPr id="6" name="Content Placeholder 2"/>
          <p:cNvSpPr txBox="1">
            <a:spLocks/>
          </p:cNvSpPr>
          <p:nvPr/>
        </p:nvSpPr>
        <p:spPr>
          <a:xfrm>
            <a:off x="677334" y="1760119"/>
            <a:ext cx="8596668" cy="4669762"/>
          </a:xfrm>
          <a:prstGeom prst="rect">
            <a:avLst/>
          </a:prstGeom>
        </p:spPr>
        <p:txBody>
          <a:bodyPr vert="horz" lIns="91440" tIns="45720" rIns="91440" bIns="45720" rtlCol="0">
            <a:normAutofit/>
          </a:bodyPr>
          <a:lstStyle/>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GB"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GB" sz="1700" dirty="0">
                <a:solidFill>
                  <a:schemeClr val="tx1">
                    <a:lumMod val="75000"/>
                    <a:lumOff val="25000"/>
                  </a:schemeClr>
                </a:solidFill>
              </a:rPr>
              <a:t>Customer/user feedback</a:t>
            </a:r>
            <a:r>
              <a:rPr lang="en-GB" sz="1700" noProof="0" dirty="0">
                <a:solidFill>
                  <a:schemeClr val="tx1">
                    <a:lumMod val="75000"/>
                    <a:lumOff val="25000"/>
                  </a:schemeClr>
                </a:solidFill>
              </a:rPr>
              <a:t> </a:t>
            </a:r>
            <a:endParaRPr kumimoji="0" lang="en-GB" sz="1700" b="0" i="0" u="none" strike="noStrike" kern="1200" cap="none" spc="0" normalizeH="0" baseline="0" noProof="0" dirty="0">
              <a:ln>
                <a:noFill/>
              </a:ln>
              <a:solidFill>
                <a:schemeClr val="tx1">
                  <a:lumMod val="75000"/>
                  <a:lumOff val="25000"/>
                </a:schemeClr>
              </a:solidFill>
              <a:effectLst/>
              <a:uLnTx/>
              <a:uFillTx/>
            </a:endParaRPr>
          </a:p>
          <a:p>
            <a:pPr marL="800100" lvl="1" indent="-342900">
              <a:spcBef>
                <a:spcPts val="1000"/>
              </a:spcBef>
              <a:buClr>
                <a:schemeClr val="accent1"/>
              </a:buClr>
              <a:buSzPct val="80000"/>
              <a:buFont typeface="Wingdings 3" charset="2"/>
              <a:buChar char=""/>
            </a:pPr>
            <a:r>
              <a:rPr lang="en-GB" sz="1500" dirty="0">
                <a:solidFill>
                  <a:schemeClr val="tx1">
                    <a:lumMod val="75000"/>
                    <a:lumOff val="25000"/>
                  </a:schemeClr>
                </a:solidFill>
              </a:rPr>
              <a:t>“Want what the Pros’ use” (statistics, vest) </a:t>
            </a:r>
          </a:p>
          <a:p>
            <a:pPr marL="800100" lvl="1" indent="-342900">
              <a:spcBef>
                <a:spcPts val="1000"/>
              </a:spcBef>
              <a:buClr>
                <a:schemeClr val="accent1"/>
              </a:buClr>
              <a:buSzPct val="80000"/>
              <a:buFont typeface="Wingdings 3" charset="2"/>
              <a:buChar char=""/>
            </a:pPr>
            <a:r>
              <a:rPr lang="en-GB" sz="1500" dirty="0">
                <a:solidFill>
                  <a:schemeClr val="tx1">
                    <a:lumMod val="75000"/>
                    <a:lumOff val="25000"/>
                  </a:schemeClr>
                </a:solidFill>
              </a:rPr>
              <a:t>Speed of access to results post session</a:t>
            </a:r>
          </a:p>
          <a:p>
            <a:pPr marL="800100" lvl="1" indent="-342900">
              <a:spcBef>
                <a:spcPts val="1000"/>
              </a:spcBef>
              <a:buClr>
                <a:schemeClr val="accent1"/>
              </a:buClr>
              <a:buSzPct val="80000"/>
              <a:buFont typeface="Wingdings 3" charset="2"/>
              <a:buChar char=""/>
            </a:pPr>
            <a:r>
              <a:rPr lang="en-GB" sz="1500" dirty="0">
                <a:solidFill>
                  <a:schemeClr val="tx1">
                    <a:lumMod val="75000"/>
                    <a:lumOff val="25000"/>
                  </a:schemeClr>
                </a:solidFill>
              </a:rPr>
              <a:t>Choice – to have the option of mobile app or unit</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GB"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Staff feedback</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GB" sz="1500" dirty="0">
                <a:solidFill>
                  <a:schemeClr val="tx1">
                    <a:lumMod val="75000"/>
                    <a:lumOff val="25000"/>
                  </a:schemeClr>
                </a:solidFill>
              </a:rPr>
              <a:t>Positive uptake of technology by customers</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500" b="0" i="0" u="none" strike="noStrike" kern="1200" cap="none" spc="0" normalizeH="0" baseline="0" noProof="0" dirty="0">
                <a:ln>
                  <a:noFill/>
                </a:ln>
                <a:solidFill>
                  <a:schemeClr val="tx1">
                    <a:lumMod val="75000"/>
                    <a:lumOff val="25000"/>
                  </a:schemeClr>
                </a:solidFill>
                <a:effectLst/>
                <a:uLnTx/>
                <a:uFillTx/>
              </a:rPr>
              <a:t>Vests &gt; bibs</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GB" sz="1500" dirty="0">
                <a:solidFill>
                  <a:schemeClr val="tx1">
                    <a:lumMod val="75000"/>
                    <a:lumOff val="25000"/>
                  </a:schemeClr>
                </a:solidFill>
              </a:rPr>
              <a:t>NOP and staff insight &amp; understanding</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GB"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GB"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7" name="Picture 2" descr="C:\Users\Tfisher\Downloads\IMG_0548 (1).JPG"/>
          <p:cNvPicPr>
            <a:picLocks noChangeAspect="1" noChangeArrowheads="1"/>
          </p:cNvPicPr>
          <p:nvPr/>
        </p:nvPicPr>
        <p:blipFill rotWithShape="1">
          <a:blip r:embed="rId2"/>
          <a:srcRect l="2140" r="21878"/>
          <a:stretch/>
        </p:blipFill>
        <p:spPr bwMode="auto">
          <a:xfrm rot="5400000">
            <a:off x="7840055" y="344710"/>
            <a:ext cx="2867894" cy="2830818"/>
          </a:xfrm>
          <a:prstGeom prst="rect">
            <a:avLst/>
          </a:prstGeom>
          <a:noFill/>
          <a:ln w="57150">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215" b="11406"/>
          <a:stretch/>
        </p:blipFill>
        <p:spPr>
          <a:xfrm rot="10800000">
            <a:off x="6883903" y="3687089"/>
            <a:ext cx="3953857" cy="2742792"/>
          </a:xfrm>
          <a:prstGeom prst="rect">
            <a:avLst/>
          </a:prstGeom>
          <a:ln w="57150">
            <a:solidFill>
              <a:schemeClr val="tx1"/>
            </a:solidFill>
          </a:ln>
        </p:spPr>
      </p:pic>
    </p:spTree>
    <p:extLst>
      <p:ext uri="{BB962C8B-B14F-4D97-AF65-F5344CB8AC3E}">
        <p14:creationId xmlns:p14="http://schemas.microsoft.com/office/powerpoint/2010/main" val="210698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2BA3D6-7208-4B6A-B4E9-CAA0B95AC2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879"/>
          <a:stretch/>
        </p:blipFill>
        <p:spPr>
          <a:xfrm>
            <a:off x="9368907" y="2747971"/>
            <a:ext cx="2119941" cy="3530228"/>
          </a:xfrm>
          <a:prstGeom prst="rect">
            <a:avLst/>
          </a:prstGeom>
        </p:spPr>
      </p:pic>
      <p:sp>
        <p:nvSpPr>
          <p:cNvPr id="7" name="Title 1"/>
          <p:cNvSpPr>
            <a:spLocks noGrp="1"/>
          </p:cNvSpPr>
          <p:nvPr>
            <p:ph type="title"/>
          </p:nvPr>
        </p:nvSpPr>
        <p:spPr>
          <a:xfrm>
            <a:off x="494188" y="579801"/>
            <a:ext cx="9786811" cy="789510"/>
          </a:xfrm>
        </p:spPr>
        <p:txBody>
          <a:bodyPr>
            <a:normAutofit/>
          </a:bodyPr>
          <a:lstStyle/>
          <a:p>
            <a:r>
              <a:rPr lang="en-GB" dirty="0"/>
              <a:t>The Metrics Explained</a:t>
            </a:r>
          </a:p>
        </p:txBody>
      </p:sp>
      <p:sp>
        <p:nvSpPr>
          <p:cNvPr id="4" name="Content Placeholder 3"/>
          <p:cNvSpPr>
            <a:spLocks noGrp="1"/>
          </p:cNvSpPr>
          <p:nvPr>
            <p:ph idx="1"/>
          </p:nvPr>
        </p:nvSpPr>
        <p:spPr>
          <a:xfrm>
            <a:off x="376550" y="1510804"/>
            <a:ext cx="8301285" cy="4767395"/>
          </a:xfrm>
        </p:spPr>
        <p:txBody>
          <a:bodyPr>
            <a:normAutofit/>
          </a:bodyPr>
          <a:lstStyle/>
          <a:p>
            <a:pPr marL="0" indent="0">
              <a:buNone/>
            </a:pPr>
            <a:r>
              <a:rPr lang="en-GB" sz="1700" b="1" u="sng" dirty="0"/>
              <a:t>Energy expenditure calculation example</a:t>
            </a:r>
            <a:endParaRPr lang="en-GB" sz="1700" b="1" dirty="0"/>
          </a:p>
          <a:p>
            <a:pPr marL="0" indent="0">
              <a:buNone/>
            </a:pPr>
            <a:r>
              <a:rPr lang="en-GB" sz="1700" dirty="0"/>
              <a:t>Energy expenditure for the goals program is derived from the below table. The algorithm deployed is Energy = </a:t>
            </a:r>
            <a:r>
              <a:rPr lang="en-GB" sz="1700" i="1" dirty="0"/>
              <a:t>BL x Mets X body mass (kg) X time (m)</a:t>
            </a:r>
            <a:r>
              <a:rPr lang="en-GB" sz="1700" dirty="0"/>
              <a:t> = Kcal  Based on an 80 kg person 60 mins exercise  </a:t>
            </a:r>
          </a:p>
          <a:p>
            <a:pPr marL="0" indent="0">
              <a:buNone/>
            </a:pPr>
            <a:endParaRPr lang="en-GB" sz="1700" dirty="0"/>
          </a:p>
          <a:p>
            <a:endParaRPr lang="en-GB" dirty="0"/>
          </a:p>
          <a:p>
            <a:endParaRPr lang="en-GB" dirty="0"/>
          </a:p>
          <a:p>
            <a:endParaRPr lang="en-GB" dirty="0"/>
          </a:p>
          <a:p>
            <a:endParaRPr lang="en-GB" dirty="0"/>
          </a:p>
          <a:p>
            <a:endParaRPr lang="en-GB"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963197944"/>
              </p:ext>
            </p:extLst>
          </p:nvPr>
        </p:nvGraphicFramePr>
        <p:xfrm>
          <a:off x="227763" y="3598059"/>
          <a:ext cx="6109888" cy="2366637"/>
        </p:xfrm>
        <a:graphic>
          <a:graphicData uri="http://schemas.openxmlformats.org/drawingml/2006/table">
            <a:tbl>
              <a:tblPr firstRow="1" firstCol="1" bandRow="1">
                <a:tableStyleId>{5C22544A-7EE6-4342-B048-85BDC9FD1C3A}</a:tableStyleId>
              </a:tblPr>
              <a:tblGrid>
                <a:gridCol w="1527472">
                  <a:extLst>
                    <a:ext uri="{9D8B030D-6E8A-4147-A177-3AD203B41FA5}">
                      <a16:colId xmlns:a16="http://schemas.microsoft.com/office/drawing/2014/main" val="20000"/>
                    </a:ext>
                  </a:extLst>
                </a:gridCol>
                <a:gridCol w="1527472">
                  <a:extLst>
                    <a:ext uri="{9D8B030D-6E8A-4147-A177-3AD203B41FA5}">
                      <a16:colId xmlns:a16="http://schemas.microsoft.com/office/drawing/2014/main" val="20001"/>
                    </a:ext>
                  </a:extLst>
                </a:gridCol>
                <a:gridCol w="1527472">
                  <a:extLst>
                    <a:ext uri="{9D8B030D-6E8A-4147-A177-3AD203B41FA5}">
                      <a16:colId xmlns:a16="http://schemas.microsoft.com/office/drawing/2014/main" val="20002"/>
                    </a:ext>
                  </a:extLst>
                </a:gridCol>
                <a:gridCol w="1527472">
                  <a:extLst>
                    <a:ext uri="{9D8B030D-6E8A-4147-A177-3AD203B41FA5}">
                      <a16:colId xmlns:a16="http://schemas.microsoft.com/office/drawing/2014/main" val="20003"/>
                    </a:ext>
                  </a:extLst>
                </a:gridCol>
              </a:tblGrid>
              <a:tr h="338091">
                <a:tc>
                  <a:txBody>
                    <a:bodyPr/>
                    <a:lstStyle/>
                    <a:p>
                      <a:pPr algn="ctr">
                        <a:lnSpc>
                          <a:spcPct val="107000"/>
                        </a:lnSpc>
                        <a:spcAft>
                          <a:spcPts val="0"/>
                        </a:spcAft>
                      </a:pPr>
                      <a:r>
                        <a:rPr lang="en-GB" sz="1400" b="0" dirty="0">
                          <a:effectLst/>
                        </a:rPr>
                        <a:t>Activity</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effectLst/>
                        </a:rPr>
                        <a:t>Mets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effectLst/>
                        </a:rPr>
                        <a:t>Time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effectLst/>
                        </a:rPr>
                        <a:t>Total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8091">
                <a:tc>
                  <a:txBody>
                    <a:bodyPr/>
                    <a:lstStyle/>
                    <a:p>
                      <a:pPr algn="ctr">
                        <a:lnSpc>
                          <a:spcPct val="107000"/>
                        </a:lnSpc>
                        <a:spcAft>
                          <a:spcPts val="0"/>
                        </a:spcAft>
                      </a:pPr>
                      <a:r>
                        <a:rPr lang="en-GB" sz="1400" b="0" dirty="0">
                          <a:effectLst/>
                        </a:rPr>
                        <a:t>Standing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2</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14</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38091">
                <a:tc>
                  <a:txBody>
                    <a:bodyPr/>
                    <a:lstStyle/>
                    <a:p>
                      <a:pPr algn="ctr">
                        <a:lnSpc>
                          <a:spcPct val="107000"/>
                        </a:lnSpc>
                        <a:spcAft>
                          <a:spcPts val="0"/>
                        </a:spcAft>
                      </a:pPr>
                      <a:r>
                        <a:rPr lang="en-GB" sz="1400" b="0" dirty="0">
                          <a:effectLst/>
                        </a:rPr>
                        <a:t>Walking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105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8091">
                <a:tc>
                  <a:txBody>
                    <a:bodyPr/>
                    <a:lstStyle/>
                    <a:p>
                      <a:pPr algn="ctr">
                        <a:lnSpc>
                          <a:spcPct val="107000"/>
                        </a:lnSpc>
                        <a:spcAft>
                          <a:spcPts val="0"/>
                        </a:spcAft>
                      </a:pPr>
                      <a:r>
                        <a:rPr lang="en-GB" sz="1400" b="0" dirty="0">
                          <a:effectLst/>
                        </a:rPr>
                        <a:t>Jogging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9</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20</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252</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38091">
                <a:tc>
                  <a:txBody>
                    <a:bodyPr/>
                    <a:lstStyle/>
                    <a:p>
                      <a:pPr algn="ctr">
                        <a:lnSpc>
                          <a:spcPct val="107000"/>
                        </a:lnSpc>
                        <a:spcAft>
                          <a:spcPts val="0"/>
                        </a:spcAft>
                      </a:pPr>
                      <a:r>
                        <a:rPr lang="en-GB" sz="1400" b="0" dirty="0">
                          <a:effectLst/>
                        </a:rPr>
                        <a:t>Running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13</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273</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38091">
                <a:tc>
                  <a:txBody>
                    <a:bodyPr/>
                    <a:lstStyle/>
                    <a:p>
                      <a:pPr algn="ctr">
                        <a:lnSpc>
                          <a:spcPct val="107000"/>
                        </a:lnSpc>
                        <a:spcAft>
                          <a:spcPts val="0"/>
                        </a:spcAft>
                      </a:pPr>
                      <a:r>
                        <a:rPr lang="en-GB" sz="1400" b="0" dirty="0">
                          <a:effectLst/>
                        </a:rPr>
                        <a:t>Sprinting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17</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5</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0" dirty="0">
                          <a:solidFill>
                            <a:srgbClr val="FF0000"/>
                          </a:solidFill>
                          <a:effectLst/>
                        </a:rPr>
                        <a:t>119</a:t>
                      </a:r>
                      <a:endPar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38091">
                <a:tc gridSpan="3">
                  <a:txBody>
                    <a:bodyPr/>
                    <a:lstStyle/>
                    <a:p>
                      <a:pPr algn="ctr">
                        <a:lnSpc>
                          <a:spcPct val="107000"/>
                        </a:lnSpc>
                        <a:spcAft>
                          <a:spcPts val="0"/>
                        </a:spcAft>
                      </a:pPr>
                      <a:r>
                        <a:rPr lang="en-GB" sz="1400" b="0" dirty="0">
                          <a:effectLst/>
                        </a:rPr>
                        <a:t>Total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b="0" dirty="0">
                          <a:effectLst/>
                          <a:highlight>
                            <a:srgbClr val="FFFF00"/>
                          </a:highlight>
                        </a:rPr>
                        <a:t>763 kcal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10006"/>
                  </a:ext>
                </a:extLst>
              </a:tr>
            </a:tbl>
          </a:graphicData>
        </a:graphic>
      </p:graphicFrame>
      <p:pic>
        <p:nvPicPr>
          <p:cNvPr id="6" name="Picture 5">
            <a:extLst>
              <a:ext uri="{FF2B5EF4-FFF2-40B4-BE49-F238E27FC236}">
                <a16:creationId xmlns:a16="http://schemas.microsoft.com/office/drawing/2014/main" id="{C75D9A0D-A25F-47E4-A9D3-4852D9E90EFA}"/>
              </a:ext>
            </a:extLst>
          </p:cNvPr>
          <p:cNvPicPr>
            <a:picLocks noChangeAspect="1"/>
          </p:cNvPicPr>
          <p:nvPr/>
        </p:nvPicPr>
        <p:blipFill rotWithShape="1">
          <a:blip r:embed="rId3">
            <a:extLst>
              <a:ext uri="{28A0092B-C50C-407E-A947-70E740481C1C}">
                <a14:useLocalDpi xmlns:a14="http://schemas.microsoft.com/office/drawing/2010/main" val="0"/>
              </a:ext>
            </a:extLst>
          </a:blip>
          <a:srcRect l="-866" t="-1" r="866" b="26414"/>
          <a:stretch/>
        </p:blipFill>
        <p:spPr>
          <a:xfrm>
            <a:off x="9368907" y="457200"/>
            <a:ext cx="2119941" cy="3809325"/>
          </a:xfrm>
          <a:prstGeom prst="rect">
            <a:avLst/>
          </a:prstGeom>
        </p:spPr>
      </p:pic>
    </p:spTree>
    <p:extLst>
      <p:ext uri="{BB962C8B-B14F-4D97-AF65-F5344CB8AC3E}">
        <p14:creationId xmlns:p14="http://schemas.microsoft.com/office/powerpoint/2010/main" val="153541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4188" y="579801"/>
            <a:ext cx="9786811" cy="1320800"/>
          </a:xfrm>
        </p:spPr>
        <p:txBody>
          <a:bodyPr/>
          <a:lstStyle/>
          <a:p>
            <a:r>
              <a:rPr lang="en-GB" dirty="0"/>
              <a:t>The Metrics Explained</a:t>
            </a:r>
          </a:p>
        </p:txBody>
      </p:sp>
      <p:sp>
        <p:nvSpPr>
          <p:cNvPr id="3" name="Content Placeholder 2"/>
          <p:cNvSpPr>
            <a:spLocks noGrp="1"/>
          </p:cNvSpPr>
          <p:nvPr>
            <p:ph idx="1"/>
          </p:nvPr>
        </p:nvSpPr>
        <p:spPr>
          <a:xfrm>
            <a:off x="494188" y="1563757"/>
            <a:ext cx="9650476" cy="4477605"/>
          </a:xfrm>
        </p:spPr>
        <p:txBody>
          <a:bodyPr>
            <a:normAutofit fontScale="85000" lnSpcReduction="20000"/>
          </a:bodyPr>
          <a:lstStyle/>
          <a:p>
            <a:r>
              <a:rPr lang="en-GB" dirty="0"/>
              <a:t>Standardised speed zones have been determined following an extensive desk top evaluation of all research studies which investigated the physical characteristics of amateur and recreational athletic and non-athletic populations.  This then was further filtered to highlight those who participated in small sided games football. In total 36 scientific peer reviewed journals were employed in determining the speed zones set, including one referenced in Goals literature (</a:t>
            </a:r>
            <a:r>
              <a:rPr lang="en-GB" dirty="0" err="1"/>
              <a:t>Kustrup</a:t>
            </a:r>
            <a:r>
              <a:rPr lang="en-GB" dirty="0"/>
              <a:t>, 2009) which has been further updated to a more extensive study (2015).</a:t>
            </a:r>
          </a:p>
          <a:p>
            <a:pPr>
              <a:buNone/>
            </a:pPr>
            <a:endParaRPr lang="en-GB" dirty="0"/>
          </a:p>
          <a:p>
            <a:pPr lvl="1">
              <a:buAutoNum type="alphaLcPeriod"/>
            </a:pPr>
            <a:r>
              <a:rPr lang="en-GB" dirty="0"/>
              <a:t>Walking (1.3 -6 km/hr)    </a:t>
            </a:r>
          </a:p>
          <a:p>
            <a:pPr lvl="1">
              <a:buAutoNum type="alphaLcPeriod"/>
            </a:pPr>
            <a:r>
              <a:rPr lang="en-GB" dirty="0"/>
              <a:t>Jogging (6.1-10 km/hr)     </a:t>
            </a:r>
          </a:p>
          <a:p>
            <a:pPr lvl="1">
              <a:buAutoNum type="alphaLcPeriod"/>
            </a:pPr>
            <a:r>
              <a:rPr lang="en-GB" dirty="0"/>
              <a:t>Running (10.1-15.5km/hr)      </a:t>
            </a:r>
          </a:p>
          <a:p>
            <a:pPr lvl="1">
              <a:buAutoNum type="alphaLcPeriod"/>
            </a:pPr>
            <a:r>
              <a:rPr lang="en-GB" dirty="0"/>
              <a:t>Sprinting (15.6 km/hr+)</a:t>
            </a:r>
          </a:p>
          <a:p>
            <a:pPr marL="400050" lvl="1" indent="0">
              <a:buNone/>
            </a:pPr>
            <a:r>
              <a:rPr lang="en-GB" dirty="0"/>
              <a:t> </a:t>
            </a:r>
          </a:p>
          <a:p>
            <a:r>
              <a:rPr lang="en-GB" dirty="0"/>
              <a:t>It can also be observed that we have excluded data collected &lt;1.3km/hr as this is standardised GPS Drift (accounted for in all GPS data collection of this kind).</a:t>
            </a:r>
          </a:p>
          <a:p>
            <a:pPr marL="0" indent="0">
              <a:buNone/>
            </a:pPr>
            <a:r>
              <a:rPr lang="en-GB" dirty="0"/>
              <a:t> </a:t>
            </a:r>
          </a:p>
          <a:p>
            <a:endParaRPr lang="en-GB" dirty="0"/>
          </a:p>
        </p:txBody>
      </p:sp>
    </p:spTree>
    <p:extLst>
      <p:ext uri="{BB962C8B-B14F-4D97-AF65-F5344CB8AC3E}">
        <p14:creationId xmlns:p14="http://schemas.microsoft.com/office/powerpoint/2010/main" val="68861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21784"/>
            <a:ext cx="8596668" cy="1320800"/>
          </a:xfrm>
        </p:spPr>
        <p:txBody>
          <a:bodyPr/>
          <a:lstStyle/>
          <a:p>
            <a:r>
              <a:rPr lang="en-GB" dirty="0"/>
              <a:t>Hardware How does it compare</a:t>
            </a:r>
          </a:p>
        </p:txBody>
      </p:sp>
      <p:graphicFrame>
        <p:nvGraphicFramePr>
          <p:cNvPr id="3" name="Table 2"/>
          <p:cNvGraphicFramePr>
            <a:graphicFrameLocks noGrp="1"/>
          </p:cNvGraphicFramePr>
          <p:nvPr>
            <p:extLst>
              <p:ext uri="{D42A27DB-BD31-4B8C-83A1-F6EECF244321}">
                <p14:modId xmlns:p14="http://schemas.microsoft.com/office/powerpoint/2010/main" val="4157001115"/>
              </p:ext>
            </p:extLst>
          </p:nvPr>
        </p:nvGraphicFramePr>
        <p:xfrm>
          <a:off x="807346" y="2068406"/>
          <a:ext cx="8813735" cy="2794230"/>
        </p:xfrm>
        <a:graphic>
          <a:graphicData uri="http://schemas.openxmlformats.org/drawingml/2006/table">
            <a:tbl>
              <a:tblPr firstRow="1" bandRow="1">
                <a:tableStyleId>{5C22544A-7EE6-4342-B048-85BDC9FD1C3A}</a:tableStyleId>
              </a:tblPr>
              <a:tblGrid>
                <a:gridCol w="690151">
                  <a:extLst>
                    <a:ext uri="{9D8B030D-6E8A-4147-A177-3AD203B41FA5}">
                      <a16:colId xmlns:a16="http://schemas.microsoft.com/office/drawing/2014/main" val="2967070054"/>
                    </a:ext>
                  </a:extLst>
                </a:gridCol>
                <a:gridCol w="2835343">
                  <a:extLst>
                    <a:ext uri="{9D8B030D-6E8A-4147-A177-3AD203B41FA5}">
                      <a16:colId xmlns:a16="http://schemas.microsoft.com/office/drawing/2014/main" val="2018828702"/>
                    </a:ext>
                  </a:extLst>
                </a:gridCol>
                <a:gridCol w="1762747">
                  <a:extLst>
                    <a:ext uri="{9D8B030D-6E8A-4147-A177-3AD203B41FA5}">
                      <a16:colId xmlns:a16="http://schemas.microsoft.com/office/drawing/2014/main" val="1031862829"/>
                    </a:ext>
                  </a:extLst>
                </a:gridCol>
                <a:gridCol w="1762747">
                  <a:extLst>
                    <a:ext uri="{9D8B030D-6E8A-4147-A177-3AD203B41FA5}">
                      <a16:colId xmlns:a16="http://schemas.microsoft.com/office/drawing/2014/main" val="1325981227"/>
                    </a:ext>
                  </a:extLst>
                </a:gridCol>
                <a:gridCol w="1762747">
                  <a:extLst>
                    <a:ext uri="{9D8B030D-6E8A-4147-A177-3AD203B41FA5}">
                      <a16:colId xmlns:a16="http://schemas.microsoft.com/office/drawing/2014/main" val="2164478617"/>
                    </a:ext>
                  </a:extLst>
                </a:gridCol>
              </a:tblGrid>
              <a:tr h="465705">
                <a:tc>
                  <a:txBody>
                    <a:bodyPr/>
                    <a:lstStyle/>
                    <a:p>
                      <a:endParaRPr lang="en-GB" dirty="0"/>
                    </a:p>
                  </a:txBody>
                  <a:tcPr/>
                </a:tc>
                <a:tc>
                  <a:txBody>
                    <a:bodyPr/>
                    <a:lstStyle/>
                    <a:p>
                      <a:r>
                        <a:rPr lang="en-GB" dirty="0"/>
                        <a:t>Functional Requirement</a:t>
                      </a:r>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088469574"/>
                  </a:ext>
                </a:extLst>
              </a:tr>
              <a:tr h="465705">
                <a:tc rowSpan="5">
                  <a:txBody>
                    <a:bodyPr/>
                    <a:lstStyle/>
                    <a:p>
                      <a:pPr algn="ctr"/>
                      <a:r>
                        <a:rPr lang="en-GB" b="1" dirty="0">
                          <a:solidFill>
                            <a:schemeClr val="bg1"/>
                          </a:solidFill>
                        </a:rPr>
                        <a:t>Hardware</a:t>
                      </a:r>
                    </a:p>
                  </a:txBody>
                  <a:tcPr vert="vert270" anchor="ctr">
                    <a:solidFill>
                      <a:schemeClr val="accent1"/>
                    </a:solidFill>
                  </a:tcPr>
                </a:tc>
                <a:tc>
                  <a:txBody>
                    <a:bodyPr/>
                    <a:lstStyle/>
                    <a:p>
                      <a:pPr algn="ctr"/>
                      <a:r>
                        <a:rPr lang="en-GB" dirty="0"/>
                        <a:t>Tri-Axis Accelerometer</a:t>
                      </a:r>
                    </a:p>
                  </a:txBody>
                  <a:tcPr anchor="ct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802260623"/>
                  </a:ext>
                </a:extLst>
              </a:tr>
              <a:tr h="465705">
                <a:tc vMerge="1">
                  <a:txBody>
                    <a:bodyPr/>
                    <a:lstStyle/>
                    <a:p>
                      <a:endParaRPr lang="en-GB" dirty="0"/>
                    </a:p>
                  </a:txBody>
                  <a:tcPr/>
                </a:tc>
                <a:tc>
                  <a:txBody>
                    <a:bodyPr/>
                    <a:lstStyle/>
                    <a:p>
                      <a:pPr algn="ctr"/>
                      <a:r>
                        <a:rPr lang="en-GB" dirty="0"/>
                        <a:t>Tri-Axis</a:t>
                      </a:r>
                      <a:r>
                        <a:rPr lang="en-GB" baseline="0" dirty="0"/>
                        <a:t> Gyroscope</a:t>
                      </a:r>
                      <a:endParaRPr lang="en-GB" dirty="0"/>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8044450"/>
                  </a:ext>
                </a:extLst>
              </a:tr>
              <a:tr h="465705">
                <a:tc vMerge="1">
                  <a:txBody>
                    <a:bodyPr/>
                    <a:lstStyle/>
                    <a:p>
                      <a:endParaRPr lang="en-GB" dirty="0"/>
                    </a:p>
                  </a:txBody>
                  <a:tcPr/>
                </a:tc>
                <a:tc>
                  <a:txBody>
                    <a:bodyPr/>
                    <a:lstStyle/>
                    <a:p>
                      <a:pPr algn="ctr"/>
                      <a:r>
                        <a:rPr lang="en-GB" dirty="0"/>
                        <a:t>GPS</a:t>
                      </a:r>
                    </a:p>
                  </a:txBody>
                  <a:tcPr anchor="ctr"/>
                </a:tc>
                <a:tc>
                  <a:txBody>
                    <a:bodyPr/>
                    <a:lstStyle/>
                    <a:p>
                      <a:pPr algn="ctr"/>
                      <a:r>
                        <a:rPr lang="en-GB" dirty="0"/>
                        <a:t>15Hz</a:t>
                      </a:r>
                    </a:p>
                  </a:txBody>
                  <a:tcPr anchor="ctr"/>
                </a:tc>
                <a:tc>
                  <a:txBody>
                    <a:bodyPr/>
                    <a:lstStyle/>
                    <a:p>
                      <a:pPr algn="ctr"/>
                      <a:r>
                        <a:rPr lang="en-GB" dirty="0"/>
                        <a:t>10Hz</a:t>
                      </a:r>
                    </a:p>
                  </a:txBody>
                  <a:tcPr anchor="ctr"/>
                </a:tc>
                <a:tc>
                  <a:txBody>
                    <a:bodyPr/>
                    <a:lstStyle/>
                    <a:p>
                      <a:pPr algn="ctr"/>
                      <a:r>
                        <a:rPr lang="en-GB" dirty="0"/>
                        <a:t>1Hz</a:t>
                      </a:r>
                    </a:p>
                  </a:txBody>
                  <a:tcPr anchor="ctr"/>
                </a:tc>
                <a:extLst>
                  <a:ext uri="{0D108BD9-81ED-4DB2-BD59-A6C34878D82A}">
                    <a16:rowId xmlns:a16="http://schemas.microsoft.com/office/drawing/2014/main" val="2291380727"/>
                  </a:ext>
                </a:extLst>
              </a:tr>
              <a:tr h="465705">
                <a:tc vMerge="1">
                  <a:txBody>
                    <a:bodyPr/>
                    <a:lstStyle/>
                    <a:p>
                      <a:pPr algn="ctr"/>
                      <a:endParaRPr lang="en-GB" b="1" dirty="0">
                        <a:solidFill>
                          <a:schemeClr val="bg1"/>
                        </a:solidFill>
                      </a:endParaRPr>
                    </a:p>
                  </a:txBody>
                  <a:tcPr vert="vert270" anchor="ctr">
                    <a:solidFill>
                      <a:schemeClr val="accent1"/>
                    </a:solidFill>
                  </a:tcPr>
                </a:tc>
                <a:tc>
                  <a:txBody>
                    <a:bodyPr/>
                    <a:lstStyle/>
                    <a:p>
                      <a:pPr algn="ctr"/>
                      <a:r>
                        <a:rPr lang="en-GB" dirty="0"/>
                        <a:t>Accelerometer</a:t>
                      </a:r>
                    </a:p>
                  </a:txBody>
                  <a:tcPr anchor="ctr"/>
                </a:tc>
                <a:tc>
                  <a:txBody>
                    <a:bodyPr/>
                    <a:lstStyle/>
                    <a:p>
                      <a:pPr algn="ctr"/>
                      <a:r>
                        <a:rPr lang="en-GB" dirty="0"/>
                        <a:t>14G</a:t>
                      </a:r>
                    </a:p>
                  </a:txBody>
                  <a:tcPr anchor="ctr"/>
                </a:tc>
                <a:tc>
                  <a:txBody>
                    <a:bodyPr/>
                    <a:lstStyle/>
                    <a:p>
                      <a:pPr algn="ctr"/>
                      <a:r>
                        <a:rPr lang="en-GB" dirty="0"/>
                        <a:t>10G</a:t>
                      </a:r>
                    </a:p>
                  </a:txBody>
                  <a:tcPr anchor="ctr"/>
                </a:tc>
                <a:tc>
                  <a:txBody>
                    <a:bodyPr/>
                    <a:lstStyle/>
                    <a:p>
                      <a:pPr algn="ctr"/>
                      <a:r>
                        <a:rPr lang="en-GB" dirty="0"/>
                        <a:t>2G</a:t>
                      </a:r>
                    </a:p>
                  </a:txBody>
                  <a:tcPr anchor="ctr"/>
                </a:tc>
                <a:extLst>
                  <a:ext uri="{0D108BD9-81ED-4DB2-BD59-A6C34878D82A}">
                    <a16:rowId xmlns:a16="http://schemas.microsoft.com/office/drawing/2014/main" val="3367637595"/>
                  </a:ext>
                </a:extLst>
              </a:tr>
              <a:tr h="465705">
                <a:tc vMerge="1">
                  <a:txBody>
                    <a:bodyPr/>
                    <a:lstStyle/>
                    <a:p>
                      <a:pPr algn="ctr"/>
                      <a:endParaRPr lang="en-GB" b="1" dirty="0">
                        <a:solidFill>
                          <a:schemeClr val="bg1"/>
                        </a:solidFill>
                      </a:endParaRPr>
                    </a:p>
                  </a:txBody>
                  <a:tcPr vert="vert270" anchor="ctr">
                    <a:solidFill>
                      <a:schemeClr val="accent1"/>
                    </a:solidFill>
                  </a:tcPr>
                </a:tc>
                <a:tc>
                  <a:txBody>
                    <a:bodyPr/>
                    <a:lstStyle/>
                    <a:p>
                      <a:pPr algn="ctr"/>
                      <a:r>
                        <a:rPr lang="en-GB" dirty="0"/>
                        <a:t>Weight</a:t>
                      </a:r>
                    </a:p>
                  </a:txBody>
                  <a:tcPr anchor="ctr"/>
                </a:tc>
                <a:tc>
                  <a:txBody>
                    <a:bodyPr/>
                    <a:lstStyle/>
                    <a:p>
                      <a:pPr algn="ctr"/>
                      <a:r>
                        <a:rPr lang="en-GB" dirty="0"/>
                        <a:t>55g</a:t>
                      </a:r>
                    </a:p>
                  </a:txBody>
                  <a:tcPr anchor="ctr"/>
                </a:tc>
                <a:tc>
                  <a:txBody>
                    <a:bodyPr/>
                    <a:lstStyle/>
                    <a:p>
                      <a:pPr algn="ctr"/>
                      <a:r>
                        <a:rPr lang="en-GB" dirty="0"/>
                        <a:t>50g</a:t>
                      </a:r>
                    </a:p>
                  </a:txBody>
                  <a:tcPr anchor="ctr"/>
                </a:tc>
                <a:tc>
                  <a:txBody>
                    <a:bodyPr/>
                    <a:lstStyle/>
                    <a:p>
                      <a:pPr algn="ctr"/>
                      <a:r>
                        <a:rPr lang="en-GB" dirty="0"/>
                        <a:t>70-110g</a:t>
                      </a:r>
                    </a:p>
                  </a:txBody>
                  <a:tcPr anchor="ctr"/>
                </a:tc>
                <a:extLst>
                  <a:ext uri="{0D108BD9-81ED-4DB2-BD59-A6C34878D82A}">
                    <a16:rowId xmlns:a16="http://schemas.microsoft.com/office/drawing/2014/main" val="116828218"/>
                  </a:ext>
                </a:extLst>
              </a:tr>
            </a:tbl>
          </a:graphicData>
        </a:graphic>
      </p:graphicFrame>
      <p:sp>
        <p:nvSpPr>
          <p:cNvPr id="4" name="Rectangle 3"/>
          <p:cNvSpPr/>
          <p:nvPr/>
        </p:nvSpPr>
        <p:spPr>
          <a:xfrm>
            <a:off x="4332468" y="2068406"/>
            <a:ext cx="5292000" cy="44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Elite unit          trial unit     mobile app</a:t>
            </a:r>
          </a:p>
        </p:txBody>
      </p:sp>
      <p:sp>
        <p:nvSpPr>
          <p:cNvPr id="24" name="Oval 23"/>
          <p:cNvSpPr>
            <a:spLocks noChangeArrowheads="1"/>
          </p:cNvSpPr>
          <p:nvPr/>
        </p:nvSpPr>
        <p:spPr bwMode="auto">
          <a:xfrm>
            <a:off x="5033238" y="2579604"/>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
        <p:nvSpPr>
          <p:cNvPr id="28" name="Oval 27"/>
          <p:cNvSpPr>
            <a:spLocks noChangeArrowheads="1"/>
          </p:cNvSpPr>
          <p:nvPr/>
        </p:nvSpPr>
        <p:spPr bwMode="auto">
          <a:xfrm>
            <a:off x="8566160" y="2579604"/>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
        <p:nvSpPr>
          <p:cNvPr id="29" name="Oval 28"/>
          <p:cNvSpPr>
            <a:spLocks noChangeArrowheads="1"/>
          </p:cNvSpPr>
          <p:nvPr/>
        </p:nvSpPr>
        <p:spPr bwMode="auto">
          <a:xfrm>
            <a:off x="6797493" y="2580722"/>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
        <p:nvSpPr>
          <p:cNvPr id="30" name="Oval 29"/>
          <p:cNvSpPr>
            <a:spLocks noChangeArrowheads="1"/>
          </p:cNvSpPr>
          <p:nvPr/>
        </p:nvSpPr>
        <p:spPr bwMode="auto">
          <a:xfrm>
            <a:off x="5033238" y="3052969"/>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
        <p:nvSpPr>
          <p:cNvPr id="31" name="Oval 30"/>
          <p:cNvSpPr>
            <a:spLocks noChangeArrowheads="1"/>
          </p:cNvSpPr>
          <p:nvPr/>
        </p:nvSpPr>
        <p:spPr bwMode="auto">
          <a:xfrm>
            <a:off x="8566160" y="3052969"/>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
        <p:nvSpPr>
          <p:cNvPr id="32" name="Oval 31"/>
          <p:cNvSpPr>
            <a:spLocks noChangeArrowheads="1"/>
          </p:cNvSpPr>
          <p:nvPr/>
        </p:nvSpPr>
        <p:spPr bwMode="auto">
          <a:xfrm>
            <a:off x="6797493" y="3054087"/>
            <a:ext cx="361950" cy="347663"/>
          </a:xfrm>
          <a:prstGeom prst="ellipse">
            <a:avLst/>
          </a:prstGeom>
          <a:solidFill>
            <a:srgbClr val="009900"/>
          </a:solidFill>
          <a:ln w="12700">
            <a:solidFill>
              <a:srgbClr val="92D050"/>
            </a:solidFill>
            <a:round/>
            <a:headEnd/>
            <a:tailEnd/>
          </a:ln>
        </p:spPr>
        <p:txBody>
          <a:bodyPr wrap="square" lIns="64800" tIns="64800" rIns="64800" b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ClrTx/>
              <a:buSzTx/>
            </a:pPr>
            <a:r>
              <a:rPr lang="en-GB" sz="1200" b="1" dirty="0"/>
              <a:t>G</a:t>
            </a:r>
          </a:p>
        </p:txBody>
      </p:sp>
    </p:spTree>
    <p:extLst>
      <p:ext uri="{BB962C8B-B14F-4D97-AF65-F5344CB8AC3E}">
        <p14:creationId xmlns:p14="http://schemas.microsoft.com/office/powerpoint/2010/main" val="2589199017"/>
      </p:ext>
    </p:extLst>
  </p:cSld>
  <p:clrMapOvr>
    <a:masterClrMapping/>
  </p:clrMapOvr>
  <mc:AlternateContent xmlns:mc="http://schemas.openxmlformats.org/markup-compatibility/2006" xmlns:p14="http://schemas.microsoft.com/office/powerpoint/2010/main">
    <mc:Choice Requires="p14">
      <p:transition spd="slow" p14:dur="4000" advTm="20000">
        <p14:vortex dir="r"/>
      </p:transition>
    </mc:Choice>
    <mc:Fallback xmlns="">
      <p:transition spd="slow" advTm="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381800" y="5661700"/>
            <a:ext cx="5428400" cy="798400"/>
          </a:xfrm>
          <a:prstGeom prst="rect">
            <a:avLst/>
          </a:prstGeom>
        </p:spPr>
        <p:txBody>
          <a:bodyPr vert="horz" lIns="121900" tIns="121900" rIns="121900" bIns="121900" rtlCol="0" anchor="ctr" anchorCtr="0">
            <a:noAutofit/>
          </a:bodyPr>
          <a:lstStyle/>
          <a:p>
            <a:r>
              <a:rPr lang="en-GB" dirty="0"/>
              <a:t>Key Performance Indicators</a:t>
            </a:r>
          </a:p>
        </p:txBody>
      </p:sp>
      <p:sp>
        <p:nvSpPr>
          <p:cNvPr id="69" name="Shape 69"/>
          <p:cNvSpPr txBox="1"/>
          <p:nvPr/>
        </p:nvSpPr>
        <p:spPr>
          <a:xfrm>
            <a:off x="1265600" y="1605767"/>
            <a:ext cx="9660800" cy="3462400"/>
          </a:xfrm>
          <a:prstGeom prst="rect">
            <a:avLst/>
          </a:prstGeom>
          <a:noFill/>
          <a:ln>
            <a:noFill/>
          </a:ln>
        </p:spPr>
        <p:txBody>
          <a:bodyPr lIns="121900" tIns="121900" rIns="121900" bIns="121900" anchor="t" anchorCtr="0">
            <a:noAutofit/>
          </a:bodyPr>
          <a:lstStyle/>
          <a:p>
            <a:pPr marL="609585" indent="-457189">
              <a:buClr>
                <a:srgbClr val="FFFFFF"/>
              </a:buClr>
              <a:buSzPct val="100000"/>
              <a:buAutoNum type="arabicPeriod"/>
            </a:pPr>
            <a:r>
              <a:rPr lang="en-GB" sz="2400">
                <a:solidFill>
                  <a:srgbClr val="FFFFFF"/>
                </a:solidFill>
              </a:rPr>
              <a:t>Daily New Users</a:t>
            </a:r>
          </a:p>
          <a:p>
            <a:pPr marL="609585" indent="-457189">
              <a:buClr>
                <a:srgbClr val="FFFFFF"/>
              </a:buClr>
              <a:buSzPct val="100000"/>
              <a:buAutoNum type="arabicPeriod"/>
            </a:pPr>
            <a:r>
              <a:rPr lang="en-GB" sz="2400">
                <a:solidFill>
                  <a:srgbClr val="FFFFFF"/>
                </a:solidFill>
              </a:rPr>
              <a:t>Daily Active Users</a:t>
            </a:r>
          </a:p>
          <a:p>
            <a:pPr marL="609585" indent="-457189">
              <a:buClr>
                <a:srgbClr val="FFFFFF"/>
              </a:buClr>
              <a:buSzPct val="100000"/>
              <a:buAutoNum type="arabicPeriod"/>
            </a:pPr>
            <a:r>
              <a:rPr lang="en-GB" sz="2400">
                <a:solidFill>
                  <a:srgbClr val="FFFFFF"/>
                </a:solidFill>
              </a:rPr>
              <a:t>Daily Activity Session</a:t>
            </a:r>
          </a:p>
          <a:p>
            <a:pPr marL="609585" indent="-457189">
              <a:lnSpc>
                <a:spcPct val="115000"/>
              </a:lnSpc>
              <a:spcAft>
                <a:spcPts val="533"/>
              </a:spcAft>
              <a:buClr>
                <a:srgbClr val="FFFFFF"/>
              </a:buClr>
              <a:buSzPct val="100000"/>
              <a:buAutoNum type="arabicPeriod"/>
            </a:pPr>
            <a:r>
              <a:rPr lang="en-GB" sz="2400">
                <a:solidFill>
                  <a:srgbClr val="FFFFFF"/>
                </a:solidFill>
              </a:rPr>
              <a:t>DAU/MAU Ratio:</a:t>
            </a:r>
          </a:p>
          <a:p>
            <a:pPr marL="609585" indent="-457189">
              <a:lnSpc>
                <a:spcPct val="115000"/>
              </a:lnSpc>
              <a:spcAft>
                <a:spcPts val="533"/>
              </a:spcAft>
              <a:buClr>
                <a:srgbClr val="FFFFFF"/>
              </a:buClr>
              <a:buSzPct val="100000"/>
              <a:buAutoNum type="arabicPeriod"/>
            </a:pPr>
            <a:r>
              <a:rPr lang="en-GB" sz="2400">
                <a:solidFill>
                  <a:srgbClr val="FFFFFF"/>
                </a:solidFill>
              </a:rPr>
              <a:t>Retention:</a:t>
            </a:r>
          </a:p>
          <a:p>
            <a:pPr marL="609585" indent="-457189">
              <a:lnSpc>
                <a:spcPct val="115000"/>
              </a:lnSpc>
              <a:spcAft>
                <a:spcPts val="533"/>
              </a:spcAft>
              <a:buClr>
                <a:srgbClr val="FFFFFF"/>
              </a:buClr>
              <a:buSzPct val="100000"/>
              <a:buAutoNum type="arabicPeriod"/>
            </a:pPr>
            <a:r>
              <a:rPr lang="en-GB" sz="2400">
                <a:solidFill>
                  <a:srgbClr val="FFFFFF"/>
                </a:solidFill>
              </a:rPr>
              <a:t>Crash-Free Sessions:</a:t>
            </a:r>
          </a:p>
          <a:p>
            <a:pPr marL="609585" indent="-457189">
              <a:buClr>
                <a:srgbClr val="FFFFFF"/>
              </a:buClr>
              <a:buSzPct val="100000"/>
              <a:buAutoNum type="arabicPeriod"/>
            </a:pPr>
            <a:r>
              <a:rPr lang="en-GB" sz="2400">
                <a:solidFill>
                  <a:srgbClr val="FFFFFF"/>
                </a:solidFill>
              </a:rPr>
              <a:t>Custom Insights:</a:t>
            </a:r>
          </a:p>
          <a:p>
            <a:endParaRPr sz="2400">
              <a:solidFill>
                <a:srgbClr val="FFFFFF"/>
              </a:solidFill>
            </a:endParaRPr>
          </a:p>
        </p:txBody>
      </p:sp>
      <p:sp>
        <p:nvSpPr>
          <p:cNvPr id="70" name="Shape 70"/>
          <p:cNvSpPr txBox="1"/>
          <p:nvPr/>
        </p:nvSpPr>
        <p:spPr>
          <a:xfrm>
            <a:off x="1278600" y="384733"/>
            <a:ext cx="9634800" cy="798400"/>
          </a:xfrm>
          <a:prstGeom prst="rect">
            <a:avLst/>
          </a:prstGeom>
          <a:noFill/>
          <a:ln>
            <a:noFill/>
          </a:ln>
        </p:spPr>
        <p:txBody>
          <a:bodyPr lIns="121900" tIns="121900" rIns="121900" bIns="121900" anchor="t" anchorCtr="0">
            <a:noAutofit/>
          </a:bodyPr>
          <a:lstStyle/>
          <a:p>
            <a:r>
              <a:rPr lang="en-GB" sz="2400" dirty="0">
                <a:solidFill>
                  <a:srgbClr val="FFFFFF"/>
                </a:solidFill>
              </a:rPr>
              <a:t>What the  application will track following information through Dashboard:</a:t>
            </a:r>
          </a:p>
          <a:p>
            <a:endParaRPr sz="2400" dirty="0"/>
          </a:p>
        </p:txBody>
      </p:sp>
    </p:spTree>
    <p:extLst>
      <p:ext uri="{BB962C8B-B14F-4D97-AF65-F5344CB8AC3E}">
        <p14:creationId xmlns:p14="http://schemas.microsoft.com/office/powerpoint/2010/main" val="193684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319767" y="5708467"/>
            <a:ext cx="5712800" cy="798400"/>
          </a:xfrm>
          <a:prstGeom prst="rect">
            <a:avLst/>
          </a:prstGeom>
        </p:spPr>
        <p:txBody>
          <a:bodyPr vert="horz" lIns="121900" tIns="121900" rIns="121900" bIns="121900" rtlCol="0" anchor="ctr" anchorCtr="0">
            <a:noAutofit/>
          </a:bodyPr>
          <a:lstStyle/>
          <a:p>
            <a:r>
              <a:rPr lang="en-GB" dirty="0"/>
              <a:t>Key Performance Indicators</a:t>
            </a:r>
          </a:p>
        </p:txBody>
      </p:sp>
      <p:pic>
        <p:nvPicPr>
          <p:cNvPr id="76" name="Shape 76" descr="Screen Shot 2016-12-01 at 6.47.06 pm.png"/>
          <p:cNvPicPr preferRelativeResize="0"/>
          <p:nvPr/>
        </p:nvPicPr>
        <p:blipFill>
          <a:blip r:embed="rId3">
            <a:alphaModFix/>
          </a:blip>
          <a:stretch>
            <a:fillRect/>
          </a:stretch>
        </p:blipFill>
        <p:spPr>
          <a:xfrm>
            <a:off x="203200" y="203200"/>
            <a:ext cx="11785597" cy="3304896"/>
          </a:xfrm>
          <a:prstGeom prst="rect">
            <a:avLst/>
          </a:prstGeom>
          <a:noFill/>
          <a:ln>
            <a:noFill/>
          </a:ln>
        </p:spPr>
      </p:pic>
      <p:sp>
        <p:nvSpPr>
          <p:cNvPr id="77" name="Shape 77"/>
          <p:cNvSpPr txBox="1"/>
          <p:nvPr/>
        </p:nvSpPr>
        <p:spPr>
          <a:xfrm>
            <a:off x="314600" y="3972600"/>
            <a:ext cx="11562800" cy="1555600"/>
          </a:xfrm>
          <a:prstGeom prst="rect">
            <a:avLst/>
          </a:prstGeom>
          <a:noFill/>
          <a:ln>
            <a:noFill/>
          </a:ln>
        </p:spPr>
        <p:txBody>
          <a:bodyPr lIns="121900" tIns="121900" rIns="121900" bIns="121900" anchor="t" anchorCtr="0">
            <a:noAutofit/>
          </a:bodyPr>
          <a:lstStyle/>
          <a:p>
            <a:r>
              <a:rPr lang="en-GB" sz="2400">
                <a:solidFill>
                  <a:srgbClr val="FFFFFF"/>
                </a:solidFill>
              </a:rPr>
              <a:t>Daily New Users: The number of new app installations across all devices on a given day. </a:t>
            </a:r>
          </a:p>
        </p:txBody>
      </p:sp>
    </p:spTree>
    <p:extLst>
      <p:ext uri="{BB962C8B-B14F-4D97-AF65-F5344CB8AC3E}">
        <p14:creationId xmlns:p14="http://schemas.microsoft.com/office/powerpoint/2010/main" val="48369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 Football Fan</a:t>
            </a:r>
          </a:p>
        </p:txBody>
      </p:sp>
      <p:sp>
        <p:nvSpPr>
          <p:cNvPr id="3" name="Content Placeholder 2"/>
          <p:cNvSpPr>
            <a:spLocks noGrp="1"/>
          </p:cNvSpPr>
          <p:nvPr>
            <p:ph idx="1"/>
          </p:nvPr>
        </p:nvSpPr>
        <p:spPr/>
        <p:txBody>
          <a:bodyPr>
            <a:noAutofit/>
          </a:bodyPr>
          <a:lstStyle/>
          <a:p>
            <a:r>
              <a:rPr lang="en-US" dirty="0"/>
              <a:t>Health &amp; well being</a:t>
            </a:r>
          </a:p>
          <a:p>
            <a:pPr lvl="1"/>
            <a:r>
              <a:rPr lang="en-US" dirty="0"/>
              <a:t>Captures &amp; calculates fitness metrics eg distance, speed zones, calories burned</a:t>
            </a:r>
          </a:p>
          <a:p>
            <a:pPr lvl="1"/>
            <a:r>
              <a:rPr lang="en-US" dirty="0"/>
              <a:t>Time series of data all stored in the cloud</a:t>
            </a:r>
          </a:p>
          <a:p>
            <a:pPr lvl="1"/>
            <a:r>
              <a:rPr lang="en-US" dirty="0"/>
              <a:t>Measure improvements over time – day one “exercised for 60 minutes, distance 3KM, ran for 30%, sprinted for 5%, 755 calories burned” – week 5 “exercised for 60 minutes, distance 3KM, ran for 45%, sprinted for 15%, 900 calories burned”</a:t>
            </a:r>
          </a:p>
          <a:p>
            <a:r>
              <a:rPr lang="en-US" dirty="0"/>
              <a:t>Walking football</a:t>
            </a:r>
          </a:p>
          <a:p>
            <a:pPr lvl="1"/>
            <a:r>
              <a:rPr lang="en-US" dirty="0"/>
              <a:t>Compare your performance against self, team mates</a:t>
            </a:r>
          </a:p>
          <a:p>
            <a:pPr lvl="1"/>
            <a:r>
              <a:rPr lang="en-US" dirty="0"/>
              <a:t>Compare your performance against rival team</a:t>
            </a:r>
          </a:p>
          <a:p>
            <a:pPr lvl="1"/>
            <a:r>
              <a:rPr lang="en-US" dirty="0"/>
              <a:t>Heat map</a:t>
            </a:r>
          </a:p>
          <a:p>
            <a:pPr>
              <a:buNone/>
            </a:pPr>
            <a:endParaRPr lang="en-US" dirty="0"/>
          </a:p>
          <a:p>
            <a:pPr lvl="1"/>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222154" y="609600"/>
            <a:ext cx="1569983" cy="1177487"/>
          </a:xfrm>
          <a:prstGeom prst="rect">
            <a:avLst/>
          </a:prstGeom>
          <a:noFill/>
          <a:ln w="9525">
            <a:noFill/>
            <a:miter lim="800000"/>
            <a:headEnd/>
            <a:tailEnd/>
          </a:ln>
        </p:spPr>
      </p:pic>
      <p:sp>
        <p:nvSpPr>
          <p:cNvPr id="1029" name="AutoShape 5" descr="Image result for fat bloke walking a d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3" cstate="print"/>
          <a:srcRect/>
          <a:stretch>
            <a:fillRect/>
          </a:stretch>
        </p:blipFill>
        <p:spPr bwMode="auto">
          <a:xfrm>
            <a:off x="10442029" y="401791"/>
            <a:ext cx="1566041" cy="1938170"/>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8651574" y="4270153"/>
            <a:ext cx="2976834" cy="1975372"/>
          </a:xfrm>
          <a:prstGeom prst="rect">
            <a:avLst/>
          </a:prstGeom>
          <a:noFill/>
          <a:ln w="9525">
            <a:noFill/>
            <a:miter lim="800000"/>
            <a:headEnd/>
            <a:tailEnd/>
          </a:ln>
        </p:spPr>
      </p:pic>
    </p:spTree>
    <p:extLst>
      <p:ext uri="{BB962C8B-B14F-4D97-AF65-F5344CB8AC3E}">
        <p14:creationId xmlns:p14="http://schemas.microsoft.com/office/powerpoint/2010/main" val="71940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Shape 83"/>
          <p:cNvSpPr txBox="1"/>
          <p:nvPr/>
        </p:nvSpPr>
        <p:spPr>
          <a:xfrm>
            <a:off x="314600" y="2651200"/>
            <a:ext cx="11562800" cy="1555600"/>
          </a:xfrm>
          <a:prstGeom prst="rect">
            <a:avLst/>
          </a:prstGeom>
          <a:noFill/>
          <a:ln>
            <a:noFill/>
          </a:ln>
        </p:spPr>
        <p:txBody>
          <a:bodyPr lIns="121900" tIns="121900" rIns="121900" bIns="121900" anchor="t" anchorCtr="0">
            <a:noAutofit/>
          </a:bodyPr>
          <a:lstStyle/>
          <a:p>
            <a:r>
              <a:rPr lang="en-GB" dirty="0">
                <a:solidFill>
                  <a:srgbClr val="FFFFFF"/>
                </a:solidFill>
              </a:rPr>
              <a:t>Daily Active Users: The number of users actively using application across all devices on a given day. </a:t>
            </a:r>
          </a:p>
        </p:txBody>
      </p:sp>
      <p:pic>
        <p:nvPicPr>
          <p:cNvPr id="84" name="Shape 84" descr="Screen Shot 2016-12-01 at 10.15.54 pm.png"/>
          <p:cNvPicPr preferRelativeResize="0"/>
          <p:nvPr/>
        </p:nvPicPr>
        <p:blipFill>
          <a:blip r:embed="rId3">
            <a:alphaModFix/>
          </a:blip>
          <a:stretch>
            <a:fillRect/>
          </a:stretch>
        </p:blipFill>
        <p:spPr>
          <a:xfrm>
            <a:off x="314600" y="271633"/>
            <a:ext cx="11785600" cy="2301735"/>
          </a:xfrm>
          <a:prstGeom prst="rect">
            <a:avLst/>
          </a:prstGeom>
          <a:noFill/>
          <a:ln>
            <a:noFill/>
          </a:ln>
        </p:spPr>
      </p:pic>
      <p:pic>
        <p:nvPicPr>
          <p:cNvPr id="5" name="Shape 91" descr="Screen Shot 2016-12-01 at 10.24.46 pm.png">
            <a:extLst>
              <a:ext uri="{FF2B5EF4-FFF2-40B4-BE49-F238E27FC236}">
                <a16:creationId xmlns:a16="http://schemas.microsoft.com/office/drawing/2014/main" id="{034F5650-C93F-45EA-BF38-3A7C0B087A2F}"/>
              </a:ext>
            </a:extLst>
          </p:cNvPr>
          <p:cNvPicPr preferRelativeResize="0"/>
          <p:nvPr/>
        </p:nvPicPr>
        <p:blipFill>
          <a:blip r:embed="rId4">
            <a:alphaModFix/>
          </a:blip>
          <a:stretch>
            <a:fillRect/>
          </a:stretch>
        </p:blipFill>
        <p:spPr>
          <a:xfrm>
            <a:off x="203200" y="3622800"/>
            <a:ext cx="11785600" cy="2457400"/>
          </a:xfrm>
          <a:prstGeom prst="rect">
            <a:avLst/>
          </a:prstGeom>
          <a:noFill/>
          <a:ln>
            <a:noFill/>
          </a:ln>
        </p:spPr>
      </p:pic>
      <p:sp>
        <p:nvSpPr>
          <p:cNvPr id="6" name="Shape 90">
            <a:extLst>
              <a:ext uri="{FF2B5EF4-FFF2-40B4-BE49-F238E27FC236}">
                <a16:creationId xmlns:a16="http://schemas.microsoft.com/office/drawing/2014/main" id="{BA4B2B0A-63A3-4FEC-920D-5E9FE9086136}"/>
              </a:ext>
            </a:extLst>
          </p:cNvPr>
          <p:cNvSpPr txBox="1"/>
          <p:nvPr/>
        </p:nvSpPr>
        <p:spPr>
          <a:xfrm>
            <a:off x="203200" y="6080200"/>
            <a:ext cx="11562800" cy="1555600"/>
          </a:xfrm>
          <a:prstGeom prst="rect">
            <a:avLst/>
          </a:prstGeom>
          <a:noFill/>
          <a:ln>
            <a:noFill/>
          </a:ln>
        </p:spPr>
        <p:txBody>
          <a:bodyPr lIns="121900" tIns="121900" rIns="121900" bIns="121900" anchor="t" anchorCtr="0">
            <a:noAutofit/>
          </a:bodyPr>
          <a:lstStyle/>
          <a:p>
            <a:r>
              <a:rPr lang="en-GB" sz="1600" dirty="0">
                <a:solidFill>
                  <a:srgbClr val="FFFFFF"/>
                </a:solidFill>
              </a:rPr>
              <a:t>Daily Activity Session: A measure of how long the typical daily active user is active in the app on a specific day.</a:t>
            </a:r>
          </a:p>
        </p:txBody>
      </p:sp>
    </p:spTree>
    <p:extLst>
      <p:ext uri="{BB962C8B-B14F-4D97-AF65-F5344CB8AC3E}">
        <p14:creationId xmlns:p14="http://schemas.microsoft.com/office/powerpoint/2010/main" val="289767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3319767" y="5708467"/>
            <a:ext cx="5712800" cy="798400"/>
          </a:xfrm>
          <a:prstGeom prst="rect">
            <a:avLst/>
          </a:prstGeom>
        </p:spPr>
        <p:txBody>
          <a:bodyPr vert="horz" lIns="121900" tIns="121900" rIns="121900" bIns="121900" rtlCol="0" anchor="ctr" anchorCtr="0">
            <a:noAutofit/>
          </a:bodyPr>
          <a:lstStyle/>
          <a:p>
            <a:r>
              <a:rPr lang="en-GB" dirty="0"/>
              <a:t> Key Performance Indicators</a:t>
            </a:r>
          </a:p>
        </p:txBody>
      </p:sp>
      <p:sp>
        <p:nvSpPr>
          <p:cNvPr id="111" name="Shape 111"/>
          <p:cNvSpPr txBox="1"/>
          <p:nvPr/>
        </p:nvSpPr>
        <p:spPr>
          <a:xfrm>
            <a:off x="314600" y="3972600"/>
            <a:ext cx="11562800" cy="1555600"/>
          </a:xfrm>
          <a:prstGeom prst="rect">
            <a:avLst/>
          </a:prstGeom>
          <a:noFill/>
          <a:ln>
            <a:noFill/>
          </a:ln>
        </p:spPr>
        <p:txBody>
          <a:bodyPr lIns="121900" tIns="121900" rIns="121900" bIns="121900" anchor="t" anchorCtr="0">
            <a:noAutofit/>
          </a:bodyPr>
          <a:lstStyle/>
          <a:p>
            <a:r>
              <a:rPr lang="en-GB" sz="2400" dirty="0">
                <a:solidFill>
                  <a:srgbClr val="FFFFFF"/>
                </a:solidFill>
              </a:rPr>
              <a:t>Retention of New Users: The percentage of unique users that were daily active users on a specific day, 1, 7, or 30, post-installation. For example, D7 is the percentage of unique users that used the app on the 7th day after the install.</a:t>
            </a:r>
          </a:p>
          <a:p>
            <a:pPr>
              <a:lnSpc>
                <a:spcPct val="115000"/>
              </a:lnSpc>
            </a:pPr>
            <a:endParaRPr sz="1600" dirty="0">
              <a:solidFill>
                <a:srgbClr val="3B3B3B"/>
              </a:solidFill>
            </a:endParaRPr>
          </a:p>
          <a:p>
            <a:endParaRPr sz="2400" dirty="0">
              <a:solidFill>
                <a:srgbClr val="FFFFFF"/>
              </a:solidFill>
            </a:endParaRPr>
          </a:p>
        </p:txBody>
      </p:sp>
      <p:pic>
        <p:nvPicPr>
          <p:cNvPr id="112" name="Shape 112" descr="Screen Shot 2016-12-01 at 10.35.00 pm.png"/>
          <p:cNvPicPr preferRelativeResize="0"/>
          <p:nvPr/>
        </p:nvPicPr>
        <p:blipFill>
          <a:blip r:embed="rId3">
            <a:alphaModFix/>
          </a:blip>
          <a:stretch>
            <a:fillRect/>
          </a:stretch>
        </p:blipFill>
        <p:spPr>
          <a:xfrm>
            <a:off x="203201" y="203200"/>
            <a:ext cx="11785599" cy="3218464"/>
          </a:xfrm>
          <a:prstGeom prst="rect">
            <a:avLst/>
          </a:prstGeom>
          <a:noFill/>
          <a:ln>
            <a:noFill/>
          </a:ln>
        </p:spPr>
      </p:pic>
    </p:spTree>
    <p:extLst>
      <p:ext uri="{BB962C8B-B14F-4D97-AF65-F5344CB8AC3E}">
        <p14:creationId xmlns:p14="http://schemas.microsoft.com/office/powerpoint/2010/main" val="92142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3319767" y="5708467"/>
            <a:ext cx="5712800" cy="798400"/>
          </a:xfrm>
          <a:prstGeom prst="rect">
            <a:avLst/>
          </a:prstGeom>
        </p:spPr>
        <p:txBody>
          <a:bodyPr vert="horz" lIns="121900" tIns="121900" rIns="121900" bIns="121900" rtlCol="0" anchor="ctr" anchorCtr="0">
            <a:noAutofit/>
          </a:bodyPr>
          <a:lstStyle/>
          <a:p>
            <a:r>
              <a:rPr lang="en-GB" dirty="0"/>
              <a:t>Key Performance Indicators</a:t>
            </a:r>
          </a:p>
        </p:txBody>
      </p:sp>
      <p:sp>
        <p:nvSpPr>
          <p:cNvPr id="125" name="Shape 125"/>
          <p:cNvSpPr txBox="1"/>
          <p:nvPr/>
        </p:nvSpPr>
        <p:spPr>
          <a:xfrm>
            <a:off x="314600" y="3972600"/>
            <a:ext cx="11562800" cy="1555600"/>
          </a:xfrm>
          <a:prstGeom prst="rect">
            <a:avLst/>
          </a:prstGeom>
          <a:noFill/>
          <a:ln>
            <a:noFill/>
          </a:ln>
        </p:spPr>
        <p:txBody>
          <a:bodyPr lIns="121900" tIns="121900" rIns="121900" bIns="121900" anchor="t" anchorCtr="0">
            <a:noAutofit/>
          </a:bodyPr>
          <a:lstStyle/>
          <a:p>
            <a:r>
              <a:rPr lang="en-GB" sz="2400">
                <a:solidFill>
                  <a:srgbClr val="FFFFFF"/>
                </a:solidFill>
              </a:rPr>
              <a:t>Custom Insights: The application can be embedded to track custom insights that the management is looking for focussing upon any particular activity / screen within the application or installs by geo-location or metrics related to application monetisation.</a:t>
            </a:r>
          </a:p>
        </p:txBody>
      </p:sp>
      <p:pic>
        <p:nvPicPr>
          <p:cNvPr id="126" name="Shape 126" descr="Screen Shot 2016-12-01 at 10.50.59 pm.png"/>
          <p:cNvPicPr preferRelativeResize="0"/>
          <p:nvPr/>
        </p:nvPicPr>
        <p:blipFill>
          <a:blip r:embed="rId3">
            <a:alphaModFix/>
          </a:blip>
          <a:stretch>
            <a:fillRect/>
          </a:stretch>
        </p:blipFill>
        <p:spPr>
          <a:xfrm>
            <a:off x="203200" y="203200"/>
            <a:ext cx="11785597" cy="3148824"/>
          </a:xfrm>
          <a:prstGeom prst="rect">
            <a:avLst/>
          </a:prstGeom>
          <a:noFill/>
          <a:ln>
            <a:noFill/>
          </a:ln>
        </p:spPr>
      </p:pic>
    </p:spTree>
    <p:extLst>
      <p:ext uri="{BB962C8B-B14F-4D97-AF65-F5344CB8AC3E}">
        <p14:creationId xmlns:p14="http://schemas.microsoft.com/office/powerpoint/2010/main" val="358141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91" y="114300"/>
            <a:ext cx="9905998" cy="1905000"/>
          </a:xfrm>
        </p:spPr>
        <p:txBody>
          <a:bodyPr/>
          <a:lstStyle/>
          <a:p>
            <a:r>
              <a:rPr lang="en-US" dirty="0"/>
              <a:t>Why me? Five a side consumer</a:t>
            </a:r>
          </a:p>
        </p:txBody>
      </p:sp>
      <p:sp>
        <p:nvSpPr>
          <p:cNvPr id="3" name="Content Placeholder 2"/>
          <p:cNvSpPr>
            <a:spLocks noGrp="1"/>
          </p:cNvSpPr>
          <p:nvPr>
            <p:ph idx="1"/>
          </p:nvPr>
        </p:nvSpPr>
        <p:spPr/>
        <p:txBody>
          <a:bodyPr>
            <a:noAutofit/>
          </a:bodyPr>
          <a:lstStyle/>
          <a:p>
            <a:r>
              <a:rPr lang="en-US" dirty="0"/>
              <a:t>Just how good could I be</a:t>
            </a:r>
          </a:p>
          <a:p>
            <a:pPr lvl="1"/>
            <a:r>
              <a:rPr lang="en-US" dirty="0"/>
              <a:t>Match performances and identifies position, formation and tactics</a:t>
            </a:r>
          </a:p>
          <a:p>
            <a:endParaRPr lang="en-US" dirty="0"/>
          </a:p>
          <a:p>
            <a:r>
              <a:rPr lang="en-US" dirty="0"/>
              <a:t>How do I compare with my team mates?</a:t>
            </a:r>
          </a:p>
          <a:p>
            <a:pPr lvl="1"/>
            <a:r>
              <a:rPr lang="en-US" dirty="0"/>
              <a:t>Compare your performance against team mates, rival teams, professional player performances and sporting idols</a:t>
            </a:r>
          </a:p>
          <a:p>
            <a:pPr lvl="1"/>
            <a:endParaRPr lang="en-US" dirty="0"/>
          </a:p>
          <a:p>
            <a:r>
              <a:rPr lang="en-US" dirty="0"/>
              <a:t>Capture your fitness metrics</a:t>
            </a:r>
          </a:p>
          <a:p>
            <a:pPr lvl="1"/>
            <a:r>
              <a:rPr lang="en-US" dirty="0"/>
              <a:t>Distance; Speeds; Calories burned;</a:t>
            </a:r>
          </a:p>
        </p:txBody>
      </p:sp>
      <p:pic>
        <p:nvPicPr>
          <p:cNvPr id="7" name="Picture 6" descr="C:\Users\Tierney\AppData\Local\Microsoft\Windows\INetCacheContent.Word\IMAG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359" y="253365"/>
            <a:ext cx="5223641" cy="2295101"/>
          </a:xfrm>
          <a:prstGeom prst="rect">
            <a:avLst/>
          </a:prstGeom>
          <a:noFill/>
          <a:ln>
            <a:noFill/>
          </a:ln>
        </p:spPr>
      </p:pic>
      <p:pic>
        <p:nvPicPr>
          <p:cNvPr id="8" name="Picture 7" descr="C:\Users\Tierney\AppData\Local\Microsoft\Windows\INetCacheContent.Word\IMG_01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87726" y="2847930"/>
            <a:ext cx="2303737" cy="1704810"/>
          </a:xfrm>
          <a:prstGeom prst="rect">
            <a:avLst/>
          </a:prstGeom>
          <a:noFill/>
          <a:ln>
            <a:noFill/>
          </a:ln>
        </p:spPr>
      </p:pic>
    </p:spTree>
    <p:extLst>
      <p:ext uri="{BB962C8B-B14F-4D97-AF65-F5344CB8AC3E}">
        <p14:creationId xmlns:p14="http://schemas.microsoft.com/office/powerpoint/2010/main" val="395800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Offering  </a:t>
            </a:r>
          </a:p>
        </p:txBody>
      </p:sp>
      <p:sp>
        <p:nvSpPr>
          <p:cNvPr id="3" name="Content Placeholder 2"/>
          <p:cNvSpPr>
            <a:spLocks noGrp="1"/>
          </p:cNvSpPr>
          <p:nvPr>
            <p:ph idx="1"/>
          </p:nvPr>
        </p:nvSpPr>
        <p:spPr/>
        <p:txBody>
          <a:bodyPr>
            <a:normAutofit fontScale="92500"/>
          </a:bodyPr>
          <a:lstStyle/>
          <a:p>
            <a:r>
              <a:rPr lang="en-GB" dirty="0"/>
              <a:t>All users can have their fitness or performance data captured, analysed and assessed.</a:t>
            </a:r>
          </a:p>
          <a:p>
            <a:endParaRPr lang="en-GB" dirty="0"/>
          </a:p>
          <a:p>
            <a:r>
              <a:rPr lang="en-GB" dirty="0"/>
              <a:t>The user will get his experience and appetite from the mobile phone app – where data capture frequency is 1HZ. Free entry level or micro-payments single user model;</a:t>
            </a:r>
          </a:p>
          <a:p>
            <a:endParaRPr lang="en-GB" dirty="0"/>
          </a:p>
          <a:p>
            <a:r>
              <a:rPr lang="en-GB" dirty="0"/>
              <a:t>The TEAM APP captures all the data and provides the metrics to give comparison for team activities - walking </a:t>
            </a:r>
            <a:r>
              <a:rPr lang="en-GB" dirty="0" err="1"/>
              <a:t>football,five</a:t>
            </a:r>
            <a:r>
              <a:rPr lang="en-GB" dirty="0"/>
              <a:t> a side, or group activity, say;</a:t>
            </a:r>
          </a:p>
          <a:p>
            <a:pPr>
              <a:buNone/>
            </a:pPr>
            <a:endParaRPr lang="en-GB" dirty="0"/>
          </a:p>
          <a:p>
            <a:endParaRPr lang="en-GB" dirty="0"/>
          </a:p>
          <a:p>
            <a:pPr>
              <a:buNone/>
            </a:pPr>
            <a:endParaRPr lang="en-GB" dirty="0"/>
          </a:p>
        </p:txBody>
      </p:sp>
    </p:spTree>
    <p:extLst>
      <p:ext uri="{BB962C8B-B14F-4D97-AF65-F5344CB8AC3E}">
        <p14:creationId xmlns:p14="http://schemas.microsoft.com/office/powerpoint/2010/main" val="281237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Offering   </a:t>
            </a:r>
          </a:p>
        </p:txBody>
      </p:sp>
      <p:sp>
        <p:nvSpPr>
          <p:cNvPr id="3" name="Content Placeholder 2"/>
          <p:cNvSpPr>
            <a:spLocks noGrp="1"/>
          </p:cNvSpPr>
          <p:nvPr>
            <p:ph idx="1"/>
          </p:nvPr>
        </p:nvSpPr>
        <p:spPr/>
        <p:txBody>
          <a:bodyPr>
            <a:normAutofit fontScale="62500" lnSpcReduction="20000"/>
          </a:bodyPr>
          <a:lstStyle/>
          <a:p>
            <a:r>
              <a:rPr lang="en-GB" dirty="0"/>
              <a:t>Comparing performance – Total distance, various speed zones,</a:t>
            </a:r>
          </a:p>
          <a:p>
            <a:pPr marL="0" indent="0">
              <a:buNone/>
            </a:pPr>
            <a:r>
              <a:rPr lang="en-GB" dirty="0"/>
              <a:t>    top speed, Impacts, </a:t>
            </a:r>
            <a:r>
              <a:rPr lang="en-GB" dirty="0" err="1"/>
              <a:t>Accels</a:t>
            </a:r>
            <a:r>
              <a:rPr lang="en-GB" dirty="0"/>
              <a:t>/</a:t>
            </a:r>
            <a:r>
              <a:rPr lang="en-GB" dirty="0" err="1"/>
              <a:t>decels</a:t>
            </a:r>
            <a:r>
              <a:rPr lang="en-GB" dirty="0"/>
              <a:t>,</a:t>
            </a:r>
          </a:p>
          <a:p>
            <a:pPr marL="0" indent="0">
              <a:buNone/>
            </a:pPr>
            <a:r>
              <a:rPr lang="en-GB" dirty="0"/>
              <a:t>    calories burned, Gait &amp; movement analysis, </a:t>
            </a:r>
          </a:p>
          <a:p>
            <a:endParaRPr lang="en-GB" dirty="0"/>
          </a:p>
          <a:p>
            <a:r>
              <a:rPr lang="en-GB" dirty="0"/>
              <a:t>Community Offering</a:t>
            </a:r>
          </a:p>
          <a:p>
            <a:pPr lvl="1"/>
            <a:r>
              <a:rPr lang="en-GB" dirty="0"/>
              <a:t>Club branding</a:t>
            </a:r>
          </a:p>
          <a:p>
            <a:pPr lvl="1"/>
            <a:r>
              <a:rPr lang="en-GB" dirty="0"/>
              <a:t>Data captured and held for all users</a:t>
            </a:r>
          </a:p>
          <a:p>
            <a:endParaRPr lang="en-GB" dirty="0"/>
          </a:p>
          <a:p>
            <a:r>
              <a:rPr lang="en-GB" dirty="0"/>
              <a:t>Corollary benefits and indirect value creation</a:t>
            </a:r>
          </a:p>
          <a:p>
            <a:pPr lvl="1"/>
            <a:r>
              <a:rPr lang="en-GB" dirty="0"/>
              <a:t>All data is collected and held as a time series record of activity.</a:t>
            </a:r>
          </a:p>
          <a:p>
            <a:pPr lvl="1"/>
            <a:r>
              <a:rPr lang="en-GB" dirty="0"/>
              <a:t>Multiple applications </a:t>
            </a:r>
            <a:r>
              <a:rPr lang="en-GB" dirty="0" err="1"/>
              <a:t>eg</a:t>
            </a:r>
            <a:r>
              <a:rPr lang="en-GB" dirty="0"/>
              <a:t> lottery funding, </a:t>
            </a:r>
            <a:r>
              <a:rPr lang="en-GB" dirty="0" err="1"/>
              <a:t>Gvt</a:t>
            </a:r>
            <a:r>
              <a:rPr lang="en-GB" dirty="0"/>
              <a:t>, Insurance company. </a:t>
            </a:r>
          </a:p>
          <a:p>
            <a:pPr>
              <a:buNone/>
            </a:pPr>
            <a:endParaRPr lang="en-GB" dirty="0"/>
          </a:p>
          <a:p>
            <a:endParaRPr lang="en-GB" dirty="0"/>
          </a:p>
          <a:p>
            <a:pPr>
              <a:buNone/>
            </a:pPr>
            <a:endParaRPr lang="en-GB" dirty="0"/>
          </a:p>
        </p:txBody>
      </p:sp>
      <p:pic>
        <p:nvPicPr>
          <p:cNvPr id="7" name="Picture 6" descr="C:\Users\Pete\AppData\Local\Microsoft\Windows\INetCache\Content.Outlook\15RSMCJX\IMG_0486 (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499237" y="2670376"/>
            <a:ext cx="2980558" cy="1775140"/>
          </a:xfrm>
          <a:prstGeom prst="rect">
            <a:avLst/>
          </a:prstGeom>
          <a:noFill/>
          <a:ln>
            <a:noFill/>
          </a:ln>
        </p:spPr>
      </p:pic>
    </p:spTree>
    <p:extLst>
      <p:ext uri="{BB962C8B-B14F-4D97-AF65-F5344CB8AC3E}">
        <p14:creationId xmlns:p14="http://schemas.microsoft.com/office/powerpoint/2010/main" val="211055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85" y="63202"/>
            <a:ext cx="10515600" cy="1035658"/>
          </a:xfrm>
        </p:spPr>
        <p:txBody>
          <a:bodyPr/>
          <a:lstStyle/>
          <a:p>
            <a:r>
              <a:rPr lang="en-US" dirty="0"/>
              <a:t>Background</a:t>
            </a:r>
          </a:p>
        </p:txBody>
      </p:sp>
      <p:sp>
        <p:nvSpPr>
          <p:cNvPr id="3" name="Content Placeholder 2"/>
          <p:cNvSpPr>
            <a:spLocks noGrp="1"/>
          </p:cNvSpPr>
          <p:nvPr>
            <p:ph idx="1"/>
          </p:nvPr>
        </p:nvSpPr>
        <p:spPr>
          <a:xfrm>
            <a:off x="873647" y="1409239"/>
            <a:ext cx="5257800" cy="4776179"/>
          </a:xfrm>
        </p:spPr>
        <p:txBody>
          <a:bodyPr>
            <a:noAutofit/>
          </a:bodyPr>
          <a:lstStyle/>
          <a:p>
            <a:r>
              <a:rPr lang="en-US" sz="1800" dirty="0"/>
              <a:t>Wearable technology is playing a growing role in sport all over the world</a:t>
            </a:r>
          </a:p>
          <a:p>
            <a:r>
              <a:rPr lang="en-US" sz="1800" dirty="0"/>
              <a:t>Data collection and transmission needs to be accompanied by analysis and interpretation</a:t>
            </a:r>
          </a:p>
          <a:p>
            <a:r>
              <a:rPr lang="en-US" sz="1800" dirty="0"/>
              <a:t>Professional players have worn  GPS based devices, which collect data relating to distances, acceleration, direction, position and, crucially, the impact of collisions. These sensors collect 10’s of data points per second.</a:t>
            </a:r>
          </a:p>
          <a:p>
            <a:r>
              <a:rPr lang="en-US" sz="1800" dirty="0"/>
              <a:t>The collected data has been used in player management to rest, rotate and recover players appropriately</a:t>
            </a:r>
          </a:p>
        </p:txBody>
      </p:sp>
      <p:pic>
        <p:nvPicPr>
          <p:cNvPr id="4" name="Picture 3"/>
          <p:cNvPicPr>
            <a:picLocks noChangeAspect="1"/>
          </p:cNvPicPr>
          <p:nvPr/>
        </p:nvPicPr>
        <p:blipFill>
          <a:blip r:embed="rId2" cstate="print"/>
          <a:stretch>
            <a:fillRect/>
          </a:stretch>
        </p:blipFill>
        <p:spPr>
          <a:xfrm>
            <a:off x="6258909" y="488729"/>
            <a:ext cx="5743903" cy="4447360"/>
          </a:xfrm>
          <a:prstGeom prst="rect">
            <a:avLst/>
          </a:prstGeom>
        </p:spPr>
      </p:pic>
    </p:spTree>
    <p:extLst>
      <p:ext uri="{BB962C8B-B14F-4D97-AF65-F5344CB8AC3E}">
        <p14:creationId xmlns:p14="http://schemas.microsoft.com/office/powerpoint/2010/main" val="379151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12"/>
            <a:ext cx="10515600" cy="1035658"/>
          </a:xfrm>
        </p:spPr>
        <p:txBody>
          <a:bodyPr/>
          <a:lstStyle/>
          <a:p>
            <a:r>
              <a:rPr lang="en-US" dirty="0"/>
              <a:t>Wearable Tech in Sports</a:t>
            </a:r>
          </a:p>
        </p:txBody>
      </p:sp>
      <p:sp>
        <p:nvSpPr>
          <p:cNvPr id="3" name="Content Placeholder 2"/>
          <p:cNvSpPr>
            <a:spLocks noGrp="1"/>
          </p:cNvSpPr>
          <p:nvPr>
            <p:ph idx="1"/>
          </p:nvPr>
        </p:nvSpPr>
        <p:spPr>
          <a:xfrm>
            <a:off x="933090" y="1069664"/>
            <a:ext cx="10515600" cy="4776179"/>
          </a:xfrm>
        </p:spPr>
        <p:txBody>
          <a:bodyPr>
            <a:normAutofit/>
          </a:bodyPr>
          <a:lstStyle/>
          <a:p>
            <a:pPr fontAlgn="base"/>
            <a:r>
              <a:rPr lang="en-US" dirty="0"/>
              <a:t>All major Football Leagues in Europe and every top club has adopted wearable technology.</a:t>
            </a:r>
          </a:p>
          <a:p>
            <a:pPr fontAlgn="base"/>
            <a:r>
              <a:rPr lang="en-US" dirty="0"/>
              <a:t>Players often find that they pick up injuries due to over or under training. Wearable technology has been adopted to monitor training loads on a day-by-day basis to ensure players are not just injury-free but in peak condition for competition.</a:t>
            </a:r>
          </a:p>
          <a:p>
            <a:pPr fontAlgn="base"/>
            <a:r>
              <a:rPr lang="en-US" dirty="0"/>
              <a:t>Training and match loads are specific to a player’s position and role on the pitch.</a:t>
            </a:r>
          </a:p>
          <a:p>
            <a:pPr fontAlgn="base"/>
            <a:r>
              <a:rPr lang="en-US" dirty="0"/>
              <a:t>There is a vast array of technology employed to monitor professional players such as heart rate monitors to assess the responses to the demands imposed.</a:t>
            </a:r>
          </a:p>
          <a:p>
            <a:endParaRPr lang="en-US" dirty="0"/>
          </a:p>
        </p:txBody>
      </p:sp>
    </p:spTree>
    <p:extLst>
      <p:ext uri="{BB962C8B-B14F-4D97-AF65-F5344CB8AC3E}">
        <p14:creationId xmlns:p14="http://schemas.microsoft.com/office/powerpoint/2010/main" val="380176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924" y="0"/>
            <a:ext cx="9905998" cy="1905000"/>
          </a:xfrm>
        </p:spPr>
        <p:txBody>
          <a:bodyPr/>
          <a:lstStyle/>
          <a:p>
            <a:r>
              <a:rPr lang="en-GB" dirty="0"/>
              <a:t>The Technology</a:t>
            </a:r>
          </a:p>
        </p:txBody>
      </p:sp>
      <p:sp>
        <p:nvSpPr>
          <p:cNvPr id="3" name="Content Placeholder 2"/>
          <p:cNvSpPr>
            <a:spLocks noGrp="1"/>
          </p:cNvSpPr>
          <p:nvPr>
            <p:ph idx="1"/>
          </p:nvPr>
        </p:nvSpPr>
        <p:spPr>
          <a:xfrm>
            <a:off x="176639" y="1197655"/>
            <a:ext cx="4575629" cy="1744889"/>
          </a:xfrm>
        </p:spPr>
        <p:txBody>
          <a:bodyPr>
            <a:normAutofit/>
          </a:bodyPr>
          <a:lstStyle/>
          <a:p>
            <a:r>
              <a:rPr lang="en-GB" dirty="0"/>
              <a:t>GPS</a:t>
            </a:r>
          </a:p>
          <a:p>
            <a:pPr lvl="1"/>
            <a:r>
              <a:rPr lang="en-GB" sz="1600" dirty="0"/>
              <a:t>Satellite based navigational technology;</a:t>
            </a:r>
          </a:p>
          <a:p>
            <a:pPr lvl="1"/>
            <a:endParaRPr lang="en-GB" dirty="0"/>
          </a:p>
        </p:txBody>
      </p:sp>
      <p:sp>
        <p:nvSpPr>
          <p:cNvPr id="4" name="Content Placeholder 2"/>
          <p:cNvSpPr txBox="1">
            <a:spLocks/>
          </p:cNvSpPr>
          <p:nvPr/>
        </p:nvSpPr>
        <p:spPr>
          <a:xfrm>
            <a:off x="8001000" y="4416425"/>
            <a:ext cx="4191000" cy="174488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dirty="0"/>
              <a:t>Tri-axial Accelerometer</a:t>
            </a:r>
          </a:p>
          <a:p>
            <a:pPr marL="685800" lvl="1" indent="-228600">
              <a:lnSpc>
                <a:spcPct val="90000"/>
              </a:lnSpc>
              <a:spcBef>
                <a:spcPts val="1000"/>
              </a:spcBef>
              <a:buFont typeface="Arial" panose="020B0604020202020204" pitchFamily="34" charset="0"/>
              <a:buChar char="•"/>
            </a:pPr>
            <a:r>
              <a:rPr kumimoji="0" lang="en-GB" sz="1600" b="0" i="0" u="none" strike="noStrike" kern="1200" cap="none" spc="0" normalizeH="0" baseline="0" noProof="0" dirty="0">
                <a:ln>
                  <a:noFill/>
                </a:ln>
                <a:solidFill>
                  <a:schemeClr val="tx1"/>
                </a:solidFill>
                <a:effectLst/>
                <a:uLnTx/>
                <a:uFillTx/>
                <a:latin typeface="+mn-lt"/>
                <a:ea typeface="+mn-ea"/>
                <a:cs typeface="+mn-cs"/>
              </a:rPr>
              <a:t>Acceleration by x, y, z axes;</a:t>
            </a:r>
          </a:p>
          <a:p>
            <a:pPr marL="685800" lvl="1" indent="-228600">
              <a:lnSpc>
                <a:spcPct val="90000"/>
              </a:lnSpc>
              <a:spcBef>
                <a:spcPts val="1000"/>
              </a:spcBef>
              <a:buFont typeface="Arial" panose="020B0604020202020204" pitchFamily="34" charset="0"/>
              <a:buChar char="•"/>
            </a:pPr>
            <a:r>
              <a:rPr lang="en-GB" sz="1600" dirty="0"/>
              <a:t>Multiples of ‘g’;</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8980715" y="490310"/>
            <a:ext cx="2964543" cy="174488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Gyroscope</a:t>
            </a:r>
          </a:p>
          <a:p>
            <a:pPr marL="685800" lvl="1" indent="-228600">
              <a:lnSpc>
                <a:spcPct val="90000"/>
              </a:lnSpc>
              <a:spcBef>
                <a:spcPts val="1000"/>
              </a:spcBef>
              <a:buFont typeface="Arial" panose="020B0604020202020204" pitchFamily="34" charset="0"/>
              <a:buChar char="•"/>
            </a:pPr>
            <a:r>
              <a:rPr lang="en-GB" sz="1600" dirty="0"/>
              <a:t>Rotational acceleration;</a:t>
            </a:r>
          </a:p>
          <a:p>
            <a:pPr marL="685800" lvl="1" indent="-228600">
              <a:lnSpc>
                <a:spcPct val="90000"/>
              </a:lnSpc>
              <a:spcBef>
                <a:spcPts val="1000"/>
              </a:spcBef>
              <a:buFont typeface="Arial" panose="020B0604020202020204" pitchFamily="34" charset="0"/>
              <a:buChar char="•"/>
            </a:pPr>
            <a:r>
              <a:rPr kumimoji="0" lang="en-GB" sz="1600" b="0" i="0" u="none" strike="noStrike" kern="1200" cap="none" spc="0" normalizeH="0" baseline="0" noProof="0" dirty="0">
                <a:ln>
                  <a:noFill/>
                </a:ln>
                <a:solidFill>
                  <a:schemeClr val="tx1"/>
                </a:solidFill>
                <a:effectLst/>
                <a:uLnTx/>
                <a:uFillTx/>
                <a:latin typeface="+mn-lt"/>
                <a:ea typeface="+mn-ea"/>
                <a:cs typeface="+mn-cs"/>
              </a:rPr>
              <a:t>Roll v pitch v Yaw</a:t>
            </a:r>
          </a:p>
        </p:txBody>
      </p:sp>
      <p:pic>
        <p:nvPicPr>
          <p:cNvPr id="2050" name="Picture 2" descr="Image result for diagrams of modern gyroscope technology"/>
          <p:cNvPicPr>
            <a:picLocks noChangeAspect="1" noChangeArrowheads="1"/>
          </p:cNvPicPr>
          <p:nvPr/>
        </p:nvPicPr>
        <p:blipFill>
          <a:blip r:embed="rId2" cstate="print"/>
          <a:srcRect/>
          <a:stretch>
            <a:fillRect/>
          </a:stretch>
        </p:blipFill>
        <p:spPr bwMode="auto">
          <a:xfrm>
            <a:off x="5543482" y="159654"/>
            <a:ext cx="3345610" cy="4191453"/>
          </a:xfrm>
          <a:prstGeom prst="rect">
            <a:avLst/>
          </a:prstGeom>
          <a:noFill/>
        </p:spPr>
      </p:pic>
      <p:pic>
        <p:nvPicPr>
          <p:cNvPr id="2054" name="Picture 6" descr="Image result for diagrams of modern gps satellites"/>
          <p:cNvPicPr>
            <a:picLocks noChangeAspect="1" noChangeArrowheads="1"/>
          </p:cNvPicPr>
          <p:nvPr/>
        </p:nvPicPr>
        <p:blipFill>
          <a:blip r:embed="rId3" cstate="print"/>
          <a:srcRect/>
          <a:stretch>
            <a:fillRect/>
          </a:stretch>
        </p:blipFill>
        <p:spPr bwMode="auto">
          <a:xfrm>
            <a:off x="176639" y="2565938"/>
            <a:ext cx="3655185" cy="3626756"/>
          </a:xfrm>
          <a:prstGeom prst="rect">
            <a:avLst/>
          </a:prstGeom>
          <a:noFill/>
        </p:spPr>
      </p:pic>
      <p:pic>
        <p:nvPicPr>
          <p:cNvPr id="12" name="Picture 11" descr="Barcelona's Lionel Messi wore a Viper pod in the opening weeks of last seas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711" y="4502406"/>
            <a:ext cx="4020206" cy="2087580"/>
          </a:xfrm>
          <a:prstGeom prst="rect">
            <a:avLst/>
          </a:prstGeom>
          <a:noFill/>
          <a:ln>
            <a:noFill/>
          </a:ln>
        </p:spPr>
      </p:pic>
      <p:pic>
        <p:nvPicPr>
          <p:cNvPr id="13" name="Picture 12" descr="Image result for gps ves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496" y="5651938"/>
            <a:ext cx="2070883" cy="1016876"/>
          </a:xfrm>
          <a:prstGeom prst="rect">
            <a:avLst/>
          </a:prstGeom>
          <a:noFill/>
          <a:ln>
            <a:noFill/>
          </a:ln>
        </p:spPr>
      </p:pic>
    </p:spTree>
    <p:extLst>
      <p:ext uri="{BB962C8B-B14F-4D97-AF65-F5344CB8AC3E}">
        <p14:creationId xmlns:p14="http://schemas.microsoft.com/office/powerpoint/2010/main" val="275974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81" y="160338"/>
            <a:ext cx="3652656" cy="762000"/>
          </a:xfrm>
        </p:spPr>
        <p:txBody>
          <a:bodyPr/>
          <a:lstStyle/>
          <a:p>
            <a:r>
              <a:rPr lang="en-GB" dirty="0"/>
              <a:t>Pilot Objectives</a:t>
            </a:r>
          </a:p>
        </p:txBody>
      </p:sp>
      <p:sp>
        <p:nvSpPr>
          <p:cNvPr id="3" name="Content Placeholder 2"/>
          <p:cNvSpPr>
            <a:spLocks noGrp="1"/>
          </p:cNvSpPr>
          <p:nvPr>
            <p:ph idx="1"/>
          </p:nvPr>
        </p:nvSpPr>
        <p:spPr>
          <a:xfrm>
            <a:off x="307975" y="1565158"/>
            <a:ext cx="9169033" cy="4683242"/>
          </a:xfrm>
        </p:spPr>
        <p:txBody>
          <a:bodyPr>
            <a:noAutofit/>
          </a:bodyPr>
          <a:lstStyle/>
          <a:p>
            <a:r>
              <a:rPr lang="en-GB" sz="1700" dirty="0"/>
              <a:t>Test the science and technology in a five a side commercial environment</a:t>
            </a:r>
          </a:p>
          <a:p>
            <a:r>
              <a:rPr lang="en-GB" sz="1700" dirty="0"/>
              <a:t>Assess and compare the accuracy of data and metrics captured across distance travelled, speed zones and calories burnt – under a range of user conditions (e.g. weather) </a:t>
            </a:r>
          </a:p>
          <a:p>
            <a:r>
              <a:rPr lang="en-GB" sz="1700" dirty="0"/>
              <a:t>Assess the heat map for accuracy of representation</a:t>
            </a:r>
          </a:p>
          <a:p>
            <a:r>
              <a:rPr lang="en-GB" sz="1700" dirty="0"/>
              <a:t>Assess the user experience under the normal operating/customer engagement model</a:t>
            </a:r>
            <a:endParaRPr lang="en-GB" sz="1700" dirty="0">
              <a:solidFill>
                <a:schemeClr val="tx1"/>
              </a:solidFill>
            </a:endParaRPr>
          </a:p>
          <a:p>
            <a:r>
              <a:rPr lang="en-GB" sz="1700" dirty="0">
                <a:solidFill>
                  <a:schemeClr val="tx1"/>
                </a:solidFill>
              </a:rPr>
              <a:t>Three systems pilot tested;</a:t>
            </a:r>
            <a:br>
              <a:rPr lang="en-GB" sz="1700" dirty="0">
                <a:solidFill>
                  <a:schemeClr val="tx1"/>
                </a:solidFill>
              </a:rPr>
            </a:br>
            <a:endParaRPr lang="en-GB" sz="1700" dirty="0">
              <a:solidFill>
                <a:schemeClr val="tx1"/>
              </a:solidFill>
            </a:endParaRPr>
          </a:p>
          <a:p>
            <a:pPr marL="400050" lvl="1" indent="0"/>
            <a:r>
              <a:rPr lang="en-GB" sz="1400" dirty="0">
                <a:solidFill>
                  <a:schemeClr val="tx1"/>
                </a:solidFill>
              </a:rPr>
              <a:t> </a:t>
            </a:r>
            <a:r>
              <a:rPr lang="en-GB" sz="1500" dirty="0">
                <a:solidFill>
                  <a:schemeClr val="tx1"/>
                </a:solidFill>
              </a:rPr>
              <a:t>Sub-Elite user unit </a:t>
            </a:r>
          </a:p>
          <a:p>
            <a:pPr marL="400050" lvl="1" indent="0"/>
            <a:endParaRPr lang="en-GB" sz="1500" dirty="0">
              <a:solidFill>
                <a:schemeClr val="tx1"/>
              </a:solidFill>
            </a:endParaRPr>
          </a:p>
          <a:p>
            <a:pPr marL="400050" lvl="1" indent="0"/>
            <a:r>
              <a:rPr lang="en-GB" sz="1500" dirty="0">
                <a:solidFill>
                  <a:schemeClr val="tx1"/>
                </a:solidFill>
              </a:rPr>
              <a:t> Elite/Professional user unit</a:t>
            </a:r>
          </a:p>
          <a:p>
            <a:pPr marL="400050" lvl="1" indent="0"/>
            <a:endParaRPr lang="en-GB" sz="1500" dirty="0">
              <a:solidFill>
                <a:schemeClr val="tx1"/>
              </a:solidFill>
            </a:endParaRPr>
          </a:p>
          <a:p>
            <a:pPr marL="400050" lvl="1" indent="0"/>
            <a:r>
              <a:rPr lang="en-GB" sz="1500" dirty="0">
                <a:solidFill>
                  <a:schemeClr val="tx1"/>
                </a:solidFill>
              </a:rPr>
              <a:t> Entry level system (mobile application)</a:t>
            </a:r>
          </a:p>
          <a:p>
            <a:pPr marL="400050" lvl="1" indent="0"/>
            <a:endParaRPr lang="en-GB" sz="1700" dirty="0">
              <a:solidFill>
                <a:schemeClr val="tx1"/>
              </a:solidFill>
            </a:endParaRPr>
          </a:p>
          <a:p>
            <a:pPr marL="400050" lvl="1" indent="0"/>
            <a:endParaRPr lang="en-GB" sz="1700" dirty="0">
              <a:solidFill>
                <a:schemeClr val="tx1"/>
              </a:solidFill>
            </a:endParaRPr>
          </a:p>
        </p:txBody>
      </p:sp>
      <p:sp>
        <p:nvSpPr>
          <p:cNvPr id="17410" name="AutoShape 2" descr="https://www.outitgoes.com/webmail-new/index.php/mail/viewmessage/getattachment/folder/INBOX/uniqueId/12/mimeType/aW1hZ2UvanBlZw==/filenameOriginal/IMG_05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5123202"/>
      </p:ext>
    </p:extLst>
  </p:cSld>
  <p:clrMapOvr>
    <a:masterClrMapping/>
  </p:clrMapOvr>
  <mc:AlternateContent xmlns:mc="http://schemas.openxmlformats.org/markup-compatibility/2006" xmlns:p14="http://schemas.microsoft.com/office/powerpoint/2010/main">
    <mc:Choice Requires="p14">
      <p:transition spd="slow" p14:dur="4000" advTm="20000">
        <p14:vortex dir="r"/>
      </p:transition>
    </mc:Choice>
    <mc:Fallback xmlns="">
      <p:transition spd="slow" advTm="20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1633</TotalTime>
  <Words>1608</Words>
  <Application>Microsoft Office PowerPoint</Application>
  <PresentationFormat>Widescreen</PresentationFormat>
  <Paragraphs>215</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Roboto Slab</vt:lpstr>
      <vt:lpstr>Wingdings 3</vt:lpstr>
      <vt:lpstr>Mesh</vt:lpstr>
      <vt:lpstr>Why me? Elite Performers</vt:lpstr>
      <vt:lpstr>Why me? Football Fan</vt:lpstr>
      <vt:lpstr>Why me? Five a side consumer</vt:lpstr>
      <vt:lpstr>The Offering  </vt:lpstr>
      <vt:lpstr>The Offering   </vt:lpstr>
      <vt:lpstr>Background</vt:lpstr>
      <vt:lpstr>Wearable Tech in Sports</vt:lpstr>
      <vt:lpstr>The Technology</vt:lpstr>
      <vt:lpstr>Pilot Objectives</vt:lpstr>
      <vt:lpstr>Pilot Approach</vt:lpstr>
      <vt:lpstr>Pilot Results</vt:lpstr>
      <vt:lpstr>pilot study Results</vt:lpstr>
      <vt:lpstr>Pilot Results</vt:lpstr>
      <vt:lpstr>Pilot Results</vt:lpstr>
      <vt:lpstr>The Metrics Explained</vt:lpstr>
      <vt:lpstr>The Metrics Explained</vt:lpstr>
      <vt:lpstr>Hardware How does it compare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GPS</dc:title>
  <dc:creator>Pete</dc:creator>
  <cp:lastModifiedBy>Tierney, Pete</cp:lastModifiedBy>
  <cp:revision>179</cp:revision>
  <dcterms:created xsi:type="dcterms:W3CDTF">2016-11-07T17:41:44Z</dcterms:created>
  <dcterms:modified xsi:type="dcterms:W3CDTF">2021-02-18T06:21:45Z</dcterms:modified>
</cp:coreProperties>
</file>