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7" r:id="rId2"/>
    <p:sldId id="279" r:id="rId3"/>
    <p:sldId id="290" r:id="rId4"/>
    <p:sldId id="283" r:id="rId5"/>
    <p:sldId id="288" r:id="rId6"/>
    <p:sldId id="270" r:id="rId7"/>
    <p:sldId id="282" r:id="rId8"/>
    <p:sldId id="289" r:id="rId9"/>
    <p:sldId id="264" r:id="rId10"/>
    <p:sldId id="276" r:id="rId11"/>
  </p:sldIdLst>
  <p:sldSz cx="14471650" cy="9107488"/>
  <p:notesSz cx="10018713" cy="688975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847E4-9F58-47BD-8EAE-172E6842CA88}" v="10" dt="2021-05-19T07:47:23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0" autoAdjust="0"/>
    <p:restoredTop sz="67685" autoAdjust="0"/>
  </p:normalViewPr>
  <p:slideViewPr>
    <p:cSldViewPr snapToGrid="0">
      <p:cViewPr varScale="1">
        <p:scale>
          <a:sx n="43" d="100"/>
          <a:sy n="43" d="100"/>
        </p:scale>
        <p:origin x="1698" y="66"/>
      </p:cViewPr>
      <p:guideLst/>
    </p:cSldViewPr>
  </p:slideViewPr>
  <p:outlineViewPr>
    <p:cViewPr>
      <p:scale>
        <a:sx n="33" d="100"/>
        <a:sy n="33" d="100"/>
      </p:scale>
      <p:origin x="0" y="-5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42"/>
    </p:cViewPr>
  </p:sorterViewPr>
  <p:notesViewPr>
    <p:cSldViewPr snapToGrid="0">
      <p:cViewPr varScale="1">
        <p:scale>
          <a:sx n="77" d="100"/>
          <a:sy n="77" d="100"/>
        </p:scale>
        <p:origin x="40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erney, Pete" userId="4c2bd97b-5223-4142-92f5-5cb5b508a3e2" providerId="ADAL" clId="{34AD808F-B422-451D-AE61-333BA9D9D77E}"/>
    <pc:docChg chg="modSld">
      <pc:chgData name="Tierney, Pete" userId="4c2bd97b-5223-4142-92f5-5cb5b508a3e2" providerId="ADAL" clId="{34AD808F-B422-451D-AE61-333BA9D9D77E}" dt="2021-04-18T19:20:32.425" v="24" actId="20577"/>
      <pc:docMkLst>
        <pc:docMk/>
      </pc:docMkLst>
      <pc:sldChg chg="modSp mod">
        <pc:chgData name="Tierney, Pete" userId="4c2bd97b-5223-4142-92f5-5cb5b508a3e2" providerId="ADAL" clId="{34AD808F-B422-451D-AE61-333BA9D9D77E}" dt="2021-04-18T19:20:32.425" v="24" actId="20577"/>
        <pc:sldMkLst>
          <pc:docMk/>
          <pc:sldMk cId="923775214" sldId="279"/>
        </pc:sldMkLst>
        <pc:spChg chg="mod">
          <ac:chgData name="Tierney, Pete" userId="4c2bd97b-5223-4142-92f5-5cb5b508a3e2" providerId="ADAL" clId="{34AD808F-B422-451D-AE61-333BA9D9D77E}" dt="2021-04-18T19:20:32.425" v="24" actId="20577"/>
          <ac:spMkLst>
            <pc:docMk/>
            <pc:sldMk cId="923775214" sldId="279"/>
            <ac:spMk id="5" creationId="{F98D740C-F7BA-4A47-A7E5-25CCE26C65CB}"/>
          </ac:spMkLst>
        </pc:spChg>
      </pc:sldChg>
    </pc:docChg>
  </pc:docChgLst>
  <pc:docChgLst>
    <pc:chgData name="Peter Tierney" userId="4c2bd97b-5223-4142-92f5-5cb5b508a3e2" providerId="ADAL" clId="{626106A9-E7FB-4BA5-B300-BD9397815EF2}"/>
    <pc:docChg chg="custSel modSld">
      <pc:chgData name="Peter Tierney" userId="4c2bd97b-5223-4142-92f5-5cb5b508a3e2" providerId="ADAL" clId="{626106A9-E7FB-4BA5-B300-BD9397815EF2}" dt="2020-11-05T16:28:28.815" v="531" actId="313"/>
      <pc:docMkLst>
        <pc:docMk/>
      </pc:docMkLst>
      <pc:sldChg chg="modNotesTx">
        <pc:chgData name="Peter Tierney" userId="4c2bd97b-5223-4142-92f5-5cb5b508a3e2" providerId="ADAL" clId="{626106A9-E7FB-4BA5-B300-BD9397815EF2}" dt="2020-11-05T16:28:28.815" v="531" actId="313"/>
        <pc:sldMkLst>
          <pc:docMk/>
          <pc:sldMk cId="1058301159" sldId="289"/>
        </pc:sldMkLst>
      </pc:sldChg>
    </pc:docChg>
  </pc:docChgLst>
  <pc:docChgLst>
    <pc:chgData name="Tierney, Pete" userId="4c2bd97b-5223-4142-92f5-5cb5b508a3e2" providerId="ADAL" clId="{91F847E4-9F58-47BD-8EAE-172E6842CA88}"/>
    <pc:docChg chg="undo custSel modSld">
      <pc:chgData name="Tierney, Pete" userId="4c2bd97b-5223-4142-92f5-5cb5b508a3e2" providerId="ADAL" clId="{91F847E4-9F58-47BD-8EAE-172E6842CA88}" dt="2021-05-19T07:47:23.424" v="25" actId="20577"/>
      <pc:docMkLst>
        <pc:docMk/>
      </pc:docMkLst>
      <pc:sldChg chg="modSp mod">
        <pc:chgData name="Tierney, Pete" userId="4c2bd97b-5223-4142-92f5-5cb5b508a3e2" providerId="ADAL" clId="{91F847E4-9F58-47BD-8EAE-172E6842CA88}" dt="2021-05-19T07:43:15.023" v="14"/>
        <pc:sldMkLst>
          <pc:docMk/>
          <pc:sldMk cId="923775214" sldId="279"/>
        </pc:sldMkLst>
        <pc:spChg chg="mod">
          <ac:chgData name="Tierney, Pete" userId="4c2bd97b-5223-4142-92f5-5cb5b508a3e2" providerId="ADAL" clId="{91F847E4-9F58-47BD-8EAE-172E6842CA88}" dt="2021-05-19T07:43:15.023" v="14"/>
          <ac:spMkLst>
            <pc:docMk/>
            <pc:sldMk cId="923775214" sldId="279"/>
            <ac:spMk id="5" creationId="{F98D740C-F7BA-4A47-A7E5-25CCE26C65CB}"/>
          </ac:spMkLst>
        </pc:spChg>
      </pc:sldChg>
      <pc:sldChg chg="modSp modAnim modNotesTx">
        <pc:chgData name="Tierney, Pete" userId="4c2bd97b-5223-4142-92f5-5cb5b508a3e2" providerId="ADAL" clId="{91F847E4-9F58-47BD-8EAE-172E6842CA88}" dt="2021-05-19T07:47:23.424" v="25" actId="20577"/>
        <pc:sldMkLst>
          <pc:docMk/>
          <pc:sldMk cId="1058301159" sldId="289"/>
        </pc:sldMkLst>
        <pc:spChg chg="mod">
          <ac:chgData name="Tierney, Pete" userId="4c2bd97b-5223-4142-92f5-5cb5b508a3e2" providerId="ADAL" clId="{91F847E4-9F58-47BD-8EAE-172E6842CA88}" dt="2021-05-19T07:47:23.424" v="25" actId="20577"/>
          <ac:spMkLst>
            <pc:docMk/>
            <pc:sldMk cId="1058301159" sldId="289"/>
            <ac:spMk id="5" creationId="{94528D6C-D6DD-4FA3-841C-17D37DD3E0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5684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r>
              <a:rPr lang="en-GB" dirty="0"/>
              <a:t>Peter Tierney research presentation</a:t>
            </a:r>
          </a:p>
          <a:p>
            <a:r>
              <a:rPr lang="en-GB" dirty="0"/>
              <a:t>AOC meetings 2020</a:t>
            </a:r>
          </a:p>
        </p:txBody>
      </p:sp>
    </p:spTree>
    <p:extLst>
      <p:ext uri="{BB962C8B-B14F-4D97-AF65-F5344CB8AC3E}">
        <p14:creationId xmlns:p14="http://schemas.microsoft.com/office/powerpoint/2010/main" val="171398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5684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1" y="0"/>
            <a:ext cx="4341442" cy="345684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65B6B543-8A89-4C85-887B-4C8687DBF2C4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62300" y="862013"/>
            <a:ext cx="369411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3315693"/>
            <a:ext cx="8014970" cy="2712839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4071"/>
            <a:ext cx="4341442" cy="345683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1" y="6544071"/>
            <a:ext cx="4341442" cy="345683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2EDB4EF4-587D-45F0-91E3-1560189B6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12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1pPr>
    <a:lvl2pPr marL="565876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2pPr>
    <a:lvl3pPr marL="1131753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3pPr>
    <a:lvl4pPr marL="1697629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4pPr>
    <a:lvl5pPr marL="2263506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5pPr>
    <a:lvl6pPr marL="2829382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6pPr>
    <a:lvl7pPr marL="3395259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7pPr>
    <a:lvl8pPr marL="3961135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8pPr>
    <a:lvl9pPr marL="4527012" algn="l" defTabSz="1131753" rtl="0" eaLnBrk="1" latinLnBrk="0" hangingPunct="1">
      <a:defRPr sz="148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B4EF4-587D-45F0-91E3-1560189B68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80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B4EF4-587D-45F0-91E3-1560189B68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82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E879A-F841-49EA-89CA-6FD0118677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16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972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E879A-F841-49EA-89CA-6FD01186774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45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AB96D-A737-4EA4-880D-6CE4E800A5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97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Wireless charger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AB96D-A737-4EA4-880D-6CE4E800A5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5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972">
              <a:defRPr/>
            </a:pPr>
            <a:r>
              <a:rPr lang="en-GB" dirty="0"/>
              <a:t>From 1880s to 1996 a stalwart at the side of the pitch the “Trainer”  Since then qualified physiotherapist HPC registered</a:t>
            </a:r>
          </a:p>
          <a:p>
            <a:r>
              <a:rPr lang="en-GB" dirty="0"/>
              <a:t>Recent unpublished data estimates that cost from injury across all football in the UK approximately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GB" dirty="0"/>
              <a:t>£100MM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E879A-F841-49EA-89CA-6FD01186774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3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Apprenticeships set to grow further over next 3-5 years, finances with the shift of HE student loans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B4EF4-587D-45F0-91E3-1560189B68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5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Since presenting the studies have changed as the project has developed following from results of studies 1 Study 2 then comprised of questionnaire, survey and 1-1 interviews that then helped to forming of focus group to take forward to study 3 and 4. Study 3 involved the focus group of experts selected from the larger focus group to help to develop the hardware, software and mobile application to accommodate study 4 pilot.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B4EF4-587D-45F0-91E3-1560189B68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03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2300" y="862013"/>
            <a:ext cx="3694113" cy="2324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B4EF4-587D-45F0-91E3-1560189B68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1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956" y="1490509"/>
            <a:ext cx="10853738" cy="3170755"/>
          </a:xfrm>
        </p:spPr>
        <p:txBody>
          <a:bodyPr anchor="b"/>
          <a:lstStyle>
            <a:lvl1pPr algn="ctr">
              <a:defRPr sz="71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956" y="4783540"/>
            <a:ext cx="10853738" cy="2198867"/>
          </a:xfrm>
        </p:spPr>
        <p:txBody>
          <a:bodyPr/>
          <a:lstStyle>
            <a:lvl1pPr marL="0" indent="0" algn="ctr">
              <a:buNone/>
              <a:defRPr sz="2849"/>
            </a:lvl1pPr>
            <a:lvl2pPr marL="542696" indent="0" algn="ctr">
              <a:buNone/>
              <a:defRPr sz="2374"/>
            </a:lvl2pPr>
            <a:lvl3pPr marL="1085393" indent="0" algn="ctr">
              <a:buNone/>
              <a:defRPr sz="2137"/>
            </a:lvl3pPr>
            <a:lvl4pPr marL="1628089" indent="0" algn="ctr">
              <a:buNone/>
              <a:defRPr sz="1899"/>
            </a:lvl4pPr>
            <a:lvl5pPr marL="2170786" indent="0" algn="ctr">
              <a:buNone/>
              <a:defRPr sz="1899"/>
            </a:lvl5pPr>
            <a:lvl6pPr marL="2713482" indent="0" algn="ctr">
              <a:buNone/>
              <a:defRPr sz="1899"/>
            </a:lvl6pPr>
            <a:lvl7pPr marL="3256178" indent="0" algn="ctr">
              <a:buNone/>
              <a:defRPr sz="1899"/>
            </a:lvl7pPr>
            <a:lvl8pPr marL="3798875" indent="0" algn="ctr">
              <a:buNone/>
              <a:defRPr sz="1899"/>
            </a:lvl8pPr>
            <a:lvl9pPr marL="4341571" indent="0" algn="ctr">
              <a:buNone/>
              <a:defRPr sz="18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85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24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56274" y="484889"/>
            <a:ext cx="3120450" cy="7718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4926" y="484889"/>
            <a:ext cx="9180453" cy="7718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5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28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389" y="2270549"/>
            <a:ext cx="12481798" cy="3788461"/>
          </a:xfrm>
        </p:spPr>
        <p:txBody>
          <a:bodyPr anchor="b"/>
          <a:lstStyle>
            <a:lvl1pPr>
              <a:defRPr sz="71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389" y="6094851"/>
            <a:ext cx="12481798" cy="1992262"/>
          </a:xfrm>
        </p:spPr>
        <p:txBody>
          <a:bodyPr/>
          <a:lstStyle>
            <a:lvl1pPr marL="0" indent="0">
              <a:buNone/>
              <a:defRPr sz="2849">
                <a:solidFill>
                  <a:schemeClr val="tx1">
                    <a:tint val="75000"/>
                  </a:schemeClr>
                </a:solidFill>
              </a:defRPr>
            </a:lvl1pPr>
            <a:lvl2pPr marL="542696" indent="0">
              <a:buNone/>
              <a:defRPr sz="2374">
                <a:solidFill>
                  <a:schemeClr val="tx1">
                    <a:tint val="75000"/>
                  </a:schemeClr>
                </a:solidFill>
              </a:defRPr>
            </a:lvl2pPr>
            <a:lvl3pPr marL="1085393" indent="0">
              <a:buNone/>
              <a:defRPr sz="2137">
                <a:solidFill>
                  <a:schemeClr val="tx1">
                    <a:tint val="75000"/>
                  </a:schemeClr>
                </a:solidFill>
              </a:defRPr>
            </a:lvl3pPr>
            <a:lvl4pPr marL="162808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17078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2713482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256178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3798875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341571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28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4926" y="2424447"/>
            <a:ext cx="6150451" cy="57786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6273" y="2424447"/>
            <a:ext cx="6150451" cy="57786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3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11" y="484890"/>
            <a:ext cx="12481798" cy="1760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811" y="2232600"/>
            <a:ext cx="6122186" cy="1094163"/>
          </a:xfrm>
        </p:spPr>
        <p:txBody>
          <a:bodyPr anchor="b"/>
          <a:lstStyle>
            <a:lvl1pPr marL="0" indent="0">
              <a:buNone/>
              <a:defRPr sz="2849" b="1"/>
            </a:lvl1pPr>
            <a:lvl2pPr marL="542696" indent="0">
              <a:buNone/>
              <a:defRPr sz="2374" b="1"/>
            </a:lvl2pPr>
            <a:lvl3pPr marL="1085393" indent="0">
              <a:buNone/>
              <a:defRPr sz="2137" b="1"/>
            </a:lvl3pPr>
            <a:lvl4pPr marL="1628089" indent="0">
              <a:buNone/>
              <a:defRPr sz="1899" b="1"/>
            </a:lvl4pPr>
            <a:lvl5pPr marL="2170786" indent="0">
              <a:buNone/>
              <a:defRPr sz="1899" b="1"/>
            </a:lvl5pPr>
            <a:lvl6pPr marL="2713482" indent="0">
              <a:buNone/>
              <a:defRPr sz="1899" b="1"/>
            </a:lvl6pPr>
            <a:lvl7pPr marL="3256178" indent="0">
              <a:buNone/>
              <a:defRPr sz="1899" b="1"/>
            </a:lvl7pPr>
            <a:lvl8pPr marL="3798875" indent="0">
              <a:buNone/>
              <a:defRPr sz="1899" b="1"/>
            </a:lvl8pPr>
            <a:lvl9pPr marL="4341571" indent="0">
              <a:buNone/>
              <a:defRPr sz="18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6811" y="3326763"/>
            <a:ext cx="6122186" cy="48931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26273" y="2232600"/>
            <a:ext cx="6152336" cy="1094163"/>
          </a:xfrm>
        </p:spPr>
        <p:txBody>
          <a:bodyPr anchor="b"/>
          <a:lstStyle>
            <a:lvl1pPr marL="0" indent="0">
              <a:buNone/>
              <a:defRPr sz="2849" b="1"/>
            </a:lvl1pPr>
            <a:lvl2pPr marL="542696" indent="0">
              <a:buNone/>
              <a:defRPr sz="2374" b="1"/>
            </a:lvl2pPr>
            <a:lvl3pPr marL="1085393" indent="0">
              <a:buNone/>
              <a:defRPr sz="2137" b="1"/>
            </a:lvl3pPr>
            <a:lvl4pPr marL="1628089" indent="0">
              <a:buNone/>
              <a:defRPr sz="1899" b="1"/>
            </a:lvl4pPr>
            <a:lvl5pPr marL="2170786" indent="0">
              <a:buNone/>
              <a:defRPr sz="1899" b="1"/>
            </a:lvl5pPr>
            <a:lvl6pPr marL="2713482" indent="0">
              <a:buNone/>
              <a:defRPr sz="1899" b="1"/>
            </a:lvl6pPr>
            <a:lvl7pPr marL="3256178" indent="0">
              <a:buNone/>
              <a:defRPr sz="1899" b="1"/>
            </a:lvl7pPr>
            <a:lvl8pPr marL="3798875" indent="0">
              <a:buNone/>
              <a:defRPr sz="1899" b="1"/>
            </a:lvl8pPr>
            <a:lvl9pPr marL="4341571" indent="0">
              <a:buNone/>
              <a:defRPr sz="18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26273" y="3326763"/>
            <a:ext cx="6152336" cy="48931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1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0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0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12" y="607166"/>
            <a:ext cx="4667483" cy="2125081"/>
          </a:xfrm>
        </p:spPr>
        <p:txBody>
          <a:bodyPr anchor="b"/>
          <a:lstStyle>
            <a:lvl1pPr>
              <a:defRPr sz="3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336" y="1311311"/>
            <a:ext cx="7326273" cy="6472219"/>
          </a:xfrm>
        </p:spPr>
        <p:txBody>
          <a:bodyPr/>
          <a:lstStyle>
            <a:lvl1pPr>
              <a:defRPr sz="3798"/>
            </a:lvl1pPr>
            <a:lvl2pPr>
              <a:defRPr sz="3324"/>
            </a:lvl2pPr>
            <a:lvl3pPr>
              <a:defRPr sz="2849"/>
            </a:lvl3pPr>
            <a:lvl4pPr>
              <a:defRPr sz="2374"/>
            </a:lvl4pPr>
            <a:lvl5pPr>
              <a:defRPr sz="2374"/>
            </a:lvl5pPr>
            <a:lvl6pPr>
              <a:defRPr sz="2374"/>
            </a:lvl6pPr>
            <a:lvl7pPr>
              <a:defRPr sz="2374"/>
            </a:lvl7pPr>
            <a:lvl8pPr>
              <a:defRPr sz="2374"/>
            </a:lvl8pPr>
            <a:lvl9pPr>
              <a:defRPr sz="23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812" y="2732247"/>
            <a:ext cx="4667483" cy="5061824"/>
          </a:xfrm>
        </p:spPr>
        <p:txBody>
          <a:bodyPr/>
          <a:lstStyle>
            <a:lvl1pPr marL="0" indent="0">
              <a:buNone/>
              <a:defRPr sz="1899"/>
            </a:lvl1pPr>
            <a:lvl2pPr marL="542696" indent="0">
              <a:buNone/>
              <a:defRPr sz="1662"/>
            </a:lvl2pPr>
            <a:lvl3pPr marL="1085393" indent="0">
              <a:buNone/>
              <a:defRPr sz="1424"/>
            </a:lvl3pPr>
            <a:lvl4pPr marL="1628089" indent="0">
              <a:buNone/>
              <a:defRPr sz="1187"/>
            </a:lvl4pPr>
            <a:lvl5pPr marL="2170786" indent="0">
              <a:buNone/>
              <a:defRPr sz="1187"/>
            </a:lvl5pPr>
            <a:lvl6pPr marL="2713482" indent="0">
              <a:buNone/>
              <a:defRPr sz="1187"/>
            </a:lvl6pPr>
            <a:lvl7pPr marL="3256178" indent="0">
              <a:buNone/>
              <a:defRPr sz="1187"/>
            </a:lvl7pPr>
            <a:lvl8pPr marL="3798875" indent="0">
              <a:buNone/>
              <a:defRPr sz="1187"/>
            </a:lvl8pPr>
            <a:lvl9pPr marL="4341571" indent="0">
              <a:buNone/>
              <a:defRPr sz="11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1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12" y="607166"/>
            <a:ext cx="4667483" cy="2125081"/>
          </a:xfrm>
        </p:spPr>
        <p:txBody>
          <a:bodyPr anchor="b"/>
          <a:lstStyle>
            <a:lvl1pPr>
              <a:defRPr sz="3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52336" y="1311311"/>
            <a:ext cx="7326273" cy="6472219"/>
          </a:xfrm>
        </p:spPr>
        <p:txBody>
          <a:bodyPr anchor="t"/>
          <a:lstStyle>
            <a:lvl1pPr marL="0" indent="0">
              <a:buNone/>
              <a:defRPr sz="3798"/>
            </a:lvl1pPr>
            <a:lvl2pPr marL="542696" indent="0">
              <a:buNone/>
              <a:defRPr sz="3324"/>
            </a:lvl2pPr>
            <a:lvl3pPr marL="1085393" indent="0">
              <a:buNone/>
              <a:defRPr sz="2849"/>
            </a:lvl3pPr>
            <a:lvl4pPr marL="1628089" indent="0">
              <a:buNone/>
              <a:defRPr sz="2374"/>
            </a:lvl4pPr>
            <a:lvl5pPr marL="2170786" indent="0">
              <a:buNone/>
              <a:defRPr sz="2374"/>
            </a:lvl5pPr>
            <a:lvl6pPr marL="2713482" indent="0">
              <a:buNone/>
              <a:defRPr sz="2374"/>
            </a:lvl6pPr>
            <a:lvl7pPr marL="3256178" indent="0">
              <a:buNone/>
              <a:defRPr sz="2374"/>
            </a:lvl7pPr>
            <a:lvl8pPr marL="3798875" indent="0">
              <a:buNone/>
              <a:defRPr sz="2374"/>
            </a:lvl8pPr>
            <a:lvl9pPr marL="4341571" indent="0">
              <a:buNone/>
              <a:defRPr sz="23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812" y="2732247"/>
            <a:ext cx="4667483" cy="5061824"/>
          </a:xfrm>
        </p:spPr>
        <p:txBody>
          <a:bodyPr/>
          <a:lstStyle>
            <a:lvl1pPr marL="0" indent="0">
              <a:buNone/>
              <a:defRPr sz="1899"/>
            </a:lvl1pPr>
            <a:lvl2pPr marL="542696" indent="0">
              <a:buNone/>
              <a:defRPr sz="1662"/>
            </a:lvl2pPr>
            <a:lvl3pPr marL="1085393" indent="0">
              <a:buNone/>
              <a:defRPr sz="1424"/>
            </a:lvl3pPr>
            <a:lvl4pPr marL="1628089" indent="0">
              <a:buNone/>
              <a:defRPr sz="1187"/>
            </a:lvl4pPr>
            <a:lvl5pPr marL="2170786" indent="0">
              <a:buNone/>
              <a:defRPr sz="1187"/>
            </a:lvl5pPr>
            <a:lvl6pPr marL="2713482" indent="0">
              <a:buNone/>
              <a:defRPr sz="1187"/>
            </a:lvl6pPr>
            <a:lvl7pPr marL="3256178" indent="0">
              <a:buNone/>
              <a:defRPr sz="1187"/>
            </a:lvl7pPr>
            <a:lvl8pPr marL="3798875" indent="0">
              <a:buNone/>
              <a:defRPr sz="1187"/>
            </a:lvl8pPr>
            <a:lvl9pPr marL="4341571" indent="0">
              <a:buNone/>
              <a:defRPr sz="11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7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4926" y="484890"/>
            <a:ext cx="12481798" cy="176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926" y="2424447"/>
            <a:ext cx="12481798" cy="5778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4926" y="8441293"/>
            <a:ext cx="3256121" cy="484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1608-264E-4215-87BD-BF9914C140B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3734" y="8441293"/>
            <a:ext cx="4884182" cy="484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0603" y="8441293"/>
            <a:ext cx="3256121" cy="484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5CDCE-E723-436E-9ED6-6704EFF50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4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85393" rtl="0" eaLnBrk="1" latinLnBrk="0" hangingPunct="1">
        <a:lnSpc>
          <a:spcPct val="90000"/>
        </a:lnSpc>
        <a:spcBef>
          <a:spcPct val="0"/>
        </a:spcBef>
        <a:buNone/>
        <a:defRPr sz="52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348" indent="-271348" algn="l" defTabSz="1085393" rtl="0" eaLnBrk="1" latinLnBrk="0" hangingPunct="1">
        <a:lnSpc>
          <a:spcPct val="90000"/>
        </a:lnSpc>
        <a:spcBef>
          <a:spcPts val="1187"/>
        </a:spcBef>
        <a:buFont typeface="Arial" panose="020B0604020202020204" pitchFamily="34" charset="0"/>
        <a:buChar char="•"/>
        <a:defRPr sz="3324" kern="1200">
          <a:solidFill>
            <a:schemeClr val="tx1"/>
          </a:solidFill>
          <a:latin typeface="+mn-lt"/>
          <a:ea typeface="+mn-ea"/>
          <a:cs typeface="+mn-cs"/>
        </a:defRPr>
      </a:lvl1pPr>
      <a:lvl2pPr marL="814045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356741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374" kern="1200">
          <a:solidFill>
            <a:schemeClr val="tx1"/>
          </a:solidFill>
          <a:latin typeface="+mn-lt"/>
          <a:ea typeface="+mn-ea"/>
          <a:cs typeface="+mn-cs"/>
        </a:defRPr>
      </a:lvl3pPr>
      <a:lvl4pPr marL="1899437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4pPr>
      <a:lvl5pPr marL="2442134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5pPr>
      <a:lvl6pPr marL="2984830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6pPr>
      <a:lvl7pPr marL="3527527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7pPr>
      <a:lvl8pPr marL="4070223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8pPr>
      <a:lvl9pPr marL="4612919" indent="-271348" algn="l" defTabSz="1085393" rtl="0" eaLnBrk="1" latinLnBrk="0" hangingPunct="1">
        <a:lnSpc>
          <a:spcPct val="90000"/>
        </a:lnSpc>
        <a:spcBef>
          <a:spcPts val="594"/>
        </a:spcBef>
        <a:buFont typeface="Arial" panose="020B0604020202020204" pitchFamily="34" charset="0"/>
        <a:buChar char="•"/>
        <a:defRPr sz="21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1pPr>
      <a:lvl2pPr marL="542696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93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3pPr>
      <a:lvl4pPr marL="1628089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4pPr>
      <a:lvl5pPr marL="2170786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5pPr>
      <a:lvl6pPr marL="2713482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6pPr>
      <a:lvl7pPr marL="3256178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7pPr>
      <a:lvl8pPr marL="3798875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8pPr>
      <a:lvl9pPr marL="4341571" algn="l" defTabSz="1085393" rtl="0" eaLnBrk="1" latinLnBrk="0" hangingPunct="1">
        <a:defRPr sz="21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.J.Tierney@2019.ljmu.ac.u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twitter.com/CoachPeteQC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oleObject" Target="../embeddings/oleObject1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A5D35A-4CAB-4385-8D44-12E36F22ECB2}"/>
              </a:ext>
            </a:extLst>
          </p:cNvPr>
          <p:cNvSpPr/>
          <p:nvPr/>
        </p:nvSpPr>
        <p:spPr>
          <a:xfrm>
            <a:off x="965201" y="1277986"/>
            <a:ext cx="12433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0"/>
            <a:r>
              <a:rPr lang="en-GB" sz="4000" b="1" dirty="0"/>
              <a:t>An Investigation into the use of wearable technology in Football in Further Education (FE) settings in England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CE73D-62F5-46CE-A164-D91C63EE25DD}"/>
              </a:ext>
            </a:extLst>
          </p:cNvPr>
          <p:cNvSpPr txBox="1"/>
          <p:nvPr/>
        </p:nvSpPr>
        <p:spPr>
          <a:xfrm>
            <a:off x="965201" y="3474724"/>
            <a:ext cx="6757328" cy="447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The research outline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Why the research is needed</a:t>
            </a:r>
          </a:p>
          <a:p>
            <a:pPr marL="1542593" lvl="2" indent="-457200">
              <a:buFont typeface="Wingdings" panose="05000000000000000000" pitchFamily="2" charset="2"/>
              <a:buChar char="Ø"/>
            </a:pPr>
            <a:r>
              <a:rPr lang="en-GB" sz="3200" dirty="0"/>
              <a:t>Football</a:t>
            </a:r>
          </a:p>
          <a:p>
            <a:pPr marL="1542593" lvl="2" indent="-457200">
              <a:buFont typeface="Wingdings" panose="05000000000000000000" pitchFamily="2" charset="2"/>
              <a:buChar char="Ø"/>
            </a:pPr>
            <a:r>
              <a:rPr lang="en-GB" sz="3200" dirty="0"/>
              <a:t>Education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What is wearable technology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Its use in football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The changing landscape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detail of the studies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endParaRPr lang="en-GB" sz="2849" dirty="0"/>
          </a:p>
        </p:txBody>
      </p:sp>
    </p:spTree>
    <p:extLst>
      <p:ext uri="{BB962C8B-B14F-4D97-AF65-F5344CB8AC3E}">
        <p14:creationId xmlns:p14="http://schemas.microsoft.com/office/powerpoint/2010/main" val="41536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0" y="2037448"/>
            <a:ext cx="88011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If you would like further information or to participate in any of the studies then please contact me below</a:t>
            </a:r>
            <a:br>
              <a:rPr lang="en-GB" sz="3200" dirty="0"/>
            </a:br>
            <a:br>
              <a:rPr lang="en-GB" sz="3200" dirty="0"/>
            </a:br>
            <a:r>
              <a:rPr lang="en-GB" sz="4400" dirty="0"/>
              <a:t>Peter Tierney </a:t>
            </a:r>
            <a:r>
              <a:rPr lang="en-GB" sz="3200" dirty="0"/>
              <a:t>Doctoral student</a:t>
            </a:r>
            <a:br>
              <a:rPr lang="en-GB" sz="4400" dirty="0"/>
            </a:br>
            <a:r>
              <a:rPr lang="en-GB" sz="3600" i="1" dirty="0"/>
              <a:t>Liverpool John Moores University</a:t>
            </a:r>
            <a:br>
              <a:rPr lang="en-GB" sz="3600" i="1" dirty="0"/>
            </a:br>
            <a:r>
              <a:rPr lang="en-GB" sz="4400" dirty="0">
                <a:hlinkClick r:id="rId3"/>
              </a:rPr>
              <a:t>P.J.Tierney@2019.ljmu.ac.uk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Tel: +447948800069</a:t>
            </a:r>
          </a:p>
          <a:p>
            <a:pPr algn="ctr"/>
            <a:endParaRPr lang="en-GB" sz="3200" dirty="0">
              <a:hlinkClick r:id="rId4"/>
            </a:endParaRPr>
          </a:p>
        </p:txBody>
      </p:sp>
      <p:pic>
        <p:nvPicPr>
          <p:cNvPr id="3" name="Picture 2" descr="Image result for ques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98" y="1091560"/>
            <a:ext cx="5545298" cy="7393731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9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8D740C-F7BA-4A47-A7E5-25CCE26C65CB}"/>
              </a:ext>
            </a:extLst>
          </p:cNvPr>
          <p:cNvSpPr/>
          <p:nvPr/>
        </p:nvSpPr>
        <p:spPr>
          <a:xfrm>
            <a:off x="0" y="1231900"/>
            <a:ext cx="14245125" cy="62555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0"/>
            <a:r>
              <a:rPr lang="en-GB" sz="4000" b="1" dirty="0"/>
              <a:t>Aims </a:t>
            </a:r>
          </a:p>
          <a:p>
            <a:pPr algn="ctr" defTabSz="0"/>
            <a:r>
              <a:rPr lang="en-GB" sz="2645" i="1" dirty="0"/>
              <a:t>The primary aims of the Research is to examine the current use of wearable technology in football related </a:t>
            </a:r>
            <a:r>
              <a:rPr lang="en-GB" sz="2645" i="1" dirty="0" err="1"/>
              <a:t>fe</a:t>
            </a:r>
            <a:r>
              <a:rPr lang="en-GB" sz="2645" i="1" dirty="0"/>
              <a:t> and he settings, in order to design and develop a wearable technology product that can be applied in a football specific FE and HE environment. </a:t>
            </a:r>
            <a:endParaRPr lang="en-GB" sz="2645" dirty="0"/>
          </a:p>
          <a:p>
            <a:pPr algn="ctr" defTabSz="0"/>
            <a:endParaRPr lang="en-GB" sz="2645" dirty="0"/>
          </a:p>
          <a:p>
            <a:pPr algn="ctr" defTabSz="0"/>
            <a:br>
              <a:rPr lang="en-GB" sz="2645" dirty="0"/>
            </a:br>
            <a:r>
              <a:rPr lang="en-GB" sz="4000" b="1" dirty="0"/>
              <a:t>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45" dirty="0"/>
              <a:t>scope the landscape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Inform the </a:t>
            </a:r>
            <a:r>
              <a:rPr lang="en-GB" sz="2800" dirty="0">
                <a:cs typeface="Times New Roman" panose="02020603050405020304" pitchFamily="18" charset="0"/>
              </a:rPr>
              <a:t>d</a:t>
            </a: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esign and develop a wearable technology product and develop strategies to improve effectiveness of use of wearable technology in football related FE settings.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45" dirty="0"/>
          </a:p>
          <a:p>
            <a:endParaRPr lang="en-GB" sz="2645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45" dirty="0"/>
              <a:t> To propose, construct and disseminate an effective model in the use of wearable technology in football FE settings </a:t>
            </a:r>
            <a:endParaRPr lang="en-GB" sz="1899" dirty="0"/>
          </a:p>
        </p:txBody>
      </p:sp>
    </p:spTree>
    <p:extLst>
      <p:ext uri="{BB962C8B-B14F-4D97-AF65-F5344CB8AC3E}">
        <p14:creationId xmlns:p14="http://schemas.microsoft.com/office/powerpoint/2010/main" val="92377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78" y="5796826"/>
            <a:ext cx="13814246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645" dirty="0"/>
          </a:p>
          <a:p>
            <a:endParaRPr lang="en-GB" sz="264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E0846-6794-445D-8CF2-86F80BD446F5}"/>
              </a:ext>
            </a:extLst>
          </p:cNvPr>
          <p:cNvSpPr/>
          <p:nvPr/>
        </p:nvSpPr>
        <p:spPr>
          <a:xfrm>
            <a:off x="474376" y="586297"/>
            <a:ext cx="94974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/>
              <a:t>Why is the research needed?</a:t>
            </a:r>
          </a:p>
          <a:p>
            <a:pPr algn="ctr"/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0523" y="1738557"/>
            <a:ext cx="11814746" cy="827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3798" dirty="0"/>
              <a:t>Review of literature on use in football  and in Education</a:t>
            </a:r>
          </a:p>
          <a:p>
            <a:pPr marL="881882" lvl="1" indent="-339185">
              <a:buFont typeface="Arial" panose="020B0604020202020204" pitchFamily="34" charset="0"/>
              <a:buChar char="•"/>
            </a:pPr>
            <a:r>
              <a:rPr lang="en-GB" sz="2374" dirty="0"/>
              <a:t> </a:t>
            </a:r>
            <a:r>
              <a:rPr lang="en-GB" sz="3324" dirty="0"/>
              <a:t>Football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Rapidly expanding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Performance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Support staff growing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Knowledge surrounding is limited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GDPR &amp; </a:t>
            </a:r>
            <a:r>
              <a:rPr lang="en-GB" sz="2374" dirty="0" err="1"/>
              <a:t>Brexit</a:t>
            </a:r>
            <a:endParaRPr lang="en-GB" sz="2374" dirty="0"/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Elite and consumer</a:t>
            </a:r>
          </a:p>
          <a:p>
            <a:pPr lvl="2"/>
            <a:endParaRPr lang="en-GB" sz="2374" dirty="0"/>
          </a:p>
          <a:p>
            <a:pPr marL="881882" lvl="1" indent="-339185">
              <a:buFont typeface="Arial" panose="020B0604020202020204" pitchFamily="34" charset="0"/>
              <a:buChar char="•"/>
            </a:pPr>
            <a:r>
              <a:rPr lang="en-GB" sz="3324" dirty="0"/>
              <a:t>Education</a:t>
            </a:r>
            <a:endParaRPr lang="en-GB" sz="2374" dirty="0"/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Knowledge surrounding use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Ability to adapt to fast-paced changing 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Disjoint between departments, </a:t>
            </a:r>
            <a:r>
              <a:rPr lang="en-GB" sz="2374" dirty="0" err="1"/>
              <a:t>fe</a:t>
            </a:r>
            <a:r>
              <a:rPr lang="en-GB" sz="2374" dirty="0"/>
              <a:t>, he and industry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Lack of research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Qualifications revamped now include technology components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Blended learning styles, teacher buy in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Accessibility</a:t>
            </a:r>
          </a:p>
          <a:p>
            <a:pPr marL="1424578" lvl="2" indent="-339185">
              <a:buFont typeface="Arial" panose="020B0604020202020204" pitchFamily="34" charset="0"/>
              <a:buChar char="•"/>
            </a:pPr>
            <a:r>
              <a:rPr lang="en-GB" sz="2374" dirty="0"/>
              <a:t>Education pedagogy  </a:t>
            </a:r>
          </a:p>
          <a:p>
            <a:pPr lvl="2"/>
            <a:endParaRPr lang="en-GB" sz="2374" dirty="0"/>
          </a:p>
          <a:p>
            <a:pPr marL="881882" lvl="1" indent="-339185">
              <a:buFont typeface="Arial" panose="020B0604020202020204" pitchFamily="34" charset="0"/>
              <a:buChar char="•"/>
            </a:pPr>
            <a:endParaRPr lang="en-GB" sz="2374" dirty="0"/>
          </a:p>
          <a:p>
            <a:pPr marL="339185" indent="-339185">
              <a:buFont typeface="Arial" panose="020B0604020202020204" pitchFamily="34" charset="0"/>
              <a:buChar char="•"/>
            </a:pPr>
            <a:endParaRPr lang="en-GB" sz="2374" dirty="0"/>
          </a:p>
        </p:txBody>
      </p:sp>
    </p:spTree>
    <p:extLst>
      <p:ext uri="{BB962C8B-B14F-4D97-AF65-F5344CB8AC3E}">
        <p14:creationId xmlns:p14="http://schemas.microsoft.com/office/powerpoint/2010/main" val="3953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ps in soc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7" y="4553744"/>
            <a:ext cx="2788691" cy="40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arcelona's Lionel Messi wore a Viper pod in the opening weeks of last seaso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7" y="483593"/>
            <a:ext cx="6803183" cy="38266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36693" y="1167750"/>
            <a:ext cx="7323614" cy="7451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49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49" b="1" dirty="0"/>
              <a:t>permitted devices in a purpose built garment/pocket that conforms to FIFA regulations, termed: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49" dirty="0"/>
              <a:t>Elite Performance Tracking Systems (EPTS)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49" dirty="0"/>
              <a:t>has become the norm in Professional game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849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49" dirty="0"/>
              <a:t> </a:t>
            </a:r>
          </a:p>
          <a:p>
            <a:r>
              <a:rPr lang="en-GB" sz="2849" dirty="0"/>
              <a:t>2000s started to see on training ground in premiership clubs 2 most popular being       heart rate &amp; GPS type systems</a:t>
            </a:r>
          </a:p>
          <a:p>
            <a:endParaRPr lang="en-GB" sz="2849" dirty="0"/>
          </a:p>
          <a:p>
            <a:r>
              <a:rPr lang="en-GB" sz="2849" dirty="0"/>
              <a:t>2016 allowed in match play</a:t>
            </a:r>
          </a:p>
          <a:p>
            <a:endParaRPr lang="en-GB" sz="2849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645" b="1" i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645" b="1" i="1" dirty="0"/>
              <a:t>98% of all pro clubs in England  use in training and match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276" y="4553745"/>
            <a:ext cx="3497846" cy="403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AD946-D5CF-46FE-B923-6C86404A0D57}"/>
              </a:ext>
            </a:extLst>
          </p:cNvPr>
          <p:cNvSpPr txBox="1"/>
          <p:nvPr/>
        </p:nvSpPr>
        <p:spPr>
          <a:xfrm>
            <a:off x="990404" y="417865"/>
            <a:ext cx="6678063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73" b="1" dirty="0"/>
              <a:t>What is it in football</a:t>
            </a:r>
          </a:p>
        </p:txBody>
      </p:sp>
    </p:spTree>
    <p:extLst>
      <p:ext uri="{BB962C8B-B14F-4D97-AF65-F5344CB8AC3E}">
        <p14:creationId xmlns:p14="http://schemas.microsoft.com/office/powerpoint/2010/main" val="184554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591" y="2296266"/>
            <a:ext cx="8099165" cy="5106484"/>
          </a:xfrm>
          <a:prstGeom prst="rect">
            <a:avLst/>
          </a:prstGeom>
        </p:spPr>
      </p:pic>
      <p:pic>
        <p:nvPicPr>
          <p:cNvPr id="6" name="Content Placehold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19" y="1387813"/>
            <a:ext cx="11282175" cy="7015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41809" y="587470"/>
            <a:ext cx="12018683" cy="676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98" dirty="0"/>
              <a:t>use in football                 </a:t>
            </a:r>
            <a:r>
              <a:rPr lang="en-GB" sz="3798" b="1" dirty="0"/>
              <a:t>Performance</a:t>
            </a:r>
            <a:endParaRPr lang="en-GB" sz="4748" b="1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0" y="1196675"/>
            <a:ext cx="12210454" cy="716381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6" y="1196675"/>
            <a:ext cx="12367547" cy="7427674"/>
          </a:xfrm>
          <a:prstGeom prst="rect">
            <a:avLst/>
          </a:prstGeom>
        </p:spPr>
      </p:pic>
      <p:pic>
        <p:nvPicPr>
          <p:cNvPr id="14" name="3D090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658" y="1744662"/>
            <a:ext cx="13676195" cy="6179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D8EC5-8264-49A2-9EF0-BBACEDBE6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 r="3688" b="3539"/>
          <a:stretch/>
        </p:blipFill>
        <p:spPr>
          <a:xfrm rot="5400000">
            <a:off x="7947899" y="2366224"/>
            <a:ext cx="6989587" cy="502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5474E-80A1-4ED5-818B-550280AE28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93" t="18556" r="22356" b="7354"/>
          <a:stretch/>
        </p:blipFill>
        <p:spPr>
          <a:xfrm>
            <a:off x="222722" y="1208213"/>
            <a:ext cx="8763706" cy="3981421"/>
          </a:xfrm>
          <a:prstGeom prst="rect">
            <a:avLst/>
          </a:prstGeom>
        </p:spPr>
      </p:pic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7D744BF4-693B-4380-8ED2-AF4A86064A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895074"/>
              </p:ext>
            </p:extLst>
          </p:nvPr>
        </p:nvGraphicFramePr>
        <p:xfrm>
          <a:off x="309658" y="5019658"/>
          <a:ext cx="8622022" cy="3563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10191577" imgH="5053004" progId="Word.Document.12">
                  <p:embed/>
                </p:oleObj>
              </mc:Choice>
              <mc:Fallback>
                <p:oleObj name="Document" r:id="rId12" imgW="10191577" imgH="5053004" progId="Word.Document.12">
                  <p:embed/>
                  <p:pic>
                    <p:nvPicPr>
                      <p:cNvPr id="12" name="Content Placeholder 3">
                        <a:extLst>
                          <a:ext uri="{FF2B5EF4-FFF2-40B4-BE49-F238E27FC236}">
                            <a16:creationId xmlns:a16="http://schemas.microsoft.com/office/drawing/2014/main" id="{7D744BF4-693B-4380-8ED2-AF4A86064A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9658" y="5019658"/>
                        <a:ext cx="8622022" cy="35633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0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magic spo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5" y="1370924"/>
            <a:ext cx="2677284" cy="41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77" y="1701676"/>
            <a:ext cx="2850161" cy="353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1662" y="4334549"/>
            <a:ext cx="3017032" cy="9064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0"/>
            <a:r>
              <a:rPr lang="en-GB" sz="2645" dirty="0"/>
              <a:t>&lt;1996 the magic sponge</a:t>
            </a:r>
          </a:p>
        </p:txBody>
      </p:sp>
      <p:pic>
        <p:nvPicPr>
          <p:cNvPr id="11" name="Picture 12" descr="Image result for technology in football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r="11417"/>
          <a:stretch/>
        </p:blipFill>
        <p:spPr bwMode="auto">
          <a:xfrm>
            <a:off x="11208021" y="725986"/>
            <a:ext cx="2750357" cy="27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94655" y="3569626"/>
            <a:ext cx="3046864" cy="3845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0"/>
            <a:r>
              <a:rPr lang="en-GB" sz="1899" dirty="0"/>
              <a:t>Now </a:t>
            </a:r>
            <a:r>
              <a:rPr lang="en-GB" sz="1899" b="1" dirty="0"/>
              <a:t>V</a:t>
            </a:r>
            <a:r>
              <a:rPr lang="en-GB" sz="1899" dirty="0"/>
              <a:t>ideo </a:t>
            </a:r>
            <a:r>
              <a:rPr lang="en-GB" sz="1899" b="1" dirty="0"/>
              <a:t>A</a:t>
            </a:r>
            <a:r>
              <a:rPr lang="en-GB" sz="1899" dirty="0"/>
              <a:t>ssisted </a:t>
            </a:r>
            <a:r>
              <a:rPr lang="en-GB" sz="1899" b="1" dirty="0"/>
              <a:t>R</a:t>
            </a:r>
            <a:r>
              <a:rPr lang="en-GB" sz="1899" dirty="0"/>
              <a:t>eferee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2900" y="2092198"/>
            <a:ext cx="3110377" cy="499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0"/>
            <a:r>
              <a:rPr lang="en-GB" sz="2645" dirty="0"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GB" sz="2645" dirty="0"/>
              <a:t>2012 Sport science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77" y="5796826"/>
            <a:ext cx="1414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Only 0.001% that participate in football play at an elite level (full time professional)</a:t>
            </a:r>
          </a:p>
          <a:p>
            <a:endParaRPr lang="en-GB" sz="2800" dirty="0"/>
          </a:p>
          <a:p>
            <a:r>
              <a:rPr lang="en-GB" sz="2800" dirty="0"/>
              <a:t>The ever growing team of technology related support staff</a:t>
            </a:r>
          </a:p>
          <a:p>
            <a:r>
              <a:rPr lang="en-GB" sz="2800" dirty="0"/>
              <a:t>contribute to increased performance and reducing risk of injury (loss due to injury cost clubs </a:t>
            </a:r>
            <a:r>
              <a:rPr lang="en-GB" sz="2800" dirty="0" err="1"/>
              <a:t>est</a:t>
            </a:r>
            <a:r>
              <a:rPr lang="en-GB" sz="2800" dirty="0"/>
              <a:t> £41MM England premier league 2019)</a:t>
            </a:r>
          </a:p>
          <a:p>
            <a:endParaRPr lang="en-GB" sz="2800" dirty="0"/>
          </a:p>
          <a:p>
            <a:r>
              <a:rPr lang="en-GB" sz="2800" dirty="0"/>
              <a:t>Qualified sport science graduates, Benefits society and the public purse £7.8 billion annually </a:t>
            </a:r>
            <a:r>
              <a:rPr lang="en-GB" sz="2800" dirty="0" err="1"/>
              <a:t>est</a:t>
            </a:r>
            <a:endParaRPr lang="en-GB" sz="2800" dirty="0"/>
          </a:p>
          <a:p>
            <a:endParaRPr lang="en-GB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E0846-6794-445D-8CF2-86F80BD446F5}"/>
              </a:ext>
            </a:extLst>
          </p:cNvPr>
          <p:cNvSpPr/>
          <p:nvPr/>
        </p:nvSpPr>
        <p:spPr>
          <a:xfrm>
            <a:off x="835998" y="253593"/>
            <a:ext cx="9497495" cy="676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798" b="1" u="sng" dirty="0"/>
              <a:t>The changing landscape Football</a:t>
            </a:r>
          </a:p>
        </p:txBody>
      </p:sp>
    </p:spTree>
    <p:extLst>
      <p:ext uri="{BB962C8B-B14F-4D97-AF65-F5344CB8AC3E}">
        <p14:creationId xmlns:p14="http://schemas.microsoft.com/office/powerpoint/2010/main" val="94175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308" y="4553744"/>
            <a:ext cx="5843652" cy="2834031"/>
          </a:xfrm>
        </p:spPr>
        <p:txBody>
          <a:bodyPr>
            <a:noAutofit/>
          </a:bodyPr>
          <a:lstStyle/>
          <a:p>
            <a:pPr algn="l"/>
            <a:r>
              <a:rPr lang="en-GB" sz="2374" dirty="0">
                <a:latin typeface="+mn-lt"/>
              </a:rPr>
              <a:t>Assessment plans will identify one of four </a:t>
            </a:r>
            <a:br>
              <a:rPr lang="en-GB" sz="2374" dirty="0">
                <a:latin typeface="+mn-lt"/>
              </a:rPr>
            </a:br>
            <a:r>
              <a:rPr lang="en-GB" sz="2374" dirty="0">
                <a:latin typeface="+mn-lt"/>
              </a:rPr>
              <a:t>approaches to external quality assurance: </a:t>
            </a:r>
            <a:br>
              <a:rPr lang="en-GB" sz="2374" dirty="0">
                <a:latin typeface="+mn-lt"/>
              </a:rPr>
            </a:br>
            <a:r>
              <a:rPr lang="en-GB" sz="2374" dirty="0">
                <a:latin typeface="+mn-lt"/>
              </a:rPr>
              <a:t>• Institute for Apprenticeships </a:t>
            </a:r>
            <a:br>
              <a:rPr lang="en-GB" sz="2374" dirty="0">
                <a:latin typeface="+mn-lt"/>
              </a:rPr>
            </a:br>
            <a:r>
              <a:rPr lang="en-GB" sz="2374" dirty="0">
                <a:latin typeface="+mn-lt"/>
              </a:rPr>
              <a:t>• Ofqual </a:t>
            </a:r>
            <a:br>
              <a:rPr lang="en-GB" sz="2374" dirty="0">
                <a:latin typeface="+mn-lt"/>
              </a:rPr>
            </a:br>
            <a:r>
              <a:rPr lang="en-GB" sz="2374" dirty="0">
                <a:latin typeface="+mn-lt"/>
              </a:rPr>
              <a:t>• Professional Body-led model </a:t>
            </a:r>
            <a:br>
              <a:rPr lang="en-GB" sz="2374" dirty="0">
                <a:latin typeface="+mn-lt"/>
              </a:rPr>
            </a:br>
            <a:r>
              <a:rPr lang="en-GB" sz="2374" dirty="0">
                <a:latin typeface="+mn-lt"/>
              </a:rPr>
              <a:t>• </a:t>
            </a:r>
            <a:r>
              <a:rPr lang="en-GB" sz="2374" u="sng" dirty="0">
                <a:latin typeface="+mn-lt"/>
              </a:rPr>
              <a:t>Employer-led model Models </a:t>
            </a:r>
            <a:r>
              <a:rPr lang="en-GB" sz="2374" dirty="0">
                <a:latin typeface="+mn-lt"/>
              </a:rPr>
              <a:t>are emerging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967215" y="1058786"/>
            <a:ext cx="8650429" cy="1573416"/>
          </a:xfrm>
          <a:prstGeom prst="rect">
            <a:avLst/>
          </a:prstGeom>
        </p:spPr>
        <p:txBody>
          <a:bodyPr vert="horz" lIns="108537" tIns="54269" rIns="108537" bIns="5426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24" spc="-148" dirty="0">
                <a:latin typeface="+mn-lt"/>
              </a:rPr>
              <a:t>Apprenticeship</a:t>
            </a:r>
            <a:br>
              <a:rPr lang="en-US" sz="3324" spc="-148" dirty="0">
                <a:latin typeface="+mn-lt"/>
              </a:rPr>
            </a:br>
            <a:endParaRPr lang="en-GB" sz="3324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6942" y="3311282"/>
            <a:ext cx="7235825" cy="15537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Observation 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Portfolio of evidence 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Reflective journal 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Apprentice showcase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42" y="2275071"/>
            <a:ext cx="5614037" cy="823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374" dirty="0"/>
              <a:t>More individualised approach to learning</a:t>
            </a:r>
          </a:p>
          <a:p>
            <a:r>
              <a:rPr lang="en-GB" sz="2374" dirty="0"/>
              <a:t>Examples of end-point assessment methods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52768" y="1058785"/>
            <a:ext cx="5823957" cy="1573416"/>
          </a:xfrm>
          <a:prstGeom prst="rect">
            <a:avLst/>
          </a:prstGeom>
        </p:spPr>
        <p:txBody>
          <a:bodyPr vert="horz" lIns="108537" tIns="54269" rIns="108537" bIns="54269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24" dirty="0">
                <a:latin typeface="+mn-lt"/>
              </a:rPr>
              <a:t>BTEC Sport</a:t>
            </a:r>
            <a:br>
              <a:rPr lang="en-GB" sz="3324" dirty="0">
                <a:latin typeface="+mn-lt"/>
              </a:rPr>
            </a:br>
            <a:endParaRPr lang="en-GB" sz="3324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8439" y="2534177"/>
            <a:ext cx="5823957" cy="228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74" dirty="0"/>
              <a:t>4 brand new suites of BTEC Level 3 Nationals</a:t>
            </a:r>
          </a:p>
          <a:p>
            <a:endParaRPr lang="en-GB" sz="2374" dirty="0"/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Reformed qualification after 10 years 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Internally assessed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Industry specific and attract UCAS points </a:t>
            </a:r>
          </a:p>
          <a:p>
            <a:pPr marL="339185" indent="-339185">
              <a:buFont typeface="Arial" panose="020B0604020202020204" pitchFamily="34" charset="0"/>
              <a:buChar char="•"/>
            </a:pPr>
            <a:r>
              <a:rPr lang="en-GB" sz="2374" dirty="0"/>
              <a:t>2 year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5825" y="4904114"/>
            <a:ext cx="7235825" cy="2649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374" dirty="0"/>
              <a:t>Developed in collaboration with NGBs and Industry</a:t>
            </a:r>
          </a:p>
          <a:p>
            <a:r>
              <a:rPr lang="en-GB" sz="2374" dirty="0"/>
              <a:t>mapped to industry standards, allowing for direct access to employment in some instances</a:t>
            </a:r>
          </a:p>
          <a:p>
            <a:pPr marL="407022" indent="-407022">
              <a:buFont typeface="Arial" panose="020B0604020202020204" pitchFamily="34" charset="0"/>
              <a:buChar char="•"/>
            </a:pPr>
            <a:r>
              <a:rPr lang="en-GB" sz="2374" dirty="0"/>
              <a:t> Sport, Fitness and Personal Training </a:t>
            </a:r>
          </a:p>
          <a:p>
            <a:pPr marL="407022" indent="-407022">
              <a:buFont typeface="Arial" panose="020B0604020202020204" pitchFamily="34" charset="0"/>
              <a:buChar char="•"/>
            </a:pPr>
            <a:r>
              <a:rPr lang="en-GB" sz="2374" dirty="0"/>
              <a:t> Sports Coaching and Development </a:t>
            </a:r>
          </a:p>
          <a:p>
            <a:pPr marL="407022" indent="-407022">
              <a:buFont typeface="Arial" panose="020B0604020202020204" pitchFamily="34" charset="0"/>
              <a:buChar char="•"/>
            </a:pPr>
            <a:r>
              <a:rPr lang="en-GB" sz="2374" dirty="0"/>
              <a:t> Sport and Outdoor Activities </a:t>
            </a:r>
          </a:p>
          <a:p>
            <a:pPr marL="407022" indent="-407022">
              <a:buFont typeface="Arial" panose="020B0604020202020204" pitchFamily="34" charset="0"/>
              <a:buChar char="•"/>
            </a:pPr>
            <a:r>
              <a:rPr lang="en-GB" sz="2374" dirty="0"/>
              <a:t>Sporting Excellence and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B0DB4-D544-42FC-BA97-70C3C6EAA231}"/>
              </a:ext>
            </a:extLst>
          </p:cNvPr>
          <p:cNvSpPr txBox="1"/>
          <p:nvPr/>
        </p:nvSpPr>
        <p:spPr>
          <a:xfrm>
            <a:off x="663575" y="8222637"/>
            <a:ext cx="13144499" cy="4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45" i="1" dirty="0"/>
              <a:t>To better equip students to be able to either advance to higher education or direct employment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E0846-6794-445D-8CF2-86F80BD446F5}"/>
              </a:ext>
            </a:extLst>
          </p:cNvPr>
          <p:cNvSpPr/>
          <p:nvPr/>
        </p:nvSpPr>
        <p:spPr>
          <a:xfrm>
            <a:off x="1282231" y="339265"/>
            <a:ext cx="9497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/>
              <a:t>The changing landscape Further Education</a:t>
            </a:r>
          </a:p>
        </p:txBody>
      </p:sp>
    </p:spTree>
    <p:extLst>
      <p:ext uri="{BB962C8B-B14F-4D97-AF65-F5344CB8AC3E}">
        <p14:creationId xmlns:p14="http://schemas.microsoft.com/office/powerpoint/2010/main" val="138946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528D6C-D6DD-4FA3-841C-17D37DD3E0C7}"/>
              </a:ext>
            </a:extLst>
          </p:cNvPr>
          <p:cNvSpPr/>
          <p:nvPr/>
        </p:nvSpPr>
        <p:spPr>
          <a:xfrm>
            <a:off x="279400" y="0"/>
            <a:ext cx="14046200" cy="797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0"/>
            <a:r>
              <a:rPr lang="en-GB" sz="3798" dirty="0"/>
              <a:t>Studies</a:t>
            </a:r>
          </a:p>
          <a:p>
            <a:r>
              <a:rPr lang="en-GB" sz="2645" i="1" dirty="0"/>
              <a:t>1.</a:t>
            </a:r>
            <a:r>
              <a:rPr lang="en-GB" sz="2645" dirty="0"/>
              <a:t>Identify the extent, type and approach to the use of wearable technology in football related education programmes in </a:t>
            </a:r>
            <a:r>
              <a:rPr lang="en-GB" sz="2645" dirty="0" err="1"/>
              <a:t>fe</a:t>
            </a:r>
            <a:r>
              <a:rPr lang="en-GB" sz="2645" dirty="0"/>
              <a:t> and he settings.</a:t>
            </a:r>
            <a:r>
              <a:rPr lang="en-GB" sz="2645" i="1" dirty="0"/>
              <a:t> </a:t>
            </a:r>
            <a:r>
              <a:rPr lang="en-GB" sz="2645" b="1" i="1" u="sng" dirty="0"/>
              <a:t>Online questionnaire being launched in coming weeks</a:t>
            </a:r>
          </a:p>
          <a:p>
            <a:endParaRPr lang="en-GB" sz="2645" dirty="0"/>
          </a:p>
          <a:p>
            <a:r>
              <a:rPr lang="en-GB" sz="2645" dirty="0"/>
              <a:t>2. Describe and contrast the use of wearable technology in football elite performance and </a:t>
            </a:r>
            <a:r>
              <a:rPr lang="en-GB" sz="2645" dirty="0" err="1"/>
              <a:t>fe</a:t>
            </a:r>
            <a:r>
              <a:rPr lang="en-GB" sz="2645" dirty="0"/>
              <a:t> related settings</a:t>
            </a:r>
            <a:r>
              <a:rPr lang="en-GB" sz="2645" i="1" dirty="0"/>
              <a:t>. </a:t>
            </a:r>
            <a:r>
              <a:rPr lang="en-GB" sz="2645" b="1" i="1" u="sng" dirty="0"/>
              <a:t>Seeking volunteers to participate </a:t>
            </a:r>
          </a:p>
          <a:p>
            <a:r>
              <a:rPr lang="en-GB" sz="2000" i="1" dirty="0"/>
              <a:t>18+ support staff </a:t>
            </a:r>
            <a:r>
              <a:rPr lang="en-GB" sz="2000" i="1" dirty="0" err="1"/>
              <a:t>inc</a:t>
            </a:r>
            <a:r>
              <a:rPr lang="en-GB" sz="2000" i="1" dirty="0"/>
              <a:t>: lecturers across curriculum that have students enrolled on related football course anytime from April this </a:t>
            </a:r>
            <a:r>
              <a:rPr lang="en-GB" sz="2000" i="1" dirty="0" err="1"/>
              <a:t>wil</a:t>
            </a:r>
            <a:r>
              <a:rPr lang="en-GB" sz="2000" i="1" dirty="0"/>
              <a:t> be for approximately 6- 9 months, series of 1-1 interviews and focus group discussions.</a:t>
            </a:r>
          </a:p>
          <a:p>
            <a:endParaRPr lang="en-GB" sz="2645" dirty="0"/>
          </a:p>
          <a:p>
            <a:r>
              <a:rPr lang="en-GB" sz="2645" i="1" dirty="0"/>
              <a:t>3. </a:t>
            </a:r>
            <a:r>
              <a:rPr lang="en-GB" sz="2645" dirty="0"/>
              <a:t>To plan and The design and development of a wearable technology product for use in sport education in FE settings in the UK</a:t>
            </a:r>
            <a:r>
              <a:rPr lang="en-GB" sz="2645" i="1" dirty="0"/>
              <a:t>.</a:t>
            </a:r>
          </a:p>
          <a:p>
            <a:r>
              <a:rPr lang="en-GB" sz="2645" b="1" i="1" u="sng" dirty="0"/>
              <a:t>Seeking college/</a:t>
            </a:r>
            <a:r>
              <a:rPr lang="en-GB" sz="2645" b="1" i="1" u="sng" dirty="0" err="1"/>
              <a:t>fe</a:t>
            </a:r>
            <a:r>
              <a:rPr lang="en-GB" sz="2645" b="1" i="1" u="sng" dirty="0"/>
              <a:t> providers to participate </a:t>
            </a:r>
          </a:p>
          <a:p>
            <a:r>
              <a:rPr lang="en-GB" sz="2000" i="1" dirty="0"/>
              <a:t>this can be anytime from May onwards that will involve; observation of a delivered lecture (from researcher) on wearable technology (student presentation 45 mins) </a:t>
            </a:r>
          </a:p>
          <a:p>
            <a:r>
              <a:rPr lang="en-GB" sz="2000" i="1" dirty="0"/>
              <a:t>practical session- students wear tech and perform their normal football related session (30 mins-90 </a:t>
            </a:r>
            <a:r>
              <a:rPr lang="en-GB" sz="2000" i="1" dirty="0" err="1"/>
              <a:t>mis</a:t>
            </a:r>
            <a:r>
              <a:rPr lang="en-GB" sz="2000" i="1" dirty="0"/>
              <a:t>) followed by analysis and feedback (45mins-60 mins)</a:t>
            </a:r>
          </a:p>
          <a:p>
            <a:r>
              <a:rPr lang="en-GB" sz="2000" i="1" dirty="0"/>
              <a:t> this will then be followed up at a later date with an online questionnaire to request participants to feedback on their experience</a:t>
            </a:r>
          </a:p>
          <a:p>
            <a:r>
              <a:rPr lang="en-GB" sz="2000" i="1" dirty="0"/>
              <a:t>This will then be followed up with a further practical session, this time students perform their own analysis and feedback on experience</a:t>
            </a:r>
          </a:p>
          <a:p>
            <a:endParaRPr lang="en-GB" sz="2000" i="1" dirty="0"/>
          </a:p>
          <a:p>
            <a:r>
              <a:rPr lang="en-GB" sz="2000" i="1" dirty="0"/>
              <a:t>4</a:t>
            </a:r>
            <a:r>
              <a:rPr lang="en-GB" sz="2800" i="1" dirty="0"/>
              <a:t>. </a:t>
            </a:r>
            <a:r>
              <a:rPr lang="en-GB" sz="2800" dirty="0"/>
              <a:t>The application of a wearable technology system for use in a Further Education (FE) football related environment</a:t>
            </a:r>
          </a:p>
        </p:txBody>
      </p:sp>
    </p:spTree>
    <p:extLst>
      <p:ext uri="{BB962C8B-B14F-4D97-AF65-F5344CB8AC3E}">
        <p14:creationId xmlns:p14="http://schemas.microsoft.com/office/powerpoint/2010/main" val="105830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204" y="1284202"/>
            <a:ext cx="10853738" cy="2834031"/>
          </a:xfrm>
        </p:spPr>
        <p:txBody>
          <a:bodyPr>
            <a:normAutofit/>
          </a:bodyPr>
          <a:lstStyle/>
          <a:p>
            <a:r>
              <a:rPr lang="en-GB" dirty="0"/>
              <a:t>linking in with the wider curriculum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70655" y="4926482"/>
            <a:ext cx="10853738" cy="2834031"/>
          </a:xfrm>
          <a:prstGeom prst="rect">
            <a:avLst/>
          </a:prstGeom>
        </p:spPr>
        <p:txBody>
          <a:bodyPr vert="horz" lIns="108537" tIns="54269" rIns="108537" bIns="54269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223" dirty="0"/>
              <a:t>On your table-groups of 3+ Spend 30sec and list as many subjects that you feel can benefit from and how</a:t>
            </a:r>
          </a:p>
        </p:txBody>
      </p:sp>
    </p:spTree>
    <p:extLst>
      <p:ext uri="{BB962C8B-B14F-4D97-AF65-F5344CB8AC3E}">
        <p14:creationId xmlns:p14="http://schemas.microsoft.com/office/powerpoint/2010/main" val="581232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d8cb571-3dd1-487e-93f9-b23eadd7c21b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996</Words>
  <Application>Microsoft Office PowerPoint</Application>
  <PresentationFormat>Custom</PresentationFormat>
  <Paragraphs>117</Paragraphs>
  <Slides>10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plans will identify one of four  approaches to external quality assurance:  • Institute for Apprenticeships  • Ofqual  • Professional Body-led model  • Employer-led model Models are emerging</vt:lpstr>
      <vt:lpstr>PowerPoint Presentation</vt:lpstr>
      <vt:lpstr>linking in with the wider curriculum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tierney</dc:creator>
  <cp:lastModifiedBy>pete tierney</cp:lastModifiedBy>
  <cp:revision>82</cp:revision>
  <cp:lastPrinted>2020-02-29T14:18:20Z</cp:lastPrinted>
  <dcterms:created xsi:type="dcterms:W3CDTF">2020-02-03T13:38:47Z</dcterms:created>
  <dcterms:modified xsi:type="dcterms:W3CDTF">2021-05-19T07:47:35Z</dcterms:modified>
</cp:coreProperties>
</file>