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0.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0"/>
  </p:notesMasterIdLst>
  <p:sldIdLst>
    <p:sldId id="270" r:id="rId5"/>
    <p:sldId id="266" r:id="rId6"/>
    <p:sldId id="261" r:id="rId7"/>
    <p:sldId id="262" r:id="rId8"/>
    <p:sldId id="269" r:id="rId9"/>
    <p:sldId id="256" r:id="rId10"/>
    <p:sldId id="263" r:id="rId11"/>
    <p:sldId id="272" r:id="rId12"/>
    <p:sldId id="273" r:id="rId13"/>
    <p:sldId id="268" r:id="rId14"/>
    <p:sldId id="275" r:id="rId15"/>
    <p:sldId id="274" r:id="rId16"/>
    <p:sldId id="265" r:id="rId17"/>
    <p:sldId id="264" r:id="rId18"/>
    <p:sldId id="276"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 tierney" initials="pt" lastIdx="0" clrIdx="0">
    <p:extLst>
      <p:ext uri="{19B8F6BF-5375-455C-9EA6-DF929625EA0E}">
        <p15:presenceInfo xmlns:p15="http://schemas.microsoft.com/office/powerpoint/2012/main" userId="dc6aa9d54ade1ffe" providerId="Windows Live"/>
      </p:ext>
    </p:extLst>
  </p:cmAuthor>
  <p:cmAuthor id="2" name="Peter Tierney" initials="PT" lastIdx="1" clrIdx="1">
    <p:extLst>
      <p:ext uri="{19B8F6BF-5375-455C-9EA6-DF929625EA0E}">
        <p15:presenceInfo xmlns:p15="http://schemas.microsoft.com/office/powerpoint/2012/main" userId="Peter Tier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101D6A-926F-4D6A-83D8-B7E63787676A}" v="4" dt="2021-03-30T07:40:52.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1" autoAdjust="0"/>
    <p:restoredTop sz="88848" autoAdjust="0"/>
  </p:normalViewPr>
  <p:slideViewPr>
    <p:cSldViewPr snapToGrid="0">
      <p:cViewPr varScale="1">
        <p:scale>
          <a:sx n="71" d="100"/>
          <a:sy n="71" d="100"/>
        </p:scale>
        <p:origin x="10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erney, Pete" userId="4c2bd97b-5223-4142-92f5-5cb5b508a3e2" providerId="ADAL" clId="{613243B0-8FED-44BA-84AD-76D745DA3D25}"/>
    <pc:docChg chg="custSel addSld modSld">
      <pc:chgData name="Tierney, Pete" userId="4c2bd97b-5223-4142-92f5-5cb5b508a3e2" providerId="ADAL" clId="{613243B0-8FED-44BA-84AD-76D745DA3D25}" dt="2020-11-27T13:58:02.167" v="235" actId="20577"/>
      <pc:docMkLst>
        <pc:docMk/>
      </pc:docMkLst>
      <pc:sldChg chg="add">
        <pc:chgData name="Tierney, Pete" userId="4c2bd97b-5223-4142-92f5-5cb5b508a3e2" providerId="ADAL" clId="{613243B0-8FED-44BA-84AD-76D745DA3D25}" dt="2020-11-27T12:58:52.949" v="0"/>
        <pc:sldMkLst>
          <pc:docMk/>
          <pc:sldMk cId="213899045" sldId="273"/>
        </pc:sldMkLst>
      </pc:sldChg>
      <pc:sldChg chg="modSp mod">
        <pc:chgData name="Tierney, Pete" userId="4c2bd97b-5223-4142-92f5-5cb5b508a3e2" providerId="ADAL" clId="{613243B0-8FED-44BA-84AD-76D745DA3D25}" dt="2020-11-27T13:58:02.167" v="235" actId="20577"/>
        <pc:sldMkLst>
          <pc:docMk/>
          <pc:sldMk cId="2398259548" sldId="274"/>
        </pc:sldMkLst>
        <pc:spChg chg="mod">
          <ac:chgData name="Tierney, Pete" userId="4c2bd97b-5223-4142-92f5-5cb5b508a3e2" providerId="ADAL" clId="{613243B0-8FED-44BA-84AD-76D745DA3D25}" dt="2020-11-27T13:58:02.167" v="235" actId="20577"/>
          <ac:spMkLst>
            <pc:docMk/>
            <pc:sldMk cId="2398259548" sldId="274"/>
            <ac:spMk id="3" creationId="{52F3E4B6-A9C9-4BD7-A144-F644D6D9F31C}"/>
          </ac:spMkLst>
        </pc:spChg>
      </pc:sldChg>
    </pc:docChg>
  </pc:docChgLst>
  <pc:docChgLst>
    <pc:chgData name="Tierney, Pete" userId="4c2bd97b-5223-4142-92f5-5cb5b508a3e2" providerId="ADAL" clId="{B9101D6A-926F-4D6A-83D8-B7E63787676A}"/>
    <pc:docChg chg="undo custSel delSld modSld">
      <pc:chgData name="Tierney, Pete" userId="4c2bd97b-5223-4142-92f5-5cb5b508a3e2" providerId="ADAL" clId="{B9101D6A-926F-4D6A-83D8-B7E63787676A}" dt="2021-03-30T07:43:35.147" v="543" actId="20577"/>
      <pc:docMkLst>
        <pc:docMk/>
      </pc:docMkLst>
      <pc:sldChg chg="modSp mod">
        <pc:chgData name="Tierney, Pete" userId="4c2bd97b-5223-4142-92f5-5cb5b508a3e2" providerId="ADAL" clId="{B9101D6A-926F-4D6A-83D8-B7E63787676A}" dt="2021-03-21T17:47:14.138" v="398" actId="20577"/>
        <pc:sldMkLst>
          <pc:docMk/>
          <pc:sldMk cId="3103837531" sldId="262"/>
        </pc:sldMkLst>
        <pc:spChg chg="mod">
          <ac:chgData name="Tierney, Pete" userId="4c2bd97b-5223-4142-92f5-5cb5b508a3e2" providerId="ADAL" clId="{B9101D6A-926F-4D6A-83D8-B7E63787676A}" dt="2021-03-21T17:47:14.138" v="398" actId="20577"/>
          <ac:spMkLst>
            <pc:docMk/>
            <pc:sldMk cId="3103837531" sldId="262"/>
            <ac:spMk id="2" creationId="{00000000-0000-0000-0000-000000000000}"/>
          </ac:spMkLst>
        </pc:spChg>
        <pc:spChg chg="mod">
          <ac:chgData name="Tierney, Pete" userId="4c2bd97b-5223-4142-92f5-5cb5b508a3e2" providerId="ADAL" clId="{B9101D6A-926F-4D6A-83D8-B7E63787676A}" dt="2021-03-17T15:25:58.403" v="316" actId="20577"/>
          <ac:spMkLst>
            <pc:docMk/>
            <pc:sldMk cId="3103837531" sldId="262"/>
            <ac:spMk id="3" creationId="{00000000-0000-0000-0000-000000000000}"/>
          </ac:spMkLst>
        </pc:spChg>
      </pc:sldChg>
      <pc:sldChg chg="modSp mod">
        <pc:chgData name="Tierney, Pete" userId="4c2bd97b-5223-4142-92f5-5cb5b508a3e2" providerId="ADAL" clId="{B9101D6A-926F-4D6A-83D8-B7E63787676A}" dt="2021-03-30T07:43:35.147" v="543" actId="20577"/>
        <pc:sldMkLst>
          <pc:docMk/>
          <pc:sldMk cId="2922600259" sldId="263"/>
        </pc:sldMkLst>
        <pc:spChg chg="mod">
          <ac:chgData name="Tierney, Pete" userId="4c2bd97b-5223-4142-92f5-5cb5b508a3e2" providerId="ADAL" clId="{B9101D6A-926F-4D6A-83D8-B7E63787676A}" dt="2021-03-30T07:43:35.147" v="543" actId="20577"/>
          <ac:spMkLst>
            <pc:docMk/>
            <pc:sldMk cId="2922600259" sldId="263"/>
            <ac:spMk id="3" creationId="{00000000-0000-0000-0000-000000000000}"/>
          </ac:spMkLst>
        </pc:spChg>
      </pc:sldChg>
      <pc:sldChg chg="delSp modSp mod addCm delCm">
        <pc:chgData name="Tierney, Pete" userId="4c2bd97b-5223-4142-92f5-5cb5b508a3e2" providerId="ADAL" clId="{B9101D6A-926F-4D6A-83D8-B7E63787676A}" dt="2021-03-23T08:27:24.006" v="401" actId="20577"/>
        <pc:sldMkLst>
          <pc:docMk/>
          <pc:sldMk cId="2275256966" sldId="268"/>
        </pc:sldMkLst>
        <pc:spChg chg="mod">
          <ac:chgData name="Tierney, Pete" userId="4c2bd97b-5223-4142-92f5-5cb5b508a3e2" providerId="ADAL" clId="{B9101D6A-926F-4D6A-83D8-B7E63787676A}" dt="2021-03-23T08:27:24.006" v="401" actId="20577"/>
          <ac:spMkLst>
            <pc:docMk/>
            <pc:sldMk cId="2275256966" sldId="268"/>
            <ac:spMk id="2" creationId="{00000000-0000-0000-0000-000000000000}"/>
          </ac:spMkLst>
        </pc:spChg>
        <pc:spChg chg="mod">
          <ac:chgData name="Tierney, Pete" userId="4c2bd97b-5223-4142-92f5-5cb5b508a3e2" providerId="ADAL" clId="{B9101D6A-926F-4D6A-83D8-B7E63787676A}" dt="2021-03-17T15:23:15.958" v="216" actId="20577"/>
          <ac:spMkLst>
            <pc:docMk/>
            <pc:sldMk cId="2275256966" sldId="268"/>
            <ac:spMk id="3" creationId="{00000000-0000-0000-0000-000000000000}"/>
          </ac:spMkLst>
        </pc:spChg>
        <pc:spChg chg="del">
          <ac:chgData name="Tierney, Pete" userId="4c2bd97b-5223-4142-92f5-5cb5b508a3e2" providerId="ADAL" clId="{B9101D6A-926F-4D6A-83D8-B7E63787676A}" dt="2021-03-17T14:11:21.463" v="10" actId="478"/>
          <ac:spMkLst>
            <pc:docMk/>
            <pc:sldMk cId="2275256966" sldId="268"/>
            <ac:spMk id="4" creationId="{00000000-0000-0000-0000-000000000000}"/>
          </ac:spMkLst>
        </pc:spChg>
      </pc:sldChg>
      <pc:sldChg chg="addSp delSp modSp mod">
        <pc:chgData name="Tierney, Pete" userId="4c2bd97b-5223-4142-92f5-5cb5b508a3e2" providerId="ADAL" clId="{B9101D6A-926F-4D6A-83D8-B7E63787676A}" dt="2021-03-30T07:42:38.224" v="540" actId="14100"/>
        <pc:sldMkLst>
          <pc:docMk/>
          <pc:sldMk cId="1389463533" sldId="269"/>
        </pc:sldMkLst>
        <pc:spChg chg="mod">
          <ac:chgData name="Tierney, Pete" userId="4c2bd97b-5223-4142-92f5-5cb5b508a3e2" providerId="ADAL" clId="{B9101D6A-926F-4D6A-83D8-B7E63787676A}" dt="2021-03-30T07:40:25.413" v="458" actId="1076"/>
          <ac:spMkLst>
            <pc:docMk/>
            <pc:sldMk cId="1389463533" sldId="269"/>
            <ac:spMk id="2" creationId="{00000000-0000-0000-0000-000000000000}"/>
          </ac:spMkLst>
        </pc:spChg>
        <pc:spChg chg="mod">
          <ac:chgData name="Tierney, Pete" userId="4c2bd97b-5223-4142-92f5-5cb5b508a3e2" providerId="ADAL" clId="{B9101D6A-926F-4D6A-83D8-B7E63787676A}" dt="2021-03-30T07:40:18.250" v="457" actId="1076"/>
          <ac:spMkLst>
            <pc:docMk/>
            <pc:sldMk cId="1389463533" sldId="269"/>
            <ac:spMk id="3" creationId="{00000000-0000-0000-0000-000000000000}"/>
          </ac:spMkLst>
        </pc:spChg>
        <pc:spChg chg="mod">
          <ac:chgData name="Tierney, Pete" userId="4c2bd97b-5223-4142-92f5-5cb5b508a3e2" providerId="ADAL" clId="{B9101D6A-926F-4D6A-83D8-B7E63787676A}" dt="2021-03-30T07:41:38.039" v="516" actId="1076"/>
          <ac:spMkLst>
            <pc:docMk/>
            <pc:sldMk cId="1389463533" sldId="269"/>
            <ac:spMk id="5" creationId="{00000000-0000-0000-0000-000000000000}"/>
          </ac:spMkLst>
        </pc:spChg>
        <pc:spChg chg="mod">
          <ac:chgData name="Tierney, Pete" userId="4c2bd97b-5223-4142-92f5-5cb5b508a3e2" providerId="ADAL" clId="{B9101D6A-926F-4D6A-83D8-B7E63787676A}" dt="2021-03-30T07:42:38.224" v="540" actId="14100"/>
          <ac:spMkLst>
            <pc:docMk/>
            <pc:sldMk cId="1389463533" sldId="269"/>
            <ac:spMk id="6" creationId="{00000000-0000-0000-0000-000000000000}"/>
          </ac:spMkLst>
        </pc:spChg>
        <pc:spChg chg="mod">
          <ac:chgData name="Tierney, Pete" userId="4c2bd97b-5223-4142-92f5-5cb5b508a3e2" providerId="ADAL" clId="{B9101D6A-926F-4D6A-83D8-B7E63787676A}" dt="2021-03-30T07:41:41.609" v="517" actId="1076"/>
          <ac:spMkLst>
            <pc:docMk/>
            <pc:sldMk cId="1389463533" sldId="269"/>
            <ac:spMk id="7" creationId="{00000000-0000-0000-0000-000000000000}"/>
          </ac:spMkLst>
        </pc:spChg>
        <pc:spChg chg="mod">
          <ac:chgData name="Tierney, Pete" userId="4c2bd97b-5223-4142-92f5-5cb5b508a3e2" providerId="ADAL" clId="{B9101D6A-926F-4D6A-83D8-B7E63787676A}" dt="2021-03-30T07:42:12.233" v="534" actId="1076"/>
          <ac:spMkLst>
            <pc:docMk/>
            <pc:sldMk cId="1389463533" sldId="269"/>
            <ac:spMk id="8" creationId="{00000000-0000-0000-0000-000000000000}"/>
          </ac:spMkLst>
        </pc:spChg>
        <pc:spChg chg="add del mod">
          <ac:chgData name="Tierney, Pete" userId="4c2bd97b-5223-4142-92f5-5cb5b508a3e2" providerId="ADAL" clId="{B9101D6A-926F-4D6A-83D8-B7E63787676A}" dt="2021-03-30T07:38:54.005" v="404"/>
          <ac:spMkLst>
            <pc:docMk/>
            <pc:sldMk cId="1389463533" sldId="269"/>
            <ac:spMk id="10" creationId="{DB2788BD-FD5C-454E-BA02-5ABCD221B06C}"/>
          </ac:spMkLst>
        </pc:spChg>
        <pc:spChg chg="add del">
          <ac:chgData name="Tierney, Pete" userId="4c2bd97b-5223-4142-92f5-5cb5b508a3e2" providerId="ADAL" clId="{B9101D6A-926F-4D6A-83D8-B7E63787676A}" dt="2021-03-30T07:40:44.388" v="460"/>
          <ac:spMkLst>
            <pc:docMk/>
            <pc:sldMk cId="1389463533" sldId="269"/>
            <ac:spMk id="11" creationId="{703E95F6-B2A9-4509-BD47-503BC6DE7A01}"/>
          </ac:spMkLst>
        </pc:spChg>
        <pc:spChg chg="add mod">
          <ac:chgData name="Tierney, Pete" userId="4c2bd97b-5223-4142-92f5-5cb5b508a3e2" providerId="ADAL" clId="{B9101D6A-926F-4D6A-83D8-B7E63787676A}" dt="2021-03-30T07:41:34.945" v="515" actId="1076"/>
          <ac:spMkLst>
            <pc:docMk/>
            <pc:sldMk cId="1389463533" sldId="269"/>
            <ac:spMk id="12" creationId="{10ACB505-A39D-4CE2-B7AD-F8FDDD3FB40E}"/>
          </ac:spMkLst>
        </pc:spChg>
      </pc:sldChg>
      <pc:sldChg chg="del">
        <pc:chgData name="Tierney, Pete" userId="4c2bd97b-5223-4142-92f5-5cb5b508a3e2" providerId="ADAL" clId="{B9101D6A-926F-4D6A-83D8-B7E63787676A}" dt="2021-03-17T14:22:16.332" v="60" actId="47"/>
        <pc:sldMkLst>
          <pc:docMk/>
          <pc:sldMk cId="1862939856" sldId="271"/>
        </pc:sldMkLst>
      </pc:sldChg>
      <pc:sldChg chg="del">
        <pc:chgData name="Tierney, Pete" userId="4c2bd97b-5223-4142-92f5-5cb5b508a3e2" providerId="ADAL" clId="{B9101D6A-926F-4D6A-83D8-B7E63787676A}" dt="2021-03-17T14:22:21.807" v="61" actId="47"/>
        <pc:sldMkLst>
          <pc:docMk/>
          <pc:sldMk cId="2398259548"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EDD65-0B29-44FD-8A2E-DE37B1519BE4}" type="datetimeFigureOut">
              <a:rPr lang="en-GB" smtClean="0"/>
              <a:t>30/03/2021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92A66-E32F-4F2C-94D7-4A52F6307CF8}" type="slidenum">
              <a:rPr lang="en-GB" smtClean="0"/>
              <a:t>‹#›</a:t>
            </a:fld>
            <a:endParaRPr lang="en-GB"/>
          </a:p>
        </p:txBody>
      </p:sp>
    </p:spTree>
    <p:extLst>
      <p:ext uri="{BB962C8B-B14F-4D97-AF65-F5344CB8AC3E}">
        <p14:creationId xmlns:p14="http://schemas.microsoft.com/office/powerpoint/2010/main" val="361999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Equivalent to supporting over147,300 jobs</a:t>
            </a:r>
          </a:p>
          <a:p>
            <a:r>
              <a:rPr lang="en-GB" dirty="0"/>
              <a:t>Football 1</a:t>
            </a:r>
            <a:r>
              <a:rPr lang="en-GB" baseline="30000" dirty="0"/>
              <a:t>st</a:t>
            </a:r>
            <a:r>
              <a:rPr lang="en-GB" dirty="0"/>
              <a:t> team sport science support to community and occupational health</a:t>
            </a:r>
          </a:p>
          <a:p>
            <a:r>
              <a:rPr lang="en-GB" dirty="0"/>
              <a:t>From birth to grave across the landscape</a:t>
            </a:r>
          </a:p>
          <a:p>
            <a:r>
              <a:rPr lang="en-GB" dirty="0"/>
              <a:t>No barriers,</a:t>
            </a:r>
            <a:r>
              <a:rPr lang="en-GB" baseline="0" dirty="0"/>
              <a:t> culture, age, sex, disability, job……. Military, hospitals, sports, parks, wellness, teachers</a:t>
            </a:r>
            <a:endParaRPr lang="en-GB" dirty="0"/>
          </a:p>
          <a:p>
            <a:endParaRPr lang="en-GB" dirty="0"/>
          </a:p>
          <a:p>
            <a:r>
              <a:rPr lang="en-GB" dirty="0"/>
              <a:t>this is added income to the </a:t>
            </a:r>
            <a:r>
              <a:rPr lang="en-GB" dirty="0" err="1"/>
              <a:t>uk</a:t>
            </a:r>
            <a:r>
              <a:rPr lang="en-GB" dirty="0"/>
              <a:t> every year including 1.3 billion tax</a:t>
            </a:r>
          </a:p>
          <a:p>
            <a:r>
              <a:rPr lang="en-GB" dirty="0" err="1"/>
              <a:t>Approx</a:t>
            </a:r>
            <a:r>
              <a:rPr lang="en-GB" dirty="0"/>
              <a:t>  £90 million in savings from NHS savings,</a:t>
            </a:r>
            <a:r>
              <a:rPr lang="en-GB" baseline="0" dirty="0"/>
              <a:t> </a:t>
            </a:r>
          </a:p>
          <a:p>
            <a:r>
              <a:rPr lang="en-GB" baseline="0" dirty="0"/>
              <a:t>£160 million saving from unemployment and related benefits, less crime, fewer police</a:t>
            </a:r>
            <a:endParaRPr lang="en-GB" dirty="0"/>
          </a:p>
        </p:txBody>
      </p:sp>
      <p:sp>
        <p:nvSpPr>
          <p:cNvPr id="4" name="Slide Number Placeholder 3"/>
          <p:cNvSpPr>
            <a:spLocks noGrp="1"/>
          </p:cNvSpPr>
          <p:nvPr>
            <p:ph type="sldNum" sz="quarter" idx="10"/>
          </p:nvPr>
        </p:nvSpPr>
        <p:spPr/>
        <p:txBody>
          <a:bodyPr/>
          <a:lstStyle/>
          <a:p>
            <a:fld id="{462AB96D-A737-4EA4-880D-6CE4E800A567}" type="slidenum">
              <a:rPr lang="en-GB" smtClean="0"/>
              <a:t>2</a:t>
            </a:fld>
            <a:endParaRPr lang="en-GB"/>
          </a:p>
        </p:txBody>
      </p:sp>
    </p:spTree>
    <p:extLst>
      <p:ext uri="{BB962C8B-B14F-4D97-AF65-F5344CB8AC3E}">
        <p14:creationId xmlns:p14="http://schemas.microsoft.com/office/powerpoint/2010/main" val="203081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E879A-F841-49EA-89CA-6FD011867742}" type="slidenum">
              <a:rPr lang="en-GB" smtClean="0"/>
              <a:t>3</a:t>
            </a:fld>
            <a:endParaRPr lang="en-GB"/>
          </a:p>
        </p:txBody>
      </p:sp>
    </p:spTree>
    <p:extLst>
      <p:ext uri="{BB962C8B-B14F-4D97-AF65-F5344CB8AC3E}">
        <p14:creationId xmlns:p14="http://schemas.microsoft.com/office/powerpoint/2010/main" val="178291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E879A-F841-49EA-89CA-6FD011867742}" type="slidenum">
              <a:rPr lang="en-GB" smtClean="0"/>
              <a:t>4</a:t>
            </a:fld>
            <a:endParaRPr lang="en-GB"/>
          </a:p>
        </p:txBody>
      </p:sp>
    </p:spTree>
    <p:extLst>
      <p:ext uri="{BB962C8B-B14F-4D97-AF65-F5344CB8AC3E}">
        <p14:creationId xmlns:p14="http://schemas.microsoft.com/office/powerpoint/2010/main" val="118605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developed in collaboration with professional bodies and key industry stakeholders</a:t>
            </a:r>
          </a:p>
          <a:p>
            <a:r>
              <a:rPr lang="en-GB" dirty="0"/>
              <a:t> are mapped to industry standards, allowing for direct access to employment in some instances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Self employment in sport and physical activity, as per unit 1, in addition more and more is it being integrated within consumer sport and other aspects of physical activity</a:t>
            </a:r>
          </a:p>
          <a:p>
            <a:endParaRPr lang="en-GB" dirty="0"/>
          </a:p>
        </p:txBody>
      </p:sp>
      <p:sp>
        <p:nvSpPr>
          <p:cNvPr id="4" name="Slide Number Placeholder 3"/>
          <p:cNvSpPr>
            <a:spLocks noGrp="1"/>
          </p:cNvSpPr>
          <p:nvPr>
            <p:ph type="sldNum" sz="quarter" idx="10"/>
          </p:nvPr>
        </p:nvSpPr>
        <p:spPr/>
        <p:txBody>
          <a:bodyPr/>
          <a:lstStyle/>
          <a:p>
            <a:fld id="{462AB96D-A737-4EA4-880D-6CE4E800A567}" type="slidenum">
              <a:rPr lang="en-GB" smtClean="0"/>
              <a:t>7</a:t>
            </a:fld>
            <a:endParaRPr lang="en-GB"/>
          </a:p>
        </p:txBody>
      </p:sp>
    </p:spTree>
    <p:extLst>
      <p:ext uri="{BB962C8B-B14F-4D97-AF65-F5344CB8AC3E}">
        <p14:creationId xmlns:p14="http://schemas.microsoft.com/office/powerpoint/2010/main" val="411421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AB96D-A737-4EA4-880D-6CE4E800A567}" type="slidenum">
              <a:rPr lang="en-GB" smtClean="0"/>
              <a:t>13</a:t>
            </a:fld>
            <a:endParaRPr lang="en-GB"/>
          </a:p>
        </p:txBody>
      </p:sp>
    </p:spTree>
    <p:extLst>
      <p:ext uri="{BB962C8B-B14F-4D97-AF65-F5344CB8AC3E}">
        <p14:creationId xmlns:p14="http://schemas.microsoft.com/office/powerpoint/2010/main" val="418222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AB96D-A737-4EA4-880D-6CE4E800A567}" type="slidenum">
              <a:rPr lang="en-GB" smtClean="0"/>
              <a:t>14</a:t>
            </a:fld>
            <a:endParaRPr lang="en-GB"/>
          </a:p>
        </p:txBody>
      </p:sp>
    </p:spTree>
    <p:extLst>
      <p:ext uri="{BB962C8B-B14F-4D97-AF65-F5344CB8AC3E}">
        <p14:creationId xmlns:p14="http://schemas.microsoft.com/office/powerpoint/2010/main" val="40066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DB9582F-AFDC-4BEA-8BA4-C39DF5E55546}"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0C8BE-BFDB-4D33-B13A-136F217D1721}" type="slidenum">
              <a:rPr lang="en-GB" smtClean="0"/>
              <a:t>‹#›</a:t>
            </a:fld>
            <a:endParaRPr lang="en-GB"/>
          </a:p>
        </p:txBody>
      </p:sp>
    </p:spTree>
    <p:extLst>
      <p:ext uri="{BB962C8B-B14F-4D97-AF65-F5344CB8AC3E}">
        <p14:creationId xmlns:p14="http://schemas.microsoft.com/office/powerpoint/2010/main" val="348205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9582F-AFDC-4BEA-8BA4-C39DF5E55546}"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0C8BE-BFDB-4D33-B13A-136F217D1721}" type="slidenum">
              <a:rPr lang="en-GB" smtClean="0"/>
              <a:t>‹#›</a:t>
            </a:fld>
            <a:endParaRPr lang="en-GB"/>
          </a:p>
        </p:txBody>
      </p:sp>
    </p:spTree>
    <p:extLst>
      <p:ext uri="{BB962C8B-B14F-4D97-AF65-F5344CB8AC3E}">
        <p14:creationId xmlns:p14="http://schemas.microsoft.com/office/powerpoint/2010/main" val="343720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9582F-AFDC-4BEA-8BA4-C39DF5E55546}"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0C8BE-BFDB-4D33-B13A-136F217D1721}" type="slidenum">
              <a:rPr lang="en-GB" smtClean="0"/>
              <a:t>‹#›</a:t>
            </a:fld>
            <a:endParaRPr lang="en-GB"/>
          </a:p>
        </p:txBody>
      </p:sp>
    </p:spTree>
    <p:extLst>
      <p:ext uri="{BB962C8B-B14F-4D97-AF65-F5344CB8AC3E}">
        <p14:creationId xmlns:p14="http://schemas.microsoft.com/office/powerpoint/2010/main" val="71895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9582F-AFDC-4BEA-8BA4-C39DF5E55546}"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0C8BE-BFDB-4D33-B13A-136F217D1721}" type="slidenum">
              <a:rPr lang="en-GB" smtClean="0"/>
              <a:t>‹#›</a:t>
            </a:fld>
            <a:endParaRPr lang="en-GB"/>
          </a:p>
        </p:txBody>
      </p:sp>
    </p:spTree>
    <p:extLst>
      <p:ext uri="{BB962C8B-B14F-4D97-AF65-F5344CB8AC3E}">
        <p14:creationId xmlns:p14="http://schemas.microsoft.com/office/powerpoint/2010/main" val="248566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B9582F-AFDC-4BEA-8BA4-C39DF5E55546}"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0C8BE-BFDB-4D33-B13A-136F217D1721}" type="slidenum">
              <a:rPr lang="en-GB" smtClean="0"/>
              <a:t>‹#›</a:t>
            </a:fld>
            <a:endParaRPr lang="en-GB"/>
          </a:p>
        </p:txBody>
      </p:sp>
    </p:spTree>
    <p:extLst>
      <p:ext uri="{BB962C8B-B14F-4D97-AF65-F5344CB8AC3E}">
        <p14:creationId xmlns:p14="http://schemas.microsoft.com/office/powerpoint/2010/main" val="254738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DB9582F-AFDC-4BEA-8BA4-C39DF5E55546}"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0C8BE-BFDB-4D33-B13A-136F217D1721}" type="slidenum">
              <a:rPr lang="en-GB" smtClean="0"/>
              <a:t>‹#›</a:t>
            </a:fld>
            <a:endParaRPr lang="en-GB"/>
          </a:p>
        </p:txBody>
      </p:sp>
    </p:spTree>
    <p:extLst>
      <p:ext uri="{BB962C8B-B14F-4D97-AF65-F5344CB8AC3E}">
        <p14:creationId xmlns:p14="http://schemas.microsoft.com/office/powerpoint/2010/main" val="307863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DB9582F-AFDC-4BEA-8BA4-C39DF5E55546}" type="datetimeFigureOut">
              <a:rPr lang="en-GB" smtClean="0"/>
              <a:t>30/03/2021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70C8BE-BFDB-4D33-B13A-136F217D1721}" type="slidenum">
              <a:rPr lang="en-GB" smtClean="0"/>
              <a:t>‹#›</a:t>
            </a:fld>
            <a:endParaRPr lang="en-GB"/>
          </a:p>
        </p:txBody>
      </p:sp>
    </p:spTree>
    <p:extLst>
      <p:ext uri="{BB962C8B-B14F-4D97-AF65-F5344CB8AC3E}">
        <p14:creationId xmlns:p14="http://schemas.microsoft.com/office/powerpoint/2010/main" val="367098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B9582F-AFDC-4BEA-8BA4-C39DF5E55546}" type="datetimeFigureOut">
              <a:rPr lang="en-GB" smtClean="0"/>
              <a:t>30/03/2021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70C8BE-BFDB-4D33-B13A-136F217D1721}" type="slidenum">
              <a:rPr lang="en-GB" smtClean="0"/>
              <a:t>‹#›</a:t>
            </a:fld>
            <a:endParaRPr lang="en-GB"/>
          </a:p>
        </p:txBody>
      </p:sp>
    </p:spTree>
    <p:extLst>
      <p:ext uri="{BB962C8B-B14F-4D97-AF65-F5344CB8AC3E}">
        <p14:creationId xmlns:p14="http://schemas.microsoft.com/office/powerpoint/2010/main" val="257065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9582F-AFDC-4BEA-8BA4-C39DF5E55546}" type="datetimeFigureOut">
              <a:rPr lang="en-GB" smtClean="0"/>
              <a:t>30/03/2021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70C8BE-BFDB-4D33-B13A-136F217D1721}" type="slidenum">
              <a:rPr lang="en-GB" smtClean="0"/>
              <a:t>‹#›</a:t>
            </a:fld>
            <a:endParaRPr lang="en-GB"/>
          </a:p>
        </p:txBody>
      </p:sp>
    </p:spTree>
    <p:extLst>
      <p:ext uri="{BB962C8B-B14F-4D97-AF65-F5344CB8AC3E}">
        <p14:creationId xmlns:p14="http://schemas.microsoft.com/office/powerpoint/2010/main" val="66792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B9582F-AFDC-4BEA-8BA4-C39DF5E55546}"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0C8BE-BFDB-4D33-B13A-136F217D1721}" type="slidenum">
              <a:rPr lang="en-GB" smtClean="0"/>
              <a:t>‹#›</a:t>
            </a:fld>
            <a:endParaRPr lang="en-GB"/>
          </a:p>
        </p:txBody>
      </p:sp>
    </p:spTree>
    <p:extLst>
      <p:ext uri="{BB962C8B-B14F-4D97-AF65-F5344CB8AC3E}">
        <p14:creationId xmlns:p14="http://schemas.microsoft.com/office/powerpoint/2010/main" val="83528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B9582F-AFDC-4BEA-8BA4-C39DF5E55546}"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0C8BE-BFDB-4D33-B13A-136F217D1721}" type="slidenum">
              <a:rPr lang="en-GB" smtClean="0"/>
              <a:t>‹#›</a:t>
            </a:fld>
            <a:endParaRPr lang="en-GB"/>
          </a:p>
        </p:txBody>
      </p:sp>
    </p:spTree>
    <p:extLst>
      <p:ext uri="{BB962C8B-B14F-4D97-AF65-F5344CB8AC3E}">
        <p14:creationId xmlns:p14="http://schemas.microsoft.com/office/powerpoint/2010/main" val="75593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582F-AFDC-4BEA-8BA4-C39DF5E55546}" type="datetimeFigureOut">
              <a:rPr lang="en-GB" smtClean="0"/>
              <a:t>30/03/2021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0C8BE-BFDB-4D33-B13A-136F217D1721}" type="slidenum">
              <a:rPr lang="en-GB" smtClean="0"/>
              <a:t>‹#›</a:t>
            </a:fld>
            <a:endParaRPr lang="en-GB"/>
          </a:p>
        </p:txBody>
      </p:sp>
    </p:spTree>
    <p:extLst>
      <p:ext uri="{BB962C8B-B14F-4D97-AF65-F5344CB8AC3E}">
        <p14:creationId xmlns:p14="http://schemas.microsoft.com/office/powerpoint/2010/main" val="10629908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1670" y="752923"/>
            <a:ext cx="9840684" cy="1655762"/>
          </a:xfrm>
        </p:spPr>
        <p:txBody>
          <a:bodyPr>
            <a:noAutofit/>
          </a:bodyPr>
          <a:lstStyle/>
          <a:p>
            <a:r>
              <a:rPr lang="en-US" sz="3600" spc="-125" dirty="0"/>
              <a:t>Use of Wearable Technology in football related Further and Higher educational settings in UK</a:t>
            </a:r>
          </a:p>
          <a:p>
            <a:endParaRPr lang="en-GB" sz="3600" dirty="0"/>
          </a:p>
        </p:txBody>
      </p:sp>
      <p:pic>
        <p:nvPicPr>
          <p:cNvPr id="1028" name="Picture 4" descr="LJMU JOHN LENNON GALLE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4964" y="2984386"/>
            <a:ext cx="1963515" cy="19635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54" y="5963038"/>
            <a:ext cx="1152814" cy="681854"/>
          </a:xfrm>
          <a:prstGeom prst="rect">
            <a:avLst/>
          </a:prstGeom>
        </p:spPr>
      </p:pic>
      <p:pic>
        <p:nvPicPr>
          <p:cNvPr id="1030" name="Picture 6" descr="The Football Exchange | Liverpool John Moores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387" y="6091200"/>
            <a:ext cx="1486487" cy="55369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Association of Colle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5"/>
          <a:stretch>
            <a:fillRect/>
          </a:stretch>
        </p:blipFill>
        <p:spPr>
          <a:xfrm>
            <a:off x="9580634" y="5713834"/>
            <a:ext cx="1226662" cy="1105087"/>
          </a:xfrm>
          <a:prstGeom prst="rect">
            <a:avLst/>
          </a:prstGeom>
        </p:spPr>
      </p:pic>
      <p:pic>
        <p:nvPicPr>
          <p:cNvPr id="2" name="Picture 2" descr="Screen Shot 2020-06-11 at 3.20.33 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6069960"/>
            <a:ext cx="1660428" cy="59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5157" y="2916971"/>
            <a:ext cx="2104465" cy="2098347"/>
          </a:xfrm>
          <a:prstGeom prst="rect">
            <a:avLst/>
          </a:prstGeom>
        </p:spPr>
      </p:pic>
      <p:pic>
        <p:nvPicPr>
          <p:cNvPr id="9" name="Picture 8"/>
          <p:cNvPicPr>
            <a:picLocks noChangeAspect="1"/>
          </p:cNvPicPr>
          <p:nvPr/>
        </p:nvPicPr>
        <p:blipFill>
          <a:blip r:embed="rId8"/>
          <a:stretch>
            <a:fillRect/>
          </a:stretch>
        </p:blipFill>
        <p:spPr>
          <a:xfrm>
            <a:off x="4493871" y="5870249"/>
            <a:ext cx="2516281" cy="792256"/>
          </a:xfrm>
          <a:prstGeom prst="rect">
            <a:avLst/>
          </a:prstGeom>
        </p:spPr>
      </p:pic>
    </p:spTree>
    <p:extLst>
      <p:ext uri="{BB962C8B-B14F-4D97-AF65-F5344CB8AC3E}">
        <p14:creationId xmlns:p14="http://schemas.microsoft.com/office/powerpoint/2010/main" val="8115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173"/>
            <a:ext cx="10515600" cy="1325563"/>
          </a:xfrm>
        </p:spPr>
        <p:txBody>
          <a:bodyPr/>
          <a:lstStyle/>
          <a:p>
            <a:r>
              <a:rPr lang="en-GB" b="1" dirty="0"/>
              <a:t>SFF study August 2020 - December 2020</a:t>
            </a:r>
          </a:p>
        </p:txBody>
      </p:sp>
      <p:sp>
        <p:nvSpPr>
          <p:cNvPr id="3" name="Content Placeholder 2"/>
          <p:cNvSpPr>
            <a:spLocks noGrp="1"/>
          </p:cNvSpPr>
          <p:nvPr>
            <p:ph idx="1"/>
          </p:nvPr>
        </p:nvSpPr>
        <p:spPr>
          <a:xfrm>
            <a:off x="838200" y="1477736"/>
            <a:ext cx="10515600" cy="4699227"/>
          </a:xfrm>
        </p:spPr>
        <p:txBody>
          <a:bodyPr>
            <a:normAutofit fontScale="77500" lnSpcReduction="20000"/>
          </a:bodyPr>
          <a:lstStyle/>
          <a:p>
            <a:pPr>
              <a:lnSpc>
                <a:spcPct val="150000"/>
              </a:lnSpc>
            </a:pPr>
            <a:r>
              <a:rPr lang="en-GB" dirty="0"/>
              <a:t>Observations at SFF. August-September 2020</a:t>
            </a:r>
          </a:p>
          <a:p>
            <a:pPr lvl="1">
              <a:lnSpc>
                <a:spcPct val="150000"/>
              </a:lnSpc>
              <a:buFont typeface="Wingdings" panose="05000000000000000000" pitchFamily="2" charset="2"/>
              <a:buChar char="Ø"/>
            </a:pPr>
            <a:r>
              <a:rPr lang="en-GB" dirty="0"/>
              <a:t>Monitor and evaluate current working practices </a:t>
            </a:r>
          </a:p>
          <a:p>
            <a:pPr lvl="1">
              <a:lnSpc>
                <a:spcPct val="150000"/>
              </a:lnSpc>
              <a:buFont typeface="Wingdings" panose="05000000000000000000" pitchFamily="2" charset="2"/>
              <a:buChar char="Ø"/>
            </a:pPr>
            <a:r>
              <a:rPr lang="en-GB" dirty="0"/>
              <a:t>1-1 interviews educators/coaches/players/support staff</a:t>
            </a:r>
          </a:p>
          <a:p>
            <a:pPr marL="457200" lvl="1" indent="0">
              <a:lnSpc>
                <a:spcPct val="150000"/>
              </a:lnSpc>
              <a:buNone/>
            </a:pPr>
            <a:endParaRPr lang="en-GB" dirty="0"/>
          </a:p>
          <a:p>
            <a:pPr>
              <a:lnSpc>
                <a:spcPct val="150000"/>
              </a:lnSpc>
            </a:pPr>
            <a:r>
              <a:rPr lang="en-GB" dirty="0"/>
              <a:t>pilot study October-December 2020</a:t>
            </a:r>
          </a:p>
          <a:p>
            <a:pPr lvl="1">
              <a:lnSpc>
                <a:spcPct val="150000"/>
              </a:lnSpc>
              <a:buFont typeface="Wingdings" panose="05000000000000000000" pitchFamily="2" charset="2"/>
              <a:buChar char="Ø"/>
            </a:pPr>
            <a:r>
              <a:rPr lang="en-GB" dirty="0"/>
              <a:t>pre pilot assessment  (understanding – staff and students)</a:t>
            </a:r>
          </a:p>
          <a:p>
            <a:pPr lvl="1">
              <a:lnSpc>
                <a:spcPct val="150000"/>
              </a:lnSpc>
              <a:buFont typeface="Wingdings" panose="05000000000000000000" pitchFamily="2" charset="2"/>
              <a:buChar char="Ø"/>
            </a:pPr>
            <a:r>
              <a:rPr lang="en-GB" dirty="0"/>
              <a:t>Presentation &amp; orientation</a:t>
            </a:r>
          </a:p>
          <a:p>
            <a:pPr lvl="1">
              <a:lnSpc>
                <a:spcPct val="150000"/>
              </a:lnSpc>
              <a:buFont typeface="Wingdings" panose="05000000000000000000" pitchFamily="2" charset="2"/>
              <a:buChar char="Ø"/>
            </a:pPr>
            <a:r>
              <a:rPr lang="en-GB" dirty="0"/>
              <a:t>Deployment of wearable technology </a:t>
            </a:r>
          </a:p>
          <a:p>
            <a:pPr lvl="1">
              <a:lnSpc>
                <a:spcPct val="150000"/>
              </a:lnSpc>
              <a:buFont typeface="Wingdings" panose="05000000000000000000" pitchFamily="2" charset="2"/>
              <a:buChar char="Ø"/>
            </a:pPr>
            <a:r>
              <a:rPr lang="en-GB" dirty="0"/>
              <a:t>3 week observation of individual use of WT </a:t>
            </a:r>
          </a:p>
          <a:p>
            <a:pPr lvl="1">
              <a:lnSpc>
                <a:spcPct val="150000"/>
              </a:lnSpc>
              <a:buFont typeface="Wingdings" panose="05000000000000000000" pitchFamily="2" charset="2"/>
              <a:buChar char="Ø"/>
            </a:pPr>
            <a:r>
              <a:rPr lang="en-GB" dirty="0"/>
              <a:t>Evaluation </a:t>
            </a:r>
          </a:p>
        </p:txBody>
      </p:sp>
    </p:spTree>
    <p:extLst>
      <p:ext uri="{BB962C8B-B14F-4D97-AF65-F5344CB8AC3E}">
        <p14:creationId xmlns:p14="http://schemas.microsoft.com/office/powerpoint/2010/main" val="227525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613B2-A37C-4B0E-9912-3B4DE36AFF9A}"/>
              </a:ext>
            </a:extLst>
          </p:cNvPr>
          <p:cNvSpPr>
            <a:spLocks noGrp="1"/>
          </p:cNvSpPr>
          <p:nvPr>
            <p:ph type="title"/>
          </p:nvPr>
        </p:nvSpPr>
        <p:spPr/>
        <p:txBody>
          <a:bodyPr/>
          <a:lstStyle/>
          <a:p>
            <a:r>
              <a:rPr lang="en-GB" dirty="0"/>
              <a:t>Supportive evidence if required to add to deck</a:t>
            </a:r>
          </a:p>
        </p:txBody>
      </p:sp>
      <p:sp>
        <p:nvSpPr>
          <p:cNvPr id="3" name="Content Placeholder 2">
            <a:extLst>
              <a:ext uri="{FF2B5EF4-FFF2-40B4-BE49-F238E27FC236}">
                <a16:creationId xmlns:a16="http://schemas.microsoft.com/office/drawing/2014/main" id="{25AFBEFC-BF22-45CA-AAA8-E78A0EA617F3}"/>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50393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jpg"/>
          <p:cNvPicPr>
            <a:picLocks/>
          </p:cNvPicPr>
          <p:nvPr/>
        </p:nvPicPr>
        <p:blipFill rotWithShape="1">
          <a:blip r:embed="rId2"/>
          <a:srcRect l="21484"/>
          <a:stretch/>
        </p:blipFill>
        <p:spPr>
          <a:xfrm>
            <a:off x="5226661" y="1916847"/>
            <a:ext cx="6732947" cy="4404732"/>
          </a:xfrm>
          <a:prstGeom prst="rect">
            <a:avLst/>
          </a:prstGeom>
        </p:spPr>
      </p:pic>
      <p:sp>
        <p:nvSpPr>
          <p:cNvPr id="2" name="Title 1"/>
          <p:cNvSpPr>
            <a:spLocks noGrp="1"/>
          </p:cNvSpPr>
          <p:nvPr>
            <p:ph type="ctrTitle"/>
          </p:nvPr>
        </p:nvSpPr>
        <p:spPr>
          <a:xfrm>
            <a:off x="351263" y="3481891"/>
            <a:ext cx="11489473" cy="2387600"/>
          </a:xfrm>
        </p:spPr>
        <p:txBody>
          <a:bodyPr>
            <a:noAutofit/>
          </a:bodyPr>
          <a:lstStyle/>
          <a:p>
            <a:pPr algn="l"/>
            <a:r>
              <a:rPr lang="en-GB" sz="1800" dirty="0">
                <a:latin typeface="+mn-lt"/>
              </a:rPr>
              <a:t>Assessment plans will identify one of four </a:t>
            </a:r>
            <a:br>
              <a:rPr lang="en-GB" sz="1800" dirty="0">
                <a:latin typeface="+mn-lt"/>
              </a:rPr>
            </a:br>
            <a:r>
              <a:rPr lang="en-GB" sz="1800" dirty="0">
                <a:latin typeface="+mn-lt"/>
              </a:rPr>
              <a:t>approaches to external quality assurance: </a:t>
            </a:r>
            <a:br>
              <a:rPr lang="en-GB" sz="1800" dirty="0">
                <a:latin typeface="+mn-lt"/>
              </a:rPr>
            </a:br>
            <a:r>
              <a:rPr lang="en-GB" sz="1800" dirty="0">
                <a:latin typeface="+mn-lt"/>
              </a:rPr>
              <a:t>• Institute for Apprenticeships </a:t>
            </a:r>
            <a:br>
              <a:rPr lang="en-GB" sz="1800" dirty="0">
                <a:latin typeface="+mn-lt"/>
              </a:rPr>
            </a:br>
            <a:r>
              <a:rPr lang="en-GB" sz="1800" dirty="0">
                <a:latin typeface="+mn-lt"/>
              </a:rPr>
              <a:t>• </a:t>
            </a:r>
            <a:r>
              <a:rPr lang="en-GB" sz="1800" dirty="0" err="1">
                <a:latin typeface="+mn-lt"/>
              </a:rPr>
              <a:t>Ofqual</a:t>
            </a:r>
            <a:r>
              <a:rPr lang="en-GB" sz="1800" dirty="0">
                <a:latin typeface="+mn-lt"/>
              </a:rPr>
              <a:t> </a:t>
            </a:r>
            <a:br>
              <a:rPr lang="en-GB" sz="1800" dirty="0">
                <a:latin typeface="+mn-lt"/>
              </a:rPr>
            </a:br>
            <a:r>
              <a:rPr lang="en-GB" sz="1800" dirty="0">
                <a:latin typeface="+mn-lt"/>
              </a:rPr>
              <a:t>• Professional Body-led model </a:t>
            </a:r>
            <a:br>
              <a:rPr lang="en-GB" sz="1800" dirty="0">
                <a:latin typeface="+mn-lt"/>
              </a:rPr>
            </a:br>
            <a:r>
              <a:rPr lang="en-GB" sz="1800" dirty="0">
                <a:latin typeface="+mn-lt"/>
              </a:rPr>
              <a:t>• </a:t>
            </a:r>
            <a:r>
              <a:rPr lang="en-GB" sz="1800" b="1" u="sng" dirty="0">
                <a:latin typeface="+mn-lt"/>
              </a:rPr>
              <a:t>Employer-led model Models </a:t>
            </a:r>
            <a:r>
              <a:rPr lang="en-GB" sz="1800" dirty="0">
                <a:latin typeface="+mn-lt"/>
              </a:rPr>
              <a:t>are emerging</a:t>
            </a:r>
          </a:p>
        </p:txBody>
      </p:sp>
      <p:sp>
        <p:nvSpPr>
          <p:cNvPr id="5" name="Title 1"/>
          <p:cNvSpPr txBox="1">
            <a:spLocks/>
          </p:cNvSpPr>
          <p:nvPr/>
        </p:nvSpPr>
        <p:spPr>
          <a:xfrm>
            <a:off x="551145" y="41467"/>
            <a:ext cx="9052317"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spc="-125" dirty="0">
                <a:latin typeface="+mn-lt"/>
              </a:rPr>
              <a:t>New Apprenticeship </a:t>
            </a:r>
          </a:p>
          <a:p>
            <a:r>
              <a:rPr lang="en-US" sz="2800" spc="-125" dirty="0">
                <a:latin typeface="+mn-lt"/>
              </a:rPr>
              <a:t>Sporting Excellence Professional (SEP) </a:t>
            </a:r>
            <a:br>
              <a:rPr lang="en-US" sz="2800" spc="-125" dirty="0">
                <a:latin typeface="+mn-lt"/>
              </a:rPr>
            </a:br>
            <a:endParaRPr lang="en-GB" sz="2800" dirty="0">
              <a:latin typeface="+mn-lt"/>
            </a:endParaRPr>
          </a:p>
        </p:txBody>
      </p:sp>
      <p:sp>
        <p:nvSpPr>
          <p:cNvPr id="3" name="Rectangle 2"/>
          <p:cNvSpPr/>
          <p:nvPr/>
        </p:nvSpPr>
        <p:spPr>
          <a:xfrm>
            <a:off x="351263" y="2606818"/>
            <a:ext cx="6096000" cy="1200329"/>
          </a:xfrm>
          <a:prstGeom prst="rect">
            <a:avLst/>
          </a:prstGeom>
        </p:spPr>
        <p:txBody>
          <a:bodyPr>
            <a:spAutoFit/>
          </a:bodyPr>
          <a:lstStyle/>
          <a:p>
            <a:pPr marL="285750" indent="-285750">
              <a:buFont typeface="Arial" panose="020B0604020202020204" pitchFamily="34" charset="0"/>
              <a:buChar char="•"/>
            </a:pPr>
            <a:r>
              <a:rPr lang="en-GB" dirty="0"/>
              <a:t>Observation </a:t>
            </a:r>
          </a:p>
          <a:p>
            <a:pPr marL="285750" indent="-285750">
              <a:buFont typeface="Arial" panose="020B0604020202020204" pitchFamily="34" charset="0"/>
              <a:buChar char="•"/>
            </a:pPr>
            <a:r>
              <a:rPr lang="en-GB" dirty="0"/>
              <a:t>Portfolio of evidence </a:t>
            </a:r>
          </a:p>
          <a:p>
            <a:pPr marL="285750" indent="-285750">
              <a:buFont typeface="Arial" panose="020B0604020202020204" pitchFamily="34" charset="0"/>
              <a:buChar char="•"/>
            </a:pPr>
            <a:r>
              <a:rPr lang="en-GB" dirty="0"/>
              <a:t>Reflective journal </a:t>
            </a:r>
          </a:p>
          <a:p>
            <a:pPr marL="285750" indent="-285750">
              <a:buFont typeface="Arial" panose="020B0604020202020204" pitchFamily="34" charset="0"/>
              <a:buChar char="•"/>
            </a:pPr>
            <a:r>
              <a:rPr lang="en-GB" dirty="0"/>
              <a:t>Apprentice showcase</a:t>
            </a:r>
          </a:p>
        </p:txBody>
      </p:sp>
      <p:sp>
        <p:nvSpPr>
          <p:cNvPr id="6" name="Rectangle 5"/>
          <p:cNvSpPr/>
          <p:nvPr/>
        </p:nvSpPr>
        <p:spPr>
          <a:xfrm>
            <a:off x="351263" y="1509275"/>
            <a:ext cx="4305987" cy="923330"/>
          </a:xfrm>
          <a:prstGeom prst="rect">
            <a:avLst/>
          </a:prstGeom>
        </p:spPr>
        <p:txBody>
          <a:bodyPr wrap="none">
            <a:spAutoFit/>
          </a:bodyPr>
          <a:lstStyle/>
          <a:p>
            <a:r>
              <a:rPr lang="en-GB" dirty="0"/>
              <a:t>Level 3 qualification</a:t>
            </a:r>
          </a:p>
          <a:p>
            <a:r>
              <a:rPr lang="en-GB" dirty="0"/>
              <a:t>More individualised approach to learning</a:t>
            </a:r>
          </a:p>
          <a:p>
            <a:r>
              <a:rPr lang="en-GB" dirty="0"/>
              <a:t>Examples of end-point assessment methods</a:t>
            </a:r>
          </a:p>
        </p:txBody>
      </p:sp>
    </p:spTree>
    <p:extLst>
      <p:ext uri="{BB962C8B-B14F-4D97-AF65-F5344CB8AC3E}">
        <p14:creationId xmlns:p14="http://schemas.microsoft.com/office/powerpoint/2010/main" val="188301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9" y="845892"/>
            <a:ext cx="10515600" cy="360739"/>
          </a:xfrm>
        </p:spPr>
        <p:txBody>
          <a:bodyPr>
            <a:normAutofit fontScale="90000"/>
          </a:bodyPr>
          <a:lstStyle/>
          <a:p>
            <a:r>
              <a:rPr lang="en-GB" b="1" u="sng" dirty="0">
                <a:latin typeface="Calibri" panose="020F0502020204030204" pitchFamily="34" charset="0"/>
                <a:ea typeface="Calibri" panose="020F0502020204030204" pitchFamily="34" charset="0"/>
                <a:cs typeface="Times New Roman" panose="02020603050405020304" pitchFamily="18" charset="0"/>
              </a:rPr>
              <a:t>Sporting Excellence and Performance </a:t>
            </a: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p:cNvSpPr>
            <a:spLocks noGrp="1"/>
          </p:cNvSpPr>
          <p:nvPr>
            <p:ph idx="1"/>
          </p:nvPr>
        </p:nvSpPr>
        <p:spPr>
          <a:xfrm>
            <a:off x="338579" y="1206631"/>
            <a:ext cx="11015221" cy="2450613"/>
          </a:xfrm>
        </p:spPr>
        <p:txBody>
          <a:bodyPr>
            <a:normAutofit/>
          </a:bodyPr>
          <a:lstStyle/>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Sporting Excellence and Performance 3 qualifications and pathways </a:t>
            </a:r>
          </a:p>
          <a:p>
            <a:pPr marL="781200" lvl="2" indent="-342900">
              <a:lnSpc>
                <a:spcPct val="107000"/>
              </a:lnSpc>
              <a:spcBef>
                <a:spcPts val="0"/>
              </a:spcBef>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BTEC Level 3 National Extended Certificate in Sporting Excellence and Performance </a:t>
            </a:r>
          </a:p>
          <a:p>
            <a:pPr marL="781200" lvl="2" indent="-342900">
              <a:lnSpc>
                <a:spcPct val="107000"/>
              </a:lnSpc>
              <a:spcBef>
                <a:spcPts val="0"/>
              </a:spcBef>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 BTEC Level 3 National Diploma in Sporting Excellence and Performance </a:t>
            </a:r>
          </a:p>
          <a:p>
            <a:pPr marL="781200" lvl="2" indent="-342900">
              <a:lnSpc>
                <a:spcPct val="107000"/>
              </a:lnSpc>
              <a:spcBef>
                <a:spcPts val="0"/>
              </a:spcBef>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BTEC Level 3 National Extended Diploma in Sporting Excellence and Performance </a:t>
            </a:r>
          </a:p>
          <a:p>
            <a:pPr>
              <a:lnSpc>
                <a:spcPct val="107000"/>
              </a:lnSpc>
              <a:spcAft>
                <a:spcPts val="800"/>
              </a:spcAft>
            </a:pPr>
            <a:r>
              <a:rPr lang="en-GB" sz="2000" b="1" u="sng" dirty="0">
                <a:latin typeface="Calibri" panose="020F0502020204030204" pitchFamily="34" charset="0"/>
                <a:ea typeface="Calibri" panose="020F0502020204030204" pitchFamily="34" charset="0"/>
                <a:cs typeface="Times New Roman" panose="02020603050405020304" pitchFamily="18" charset="0"/>
              </a:rPr>
              <a:t>Where does wearable technology directly fit?</a:t>
            </a:r>
          </a:p>
          <a:p>
            <a:pPr lvl="1"/>
            <a:endParaRPr lang="en-GB" dirty="0"/>
          </a:p>
        </p:txBody>
      </p:sp>
      <p:sp>
        <p:nvSpPr>
          <p:cNvPr id="6" name="Rectangle 5"/>
          <p:cNvSpPr/>
          <p:nvPr/>
        </p:nvSpPr>
        <p:spPr>
          <a:xfrm>
            <a:off x="-283590" y="3494468"/>
            <a:ext cx="12019961" cy="3092513"/>
          </a:xfrm>
          <a:prstGeom prst="rect">
            <a:avLst/>
          </a:prstGeom>
        </p:spPr>
        <p:txBody>
          <a:bodyPr wrap="square">
            <a:spAutoFit/>
          </a:bodyPr>
          <a:lstStyle/>
          <a:p>
            <a:pPr lvl="1">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Core unit </a:t>
            </a:r>
          </a:p>
          <a:p>
            <a:pPr lvl="1">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C3 professional sport performer, In football wearable technology is used commonly daily it is estimated that over 98.5% of professional players now use </a:t>
            </a:r>
          </a:p>
          <a:p>
            <a:pPr lvl="1">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 – research project, in line with (1) having exposure to wearable technology and software for analysis will enable students to quantify their project and underpin with scientific rationale.</a:t>
            </a:r>
          </a:p>
          <a:p>
            <a:pPr lvl="1"/>
            <a:r>
              <a:rPr lang="en-GB" b="1" dirty="0"/>
              <a:t>Optional </a:t>
            </a:r>
          </a:p>
          <a:p>
            <a:pPr lvl="1"/>
            <a:r>
              <a:rPr lang="en-GB" dirty="0"/>
              <a:t>Example 15- ethical and current issues in sport, this is an area that is new and therefore very current, added to this the use everyday with gathering all physiological and biophysical data and with advances in the technology there are ethical issues to consider and debate.</a:t>
            </a:r>
          </a:p>
        </p:txBody>
      </p:sp>
    </p:spTree>
    <p:extLst>
      <p:ext uri="{BB962C8B-B14F-4D97-AF65-F5344CB8AC3E}">
        <p14:creationId xmlns:p14="http://schemas.microsoft.com/office/powerpoint/2010/main" val="2811020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40" y="85283"/>
            <a:ext cx="10515600" cy="1325563"/>
          </a:xfrm>
        </p:spPr>
        <p:txBody>
          <a:bodyPr>
            <a:normAutofit/>
          </a:bodyPr>
          <a:lstStyle/>
          <a:p>
            <a:r>
              <a:rPr lang="en-GB" b="1" u="sng" dirty="0"/>
              <a:t>Sports Coaching and Development </a:t>
            </a:r>
            <a:br>
              <a:rPr lang="en-GB" b="1" u="sng" dirty="0"/>
            </a:br>
            <a:endParaRPr lang="en-GB" dirty="0"/>
          </a:p>
        </p:txBody>
      </p:sp>
      <p:sp>
        <p:nvSpPr>
          <p:cNvPr id="4" name="Content Placeholder 3"/>
          <p:cNvSpPr>
            <a:spLocks noGrp="1"/>
          </p:cNvSpPr>
          <p:nvPr>
            <p:ph idx="1"/>
          </p:nvPr>
        </p:nvSpPr>
        <p:spPr>
          <a:xfrm>
            <a:off x="0" y="1288297"/>
            <a:ext cx="10515600" cy="4351338"/>
          </a:xfrm>
        </p:spPr>
        <p:txBody>
          <a:bodyPr>
            <a:normAutofit/>
          </a:bodyPr>
          <a:lstStyle/>
          <a:p>
            <a:pPr lvl="0"/>
            <a:r>
              <a:rPr lang="en-GB" dirty="0"/>
              <a:t>Sports Coaching and Development 4 qualifications and pathways</a:t>
            </a:r>
          </a:p>
          <a:p>
            <a:pPr lvl="1"/>
            <a:r>
              <a:rPr lang="en-GB" dirty="0"/>
              <a:t>BTEC Level 3 National Extended Certificate in Sports Coaching </a:t>
            </a:r>
          </a:p>
          <a:p>
            <a:pPr lvl="1"/>
            <a:r>
              <a:rPr lang="en-GB" dirty="0"/>
              <a:t> BTEC Level 3 National Foundation Diploma in Sports Coaching and Development </a:t>
            </a:r>
          </a:p>
          <a:p>
            <a:pPr lvl="1"/>
            <a:r>
              <a:rPr lang="en-GB" dirty="0"/>
              <a:t>BTEC Level 3 National Diploma in Sports Coaching and Development </a:t>
            </a:r>
          </a:p>
          <a:p>
            <a:pPr lvl="1"/>
            <a:r>
              <a:rPr lang="en-GB" dirty="0"/>
              <a:t>BTEC Level 3 National Extended Diploma in Sports Coaching and Development</a:t>
            </a:r>
          </a:p>
          <a:p>
            <a:endParaRPr lang="en-GB" dirty="0"/>
          </a:p>
        </p:txBody>
      </p:sp>
      <p:sp>
        <p:nvSpPr>
          <p:cNvPr id="5" name="Rectangle 4"/>
          <p:cNvSpPr/>
          <p:nvPr/>
        </p:nvSpPr>
        <p:spPr>
          <a:xfrm>
            <a:off x="248240" y="3847290"/>
            <a:ext cx="11516412" cy="3139321"/>
          </a:xfrm>
          <a:prstGeom prst="rect">
            <a:avLst/>
          </a:prstGeom>
        </p:spPr>
        <p:txBody>
          <a:bodyPr wrap="square">
            <a:spAutoFit/>
          </a:bodyPr>
          <a:lstStyle/>
          <a:p>
            <a:r>
              <a:rPr lang="en-GB" b="1" u="sng" dirty="0">
                <a:latin typeface="Calibri" panose="020F0502020204030204" pitchFamily="34" charset="0"/>
                <a:ea typeface="Calibri" panose="020F0502020204030204" pitchFamily="34" charset="0"/>
                <a:cs typeface="Times New Roman" panose="02020603050405020304" pitchFamily="18" charset="0"/>
              </a:rPr>
              <a:t>Where does wearable technology directly fit?</a:t>
            </a:r>
          </a:p>
          <a:p>
            <a:endParaRPr lang="en-GB" b="1" dirty="0"/>
          </a:p>
          <a:p>
            <a:r>
              <a:rPr lang="en-GB" b="1" dirty="0"/>
              <a:t>Core unit</a:t>
            </a:r>
          </a:p>
          <a:p>
            <a:r>
              <a:rPr lang="en-GB" dirty="0"/>
              <a:t>Unit E the core research project, using the technology will give quantifiable data and scientifically underpin any project that uses Unit E is a 2 year unit on all courses</a:t>
            </a:r>
            <a:br>
              <a:rPr lang="en-GB" dirty="0"/>
            </a:br>
            <a:r>
              <a:rPr lang="en-GB" b="1" dirty="0"/>
              <a:t>Optional Unit </a:t>
            </a:r>
          </a:p>
          <a:p>
            <a:r>
              <a:rPr lang="en-GB" dirty="0"/>
              <a:t>Example being 6 - sporting injuries technology allows for monitoring and highlighting imbalances, over training and undertraining, </a:t>
            </a:r>
          </a:p>
          <a:p>
            <a:r>
              <a:rPr lang="en-GB" dirty="0"/>
              <a:t>Total</a:t>
            </a:r>
          </a:p>
          <a:p>
            <a:r>
              <a:rPr lang="en-GB" dirty="0"/>
              <a:t>Unit A,B,D1,1,2,4,6,8,9,10,12,13</a:t>
            </a:r>
          </a:p>
          <a:p>
            <a:pPr lvl="0"/>
            <a:endParaRPr lang="en-GB" dirty="0"/>
          </a:p>
        </p:txBody>
      </p:sp>
    </p:spTree>
    <p:extLst>
      <p:ext uri="{BB962C8B-B14F-4D97-AF65-F5344CB8AC3E}">
        <p14:creationId xmlns:p14="http://schemas.microsoft.com/office/powerpoint/2010/main" val="14258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902" y="186613"/>
            <a:ext cx="11271379" cy="5632311"/>
          </a:xfrm>
          <a:prstGeom prst="rect">
            <a:avLst/>
          </a:prstGeom>
        </p:spPr>
        <p:txBody>
          <a:bodyPr wrap="square">
            <a:spAutoFit/>
          </a:bodyPr>
          <a:lstStyle/>
          <a:p>
            <a:pPr lvl="0">
              <a:defRPr/>
            </a:pPr>
            <a:r>
              <a:rPr lang="en-GB" sz="2000" dirty="0"/>
              <a:t>Sport development, wearable technology continues to grow at a exponential rate in the football and sport industry being the top trend for the last 3 years, this sector continues to be part of everyday life </a:t>
            </a:r>
          </a:p>
          <a:p>
            <a:pPr lvl="0">
              <a:defRPr/>
            </a:pPr>
            <a:endParaRPr lang="en-GB" sz="2000" dirty="0"/>
          </a:p>
          <a:p>
            <a:r>
              <a:rPr lang="en-GB" sz="2000" dirty="0"/>
              <a:t>8- fitness testing either stand alone or as in professional sport with the use of wearable technology then every training session becomes a test.</a:t>
            </a:r>
          </a:p>
          <a:p>
            <a:endParaRPr lang="en-GB" sz="2000" dirty="0"/>
          </a:p>
          <a:p>
            <a:r>
              <a:rPr lang="en-GB" sz="2000" dirty="0"/>
              <a:t>9- fitness training, by recording what doing for every session allows for periodisation of training and enables user to follow and quantify what doing</a:t>
            </a:r>
          </a:p>
          <a:p>
            <a:endParaRPr lang="en-GB" sz="2000" dirty="0"/>
          </a:p>
          <a:p>
            <a:r>
              <a:rPr lang="en-GB" sz="2000" dirty="0"/>
              <a:t>10- tech tact skills in sport, positional requirements based on formation and tactical play prior to and during in match play</a:t>
            </a:r>
          </a:p>
          <a:p>
            <a:endParaRPr lang="en-GB" sz="2000" dirty="0"/>
          </a:p>
          <a:p>
            <a:r>
              <a:rPr lang="en-GB" sz="2000" dirty="0"/>
              <a:t>12- practical sports application, something that is now the norm in all professional teams in Europe, in the UK alone all top 4 leagues every team has exposure to the technology</a:t>
            </a:r>
          </a:p>
          <a:p>
            <a:endParaRPr lang="en-GB" sz="2000" dirty="0"/>
          </a:p>
          <a:p>
            <a:r>
              <a:rPr lang="en-GB" sz="2000" dirty="0"/>
              <a:t>13-influence of technology in sport and physical activity, this is bringing cutting edge tech to the college environment</a:t>
            </a:r>
          </a:p>
          <a:p>
            <a:r>
              <a:rPr lang="en-GB" sz="2000" dirty="0"/>
              <a:t>Indirectly?</a:t>
            </a:r>
          </a:p>
        </p:txBody>
      </p:sp>
    </p:spTree>
    <p:extLst>
      <p:ext uri="{BB962C8B-B14F-4D97-AF65-F5344CB8AC3E}">
        <p14:creationId xmlns:p14="http://schemas.microsoft.com/office/powerpoint/2010/main" val="134176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9" y="597562"/>
            <a:ext cx="10515600" cy="360739"/>
          </a:xfrm>
        </p:spPr>
        <p:txBody>
          <a:bodyPr>
            <a:normAutofit fontScale="90000"/>
          </a:bodyPr>
          <a:lstStyle/>
          <a:p>
            <a:r>
              <a:rPr lang="en-GB" b="1" u="sng" dirty="0"/>
              <a:t>Sports industry  Support in the UK</a:t>
            </a:r>
            <a:br>
              <a:rPr lang="en-GB" dirty="0"/>
            </a:br>
            <a:endParaRPr lang="en-GB" dirty="0"/>
          </a:p>
        </p:txBody>
      </p:sp>
      <p:sp>
        <p:nvSpPr>
          <p:cNvPr id="4" name="Content Placeholder 3"/>
          <p:cNvSpPr>
            <a:spLocks noGrp="1"/>
          </p:cNvSpPr>
          <p:nvPr>
            <p:ph idx="1"/>
          </p:nvPr>
        </p:nvSpPr>
        <p:spPr>
          <a:xfrm>
            <a:off x="338579" y="958301"/>
            <a:ext cx="8203255" cy="3950707"/>
          </a:xfrm>
        </p:spPr>
        <p:txBody>
          <a:bodyPr>
            <a:normAutofit/>
          </a:bodyPr>
          <a:lstStyle/>
          <a:p>
            <a:r>
              <a:rPr lang="en-GB" sz="2000" dirty="0"/>
              <a:t>Sport &amp; Exercise Science graduates added £3.9 billion to the economy 0.3%GDP</a:t>
            </a:r>
          </a:p>
          <a:p>
            <a:r>
              <a:rPr lang="en-GB" sz="2000" dirty="0"/>
              <a:t>Estimated social and public purse benefits £7.8 billion</a:t>
            </a:r>
          </a:p>
          <a:p>
            <a:r>
              <a:rPr lang="en-GB" sz="2000" dirty="0"/>
              <a:t>Around 71% are employed in directly related occupations 6 months after graduation 96% stay in UK</a:t>
            </a:r>
          </a:p>
          <a:p>
            <a:r>
              <a:rPr lang="en-GB" sz="2000" dirty="0"/>
              <a:t>Every £1 student invests in SES yields £5.50 in future earnings</a:t>
            </a:r>
          </a:p>
          <a:p>
            <a:r>
              <a:rPr lang="en-GB" sz="2000" dirty="0"/>
              <a:t>Estimated 15,000 SES graduates each year ill equipped to work in industry</a:t>
            </a:r>
          </a:p>
          <a:p>
            <a:r>
              <a:rPr lang="en-GB" sz="2000" dirty="0"/>
              <a:t>Transferable skills</a:t>
            </a:r>
          </a:p>
          <a:p>
            <a:pPr marL="0" indent="0">
              <a:buNone/>
            </a:pPr>
            <a:endParaRPr lang="en-GB" sz="2000" i="1" u="sng" dirty="0">
              <a:effectLst>
                <a:outerShdw blurRad="38100" dist="38100" dir="2700000" algn="tl">
                  <a:srgbClr val="000000">
                    <a:alpha val="43137"/>
                  </a:srgbClr>
                </a:outerShdw>
              </a:effectLst>
            </a:endParaRPr>
          </a:p>
          <a:p>
            <a:pPr marL="0" indent="0">
              <a:buNone/>
            </a:pPr>
            <a:r>
              <a:rPr lang="en-GB" sz="2000" i="1" u="sng" dirty="0">
                <a:effectLst>
                  <a:outerShdw blurRad="38100" dist="38100" dir="2700000" algn="tl">
                    <a:srgbClr val="000000">
                      <a:alpha val="43137"/>
                    </a:srgbClr>
                  </a:outerShdw>
                </a:effectLst>
              </a:rPr>
              <a:t>                              Need to put bit in here about FE and HE</a:t>
            </a:r>
          </a:p>
        </p:txBody>
      </p:sp>
      <p:pic>
        <p:nvPicPr>
          <p:cNvPr id="8" name="Picture 7"/>
          <p:cNvPicPr>
            <a:picLocks noChangeAspect="1"/>
          </p:cNvPicPr>
          <p:nvPr/>
        </p:nvPicPr>
        <p:blipFill>
          <a:blip r:embed="rId3"/>
          <a:stretch>
            <a:fillRect/>
          </a:stretch>
        </p:blipFill>
        <p:spPr>
          <a:xfrm>
            <a:off x="9288246" y="5057783"/>
            <a:ext cx="2551632" cy="1599495"/>
          </a:xfrm>
          <a:prstGeom prst="rect">
            <a:avLst/>
          </a:prstGeom>
        </p:spPr>
      </p:pic>
      <p:pic>
        <p:nvPicPr>
          <p:cNvPr id="9" name="Picture 8"/>
          <p:cNvPicPr>
            <a:picLocks noChangeAspect="1"/>
          </p:cNvPicPr>
          <p:nvPr/>
        </p:nvPicPr>
        <p:blipFill>
          <a:blip r:embed="rId4"/>
          <a:stretch>
            <a:fillRect/>
          </a:stretch>
        </p:blipFill>
        <p:spPr>
          <a:xfrm>
            <a:off x="3033371" y="5057783"/>
            <a:ext cx="2857500" cy="1561537"/>
          </a:xfrm>
          <a:prstGeom prst="rect">
            <a:avLst/>
          </a:prstGeom>
        </p:spPr>
      </p:pic>
      <p:pic>
        <p:nvPicPr>
          <p:cNvPr id="12" name="Picture 11"/>
          <p:cNvPicPr>
            <a:picLocks noChangeAspect="1"/>
          </p:cNvPicPr>
          <p:nvPr/>
        </p:nvPicPr>
        <p:blipFill>
          <a:blip r:embed="rId5"/>
          <a:stretch>
            <a:fillRect/>
          </a:stretch>
        </p:blipFill>
        <p:spPr>
          <a:xfrm>
            <a:off x="6167017" y="5095741"/>
            <a:ext cx="2738438" cy="1561537"/>
          </a:xfrm>
          <a:prstGeom prst="rect">
            <a:avLst/>
          </a:prstGeom>
        </p:spPr>
      </p:pic>
      <p:pic>
        <p:nvPicPr>
          <p:cNvPr id="13" name="Picture 12"/>
          <p:cNvPicPr>
            <a:picLocks noChangeAspect="1"/>
          </p:cNvPicPr>
          <p:nvPr/>
        </p:nvPicPr>
        <p:blipFill>
          <a:blip r:embed="rId6"/>
          <a:stretch>
            <a:fillRect/>
          </a:stretch>
        </p:blipFill>
        <p:spPr>
          <a:xfrm>
            <a:off x="9288246" y="2602116"/>
            <a:ext cx="2491485" cy="2143125"/>
          </a:xfrm>
          <a:prstGeom prst="rect">
            <a:avLst/>
          </a:prstGeom>
        </p:spPr>
      </p:pic>
      <p:pic>
        <p:nvPicPr>
          <p:cNvPr id="14" name="Picture 13"/>
          <p:cNvPicPr>
            <a:picLocks noChangeAspect="1"/>
          </p:cNvPicPr>
          <p:nvPr/>
        </p:nvPicPr>
        <p:blipFill>
          <a:blip r:embed="rId7"/>
          <a:stretch>
            <a:fillRect/>
          </a:stretch>
        </p:blipFill>
        <p:spPr>
          <a:xfrm>
            <a:off x="9243293" y="239843"/>
            <a:ext cx="2536438" cy="1933575"/>
          </a:xfrm>
          <a:prstGeom prst="rect">
            <a:avLst/>
          </a:prstGeom>
        </p:spPr>
      </p:pic>
      <p:pic>
        <p:nvPicPr>
          <p:cNvPr id="16" name="Picture 15"/>
          <p:cNvPicPr>
            <a:picLocks noChangeAspect="1"/>
          </p:cNvPicPr>
          <p:nvPr/>
        </p:nvPicPr>
        <p:blipFill>
          <a:blip r:embed="rId8"/>
          <a:stretch>
            <a:fillRect/>
          </a:stretch>
        </p:blipFill>
        <p:spPr>
          <a:xfrm>
            <a:off x="182463" y="5076760"/>
            <a:ext cx="2462992" cy="1561537"/>
          </a:xfrm>
          <a:prstGeom prst="rect">
            <a:avLst/>
          </a:prstGeom>
        </p:spPr>
      </p:pic>
    </p:spTree>
    <p:extLst>
      <p:ext uri="{BB962C8B-B14F-4D97-AF65-F5344CB8AC3E}">
        <p14:creationId xmlns:p14="http://schemas.microsoft.com/office/powerpoint/2010/main" val="41629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0193" b="21701"/>
          <a:stretch/>
        </p:blipFill>
        <p:spPr>
          <a:xfrm>
            <a:off x="205233" y="824188"/>
            <a:ext cx="4166755" cy="1574309"/>
          </a:xfrm>
          <a:prstGeom prst="rect">
            <a:avLst/>
          </a:prstGeom>
        </p:spPr>
      </p:pic>
      <p:pic>
        <p:nvPicPr>
          <p:cNvPr id="5" name="Picture 4"/>
          <p:cNvPicPr>
            <a:picLocks noChangeAspect="1"/>
          </p:cNvPicPr>
          <p:nvPr/>
        </p:nvPicPr>
        <p:blipFill>
          <a:blip r:embed="rId4"/>
          <a:stretch>
            <a:fillRect/>
          </a:stretch>
        </p:blipFill>
        <p:spPr>
          <a:xfrm>
            <a:off x="293309" y="2372362"/>
            <a:ext cx="4078679" cy="2202310"/>
          </a:xfrm>
          <a:prstGeom prst="rect">
            <a:avLst/>
          </a:prstGeom>
        </p:spPr>
      </p:pic>
      <p:pic>
        <p:nvPicPr>
          <p:cNvPr id="7" name="Picture 6" descr="Image result for magic spon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181" y="747131"/>
            <a:ext cx="2324192" cy="37194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2583" y="205072"/>
            <a:ext cx="2142512" cy="2981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86623" y="4300042"/>
            <a:ext cx="2541773" cy="369332"/>
          </a:xfrm>
          <a:prstGeom prst="rect">
            <a:avLst/>
          </a:prstGeom>
          <a:solidFill>
            <a:schemeClr val="bg1"/>
          </a:solidFill>
        </p:spPr>
        <p:txBody>
          <a:bodyPr wrap="square" rtlCol="0">
            <a:spAutoFit/>
          </a:bodyPr>
          <a:lstStyle/>
          <a:p>
            <a:pPr algn="ctr" defTabSz="0"/>
            <a:r>
              <a:rPr lang="en-GB" dirty="0"/>
              <a:t>&lt;1996 the magic sponge</a:t>
            </a:r>
          </a:p>
        </p:txBody>
      </p:sp>
      <p:pic>
        <p:nvPicPr>
          <p:cNvPr id="11" name="Picture 12" descr="Image result for technology in football&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815" r="11417"/>
          <a:stretch/>
        </p:blipFill>
        <p:spPr bwMode="auto">
          <a:xfrm>
            <a:off x="9684325" y="70363"/>
            <a:ext cx="2317106" cy="23019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625095" y="2033808"/>
            <a:ext cx="2566906" cy="338554"/>
          </a:xfrm>
          <a:prstGeom prst="rect">
            <a:avLst/>
          </a:prstGeom>
          <a:solidFill>
            <a:schemeClr val="bg1"/>
          </a:solidFill>
        </p:spPr>
        <p:txBody>
          <a:bodyPr wrap="square" rtlCol="0">
            <a:spAutoFit/>
          </a:bodyPr>
          <a:lstStyle/>
          <a:p>
            <a:pPr algn="ctr" defTabSz="0"/>
            <a:r>
              <a:rPr lang="en-GB" sz="1600" dirty="0"/>
              <a:t>Now </a:t>
            </a:r>
            <a:r>
              <a:rPr lang="en-GB" sz="1600" b="1" dirty="0"/>
              <a:t>V</a:t>
            </a:r>
            <a:r>
              <a:rPr lang="en-GB" sz="1600" dirty="0"/>
              <a:t>ideo </a:t>
            </a:r>
            <a:r>
              <a:rPr lang="en-GB" sz="1600" b="1" dirty="0"/>
              <a:t>A</a:t>
            </a:r>
            <a:r>
              <a:rPr lang="en-GB" sz="1600" dirty="0"/>
              <a:t>ssisted </a:t>
            </a:r>
            <a:r>
              <a:rPr lang="en-GB" sz="1600" b="1" dirty="0"/>
              <a:t>R</a:t>
            </a:r>
            <a:r>
              <a:rPr lang="en-GB" sz="1600" dirty="0"/>
              <a:t>eferee</a:t>
            </a:r>
          </a:p>
        </p:txBody>
      </p:sp>
      <p:sp>
        <p:nvSpPr>
          <p:cNvPr id="13" name="TextBox 12"/>
          <p:cNvSpPr txBox="1"/>
          <p:nvPr/>
        </p:nvSpPr>
        <p:spPr>
          <a:xfrm>
            <a:off x="7482583" y="2840372"/>
            <a:ext cx="2336826" cy="369332"/>
          </a:xfrm>
          <a:prstGeom prst="rect">
            <a:avLst/>
          </a:prstGeom>
          <a:solidFill>
            <a:schemeClr val="bg1"/>
          </a:solidFill>
        </p:spPr>
        <p:txBody>
          <a:bodyPr wrap="square" rtlCol="0">
            <a:spAutoFit/>
          </a:bodyPr>
          <a:lstStyle/>
          <a:p>
            <a:pPr algn="ctr" defTabSz="0"/>
            <a:r>
              <a:rPr lang="en-GB" dirty="0"/>
              <a:t>2012 Sport science</a:t>
            </a:r>
          </a:p>
        </p:txBody>
      </p:sp>
      <p:sp>
        <p:nvSpPr>
          <p:cNvPr id="6" name="Rectangle 5"/>
          <p:cNvSpPr/>
          <p:nvPr/>
        </p:nvSpPr>
        <p:spPr>
          <a:xfrm>
            <a:off x="208687" y="4764075"/>
            <a:ext cx="11669159" cy="2585323"/>
          </a:xfrm>
          <a:prstGeom prst="rect">
            <a:avLst/>
          </a:prstGeom>
        </p:spPr>
        <p:txBody>
          <a:bodyPr wrap="square">
            <a:spAutoFit/>
          </a:bodyPr>
          <a:lstStyle/>
          <a:p>
            <a:r>
              <a:rPr lang="en-GB" dirty="0"/>
              <a:t>EVOLUTION   The most adaptive to change</a:t>
            </a:r>
          </a:p>
          <a:p>
            <a:r>
              <a:rPr lang="en-GB" dirty="0"/>
              <a:t>sport industry is always moving and changing, making it essential for learners to have the drive and resilience to adapt.</a:t>
            </a:r>
          </a:p>
          <a:p>
            <a:endParaRPr lang="en-GB" dirty="0"/>
          </a:p>
          <a:p>
            <a:r>
              <a:rPr lang="en-GB" dirty="0"/>
              <a:t>Sport science In football contribute to increased performance and reducing risk of injury (loss due to injury cost clubs </a:t>
            </a:r>
            <a:r>
              <a:rPr lang="en-GB" dirty="0" err="1"/>
              <a:t>est</a:t>
            </a:r>
            <a:r>
              <a:rPr lang="en-GB" dirty="0"/>
              <a:t> £41MM England premier league 2019)</a:t>
            </a:r>
          </a:p>
          <a:p>
            <a:endParaRPr lang="en-GB" dirty="0"/>
          </a:p>
          <a:p>
            <a:r>
              <a:rPr lang="en-GB" dirty="0"/>
              <a:t>0.01% become professional players in the UK</a:t>
            </a:r>
          </a:p>
          <a:p>
            <a:endParaRPr lang="en-GB" dirty="0"/>
          </a:p>
          <a:p>
            <a:endParaRPr lang="en-GB" dirty="0"/>
          </a:p>
        </p:txBody>
      </p:sp>
      <p:sp>
        <p:nvSpPr>
          <p:cNvPr id="9" name="Rectangle 8"/>
          <p:cNvSpPr/>
          <p:nvPr/>
        </p:nvSpPr>
        <p:spPr>
          <a:xfrm>
            <a:off x="7760972" y="3817863"/>
            <a:ext cx="4116874" cy="923330"/>
          </a:xfrm>
          <a:prstGeom prst="rect">
            <a:avLst/>
          </a:prstGeom>
        </p:spPr>
        <p:txBody>
          <a:bodyPr wrap="square">
            <a:spAutoFit/>
          </a:bodyPr>
          <a:lstStyle/>
          <a:p>
            <a:r>
              <a:rPr lang="en-GB" dirty="0"/>
              <a:t>From 1880s to 1996 a stalwart at the side of the pitch the “Trainer”  Since then qualified physiotherapist HPC registered</a:t>
            </a:r>
          </a:p>
        </p:txBody>
      </p:sp>
      <p:sp>
        <p:nvSpPr>
          <p:cNvPr id="2" name="TextBox 1"/>
          <p:cNvSpPr txBox="1"/>
          <p:nvPr/>
        </p:nvSpPr>
        <p:spPr>
          <a:xfrm>
            <a:off x="293309" y="-11546"/>
            <a:ext cx="6207852" cy="646331"/>
          </a:xfrm>
          <a:prstGeom prst="rect">
            <a:avLst/>
          </a:prstGeom>
          <a:noFill/>
        </p:spPr>
        <p:txBody>
          <a:bodyPr wrap="square" rtlCol="0">
            <a:spAutoFit/>
          </a:bodyPr>
          <a:lstStyle/>
          <a:p>
            <a:r>
              <a:rPr lang="en-GB" sz="3600" b="1" u="sng" dirty="0"/>
              <a:t>The changing Landscape </a:t>
            </a:r>
          </a:p>
        </p:txBody>
      </p:sp>
    </p:spTree>
    <p:extLst>
      <p:ext uri="{BB962C8B-B14F-4D97-AF65-F5344CB8AC3E}">
        <p14:creationId xmlns:p14="http://schemas.microsoft.com/office/powerpoint/2010/main" val="37694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879" y="2729136"/>
            <a:ext cx="11746121" cy="4154984"/>
          </a:xfrm>
          <a:prstGeom prst="rect">
            <a:avLst/>
          </a:prstGeom>
          <a:solidFill>
            <a:schemeClr val="bg1"/>
          </a:solidFill>
        </p:spPr>
        <p:txBody>
          <a:bodyPr wrap="square">
            <a:spAutoFit/>
          </a:bodyPr>
          <a:lstStyle/>
          <a:p>
            <a:pPr algn="ctr" defTabSz="0"/>
            <a:r>
              <a:rPr lang="en-GB" sz="2400" dirty="0"/>
              <a:t>Research</a:t>
            </a:r>
          </a:p>
          <a:p>
            <a:pPr algn="ctr" defTabSz="0"/>
            <a:r>
              <a:rPr lang="en-GB" sz="1400" dirty="0"/>
              <a:t>An Investigation into the use of wearable technology in Football in Further Education (FE) settings in United Kingdom</a:t>
            </a:r>
          </a:p>
          <a:p>
            <a:pPr algn="ctr" defTabSz="0"/>
            <a:r>
              <a:rPr lang="en-GB" sz="2400" dirty="0"/>
              <a:t>Aims </a:t>
            </a:r>
          </a:p>
          <a:p>
            <a:pPr algn="ctr" defTabSz="0"/>
            <a:r>
              <a:rPr lang="en-GB" sz="1400" i="1" dirty="0"/>
              <a:t>The primary aims of the Research is to examine the current use of wearable technology in football related FE and HE settings, in order to develop a model, for the use of wearable technology in football related FE &amp; HE environments. </a:t>
            </a:r>
            <a:br>
              <a:rPr lang="en-GB" sz="1400" dirty="0"/>
            </a:br>
            <a:r>
              <a:rPr lang="en-GB" sz="2400" dirty="0"/>
              <a:t>Studies</a:t>
            </a:r>
          </a:p>
          <a:p>
            <a:pPr algn="ctr"/>
            <a:r>
              <a:rPr lang="en-GB" sz="1400" i="1" dirty="0"/>
              <a:t>1. Identify the extent, type and approach to the use of wearable technology in football related education programmes in FE and he settings. </a:t>
            </a:r>
            <a:br>
              <a:rPr lang="en-GB" sz="1400" dirty="0"/>
            </a:br>
            <a:r>
              <a:rPr lang="en-GB" sz="1400" i="1" dirty="0"/>
              <a:t>2. Describe and contrast the use of wearable technology in football elite performance and FE related settings.</a:t>
            </a:r>
            <a:br>
              <a:rPr lang="en-GB" sz="1400" dirty="0"/>
            </a:br>
            <a:r>
              <a:rPr lang="en-GB" sz="1400" i="1" dirty="0"/>
              <a:t>3. To plan and design strategies and construct an effective model, to improve effectiveness of use of wearable technology, specifically communication and feedback mechanisms in football related FE settings.</a:t>
            </a:r>
            <a:br>
              <a:rPr lang="en-GB" sz="1400" dirty="0"/>
            </a:br>
            <a:r>
              <a:rPr lang="en-GB" sz="1400" i="1" dirty="0"/>
              <a:t>4. To deploy and evaluate a model, in the use of wearable technology in football related FE settings. </a:t>
            </a:r>
            <a:br>
              <a:rPr lang="en-GB" sz="1400" dirty="0"/>
            </a:br>
            <a:r>
              <a:rPr lang="en-GB" sz="2400" dirty="0"/>
              <a:t>Outcomes</a:t>
            </a:r>
          </a:p>
          <a:p>
            <a:pPr algn="ctr"/>
            <a:r>
              <a:rPr lang="en-GB" sz="1400" dirty="0"/>
              <a:t>To Map the landscape of use in FE and HE</a:t>
            </a:r>
          </a:p>
          <a:p>
            <a:pPr algn="ctr"/>
            <a:r>
              <a:rPr lang="en-GB" sz="1400" dirty="0"/>
              <a:t>Construct an model for use within the FE and HE settings to enable increase in knowledge and better understanding of wearable technology uses in education and industry  Thus  enhance and expand student learning experience and better inform to benefit the sports and education industries</a:t>
            </a:r>
            <a:endParaRPr lang="en-GB" sz="1400" i="1" dirty="0"/>
          </a:p>
          <a:p>
            <a:endParaRPr lang="en-GB" sz="1400" dirty="0"/>
          </a:p>
        </p:txBody>
      </p:sp>
      <p:sp>
        <p:nvSpPr>
          <p:cNvPr id="3" name="TextBox 2"/>
          <p:cNvSpPr txBox="1"/>
          <p:nvPr/>
        </p:nvSpPr>
        <p:spPr>
          <a:xfrm>
            <a:off x="1102658" y="0"/>
            <a:ext cx="11089341" cy="2831544"/>
          </a:xfrm>
          <a:prstGeom prst="rect">
            <a:avLst/>
          </a:prstGeom>
          <a:noFill/>
        </p:spPr>
        <p:txBody>
          <a:bodyPr wrap="square" rtlCol="0">
            <a:spAutoFit/>
          </a:bodyPr>
          <a:lstStyle/>
          <a:p>
            <a:pPr algn="ctr"/>
            <a:r>
              <a:rPr lang="en-GB" sz="2000" dirty="0"/>
              <a:t>Why is the research needed?</a:t>
            </a:r>
          </a:p>
          <a:p>
            <a:pPr marL="342900" indent="-342900" algn="ctr">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Further developing qualifications pathway, </a:t>
            </a:r>
          </a:p>
          <a:p>
            <a:pPr marL="342900" indent="-342900">
              <a:buFont typeface="Arial" panose="020B0604020202020204" pitchFamily="34" charset="0"/>
              <a:buChar char="•"/>
            </a:pPr>
            <a:r>
              <a:rPr lang="en-GB" sz="2000" dirty="0"/>
              <a:t>Industry needs (employment), </a:t>
            </a:r>
          </a:p>
          <a:p>
            <a:pPr marL="342900" indent="-342900">
              <a:buFont typeface="Arial" panose="020B0604020202020204" pitchFamily="34" charset="0"/>
              <a:buChar char="•"/>
            </a:pPr>
            <a:r>
              <a:rPr lang="en-GB" sz="2000" dirty="0"/>
              <a:t>FE &amp; HE learning and teaching landscape changing (COVID-19, T - Levels), </a:t>
            </a:r>
          </a:p>
          <a:p>
            <a:pPr marL="342900" indent="-342900">
              <a:buFont typeface="Arial" panose="020B0604020202020204" pitchFamily="34" charset="0"/>
              <a:buChar char="•"/>
            </a:pPr>
            <a:r>
              <a:rPr lang="en-GB" sz="2000" dirty="0"/>
              <a:t>Technology advances, </a:t>
            </a:r>
          </a:p>
          <a:p>
            <a:pPr marL="342900" indent="-342900">
              <a:buFont typeface="Arial" panose="020B0604020202020204" pitchFamily="34" charset="0"/>
              <a:buChar char="•"/>
            </a:pPr>
            <a:r>
              <a:rPr lang="en-GB" sz="2000" dirty="0"/>
              <a:t>GDPR, </a:t>
            </a:r>
          </a:p>
          <a:p>
            <a:pPr marL="342900" indent="-342900">
              <a:buFont typeface="Arial" panose="020B0604020202020204" pitchFamily="34" charset="0"/>
              <a:buChar char="•"/>
            </a:pPr>
            <a:r>
              <a:rPr lang="en-GB" sz="2000" dirty="0"/>
              <a:t>Lack of knowledge surrounding use in FE &amp; HE settings</a:t>
            </a:r>
          </a:p>
          <a:p>
            <a:pPr algn="ctr"/>
            <a:endParaRPr lang="en-GB" dirty="0"/>
          </a:p>
        </p:txBody>
      </p:sp>
    </p:spTree>
    <p:extLst>
      <p:ext uri="{BB962C8B-B14F-4D97-AF65-F5344CB8AC3E}">
        <p14:creationId xmlns:p14="http://schemas.microsoft.com/office/powerpoint/2010/main" val="310383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876" y="3400985"/>
            <a:ext cx="4305987" cy="2387600"/>
          </a:xfrm>
        </p:spPr>
        <p:txBody>
          <a:bodyPr>
            <a:noAutofit/>
          </a:bodyPr>
          <a:lstStyle/>
          <a:p>
            <a:pPr algn="l"/>
            <a:r>
              <a:rPr lang="en-GB" sz="1800" dirty="0">
                <a:latin typeface="+mn-lt"/>
              </a:rPr>
              <a:t>Assessment plans will identify one of four </a:t>
            </a:r>
            <a:br>
              <a:rPr lang="en-GB" sz="1800" dirty="0">
                <a:latin typeface="+mn-lt"/>
              </a:rPr>
            </a:br>
            <a:r>
              <a:rPr lang="en-GB" sz="1800" dirty="0">
                <a:latin typeface="+mn-lt"/>
              </a:rPr>
              <a:t>approaches to external quality assurance: </a:t>
            </a:r>
            <a:br>
              <a:rPr lang="en-GB" sz="1800" dirty="0">
                <a:latin typeface="+mn-lt"/>
              </a:rPr>
            </a:br>
            <a:r>
              <a:rPr lang="en-GB" sz="1800" dirty="0">
                <a:latin typeface="+mn-lt"/>
              </a:rPr>
              <a:t>• Institute for Apprenticeships </a:t>
            </a:r>
            <a:br>
              <a:rPr lang="en-GB" sz="1800" dirty="0">
                <a:latin typeface="+mn-lt"/>
              </a:rPr>
            </a:br>
            <a:r>
              <a:rPr lang="en-GB" sz="1800" dirty="0">
                <a:latin typeface="+mn-lt"/>
              </a:rPr>
              <a:t>• </a:t>
            </a:r>
            <a:r>
              <a:rPr lang="en-GB" sz="1800" dirty="0" err="1">
                <a:latin typeface="+mn-lt"/>
              </a:rPr>
              <a:t>Ofqual</a:t>
            </a:r>
            <a:r>
              <a:rPr lang="en-GB" sz="1800" dirty="0">
                <a:latin typeface="+mn-lt"/>
              </a:rPr>
              <a:t> </a:t>
            </a:r>
            <a:br>
              <a:rPr lang="en-GB" sz="1800" dirty="0">
                <a:latin typeface="+mn-lt"/>
              </a:rPr>
            </a:br>
            <a:r>
              <a:rPr lang="en-GB" sz="1800" dirty="0">
                <a:latin typeface="+mn-lt"/>
              </a:rPr>
              <a:t>• Professional Body-led model </a:t>
            </a:r>
            <a:br>
              <a:rPr lang="en-GB" sz="1800" dirty="0">
                <a:latin typeface="+mn-lt"/>
              </a:rPr>
            </a:br>
            <a:r>
              <a:rPr lang="en-GB" sz="1800" dirty="0">
                <a:latin typeface="+mn-lt"/>
              </a:rPr>
              <a:t>• Employer-led model Models are emerging</a:t>
            </a:r>
          </a:p>
        </p:txBody>
      </p:sp>
      <p:sp>
        <p:nvSpPr>
          <p:cNvPr id="5" name="Title 1"/>
          <p:cNvSpPr txBox="1">
            <a:spLocks/>
          </p:cNvSpPr>
          <p:nvPr/>
        </p:nvSpPr>
        <p:spPr>
          <a:xfrm>
            <a:off x="-1581991" y="694485"/>
            <a:ext cx="7287768"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spc="-125" dirty="0">
                <a:latin typeface="+mn-lt"/>
              </a:rPr>
              <a:t>Apprenticeship</a:t>
            </a:r>
            <a:br>
              <a:rPr lang="en-US" sz="2800" spc="-125" dirty="0">
                <a:latin typeface="+mn-lt"/>
              </a:rPr>
            </a:br>
            <a:endParaRPr lang="en-GB" sz="2800" dirty="0">
              <a:latin typeface="+mn-lt"/>
            </a:endParaRPr>
          </a:p>
        </p:txBody>
      </p:sp>
      <p:sp>
        <p:nvSpPr>
          <p:cNvPr id="3" name="Rectangle 2"/>
          <p:cNvSpPr/>
          <p:nvPr/>
        </p:nvSpPr>
        <p:spPr>
          <a:xfrm>
            <a:off x="351262" y="2814268"/>
            <a:ext cx="6096000" cy="1200329"/>
          </a:xfrm>
          <a:prstGeom prst="rect">
            <a:avLst/>
          </a:prstGeom>
        </p:spPr>
        <p:txBody>
          <a:bodyPr>
            <a:spAutoFit/>
          </a:bodyPr>
          <a:lstStyle/>
          <a:p>
            <a:pPr marL="285750" indent="-285750">
              <a:buFont typeface="Arial" panose="020B0604020202020204" pitchFamily="34" charset="0"/>
              <a:buChar char="•"/>
            </a:pPr>
            <a:r>
              <a:rPr lang="en-GB" dirty="0"/>
              <a:t>Observation </a:t>
            </a:r>
          </a:p>
          <a:p>
            <a:pPr marL="285750" indent="-285750">
              <a:buFont typeface="Arial" panose="020B0604020202020204" pitchFamily="34" charset="0"/>
              <a:buChar char="•"/>
            </a:pPr>
            <a:r>
              <a:rPr lang="en-GB" dirty="0"/>
              <a:t>Portfolio of evidence </a:t>
            </a:r>
          </a:p>
          <a:p>
            <a:pPr marL="285750" indent="-285750">
              <a:buFont typeface="Arial" panose="020B0604020202020204" pitchFamily="34" charset="0"/>
              <a:buChar char="•"/>
            </a:pPr>
            <a:r>
              <a:rPr lang="en-GB" dirty="0"/>
              <a:t>Reflective journal </a:t>
            </a:r>
          </a:p>
          <a:p>
            <a:pPr marL="285750" indent="-285750">
              <a:buFont typeface="Arial" panose="020B0604020202020204" pitchFamily="34" charset="0"/>
              <a:buChar char="•"/>
            </a:pPr>
            <a:r>
              <a:rPr lang="en-GB" dirty="0"/>
              <a:t>Apprentice showcase</a:t>
            </a:r>
          </a:p>
        </p:txBody>
      </p:sp>
      <p:sp>
        <p:nvSpPr>
          <p:cNvPr id="6" name="Rectangle 5"/>
          <p:cNvSpPr/>
          <p:nvPr/>
        </p:nvSpPr>
        <p:spPr>
          <a:xfrm>
            <a:off x="338653" y="2083302"/>
            <a:ext cx="4905699" cy="646331"/>
          </a:xfrm>
          <a:prstGeom prst="rect">
            <a:avLst/>
          </a:prstGeom>
        </p:spPr>
        <p:txBody>
          <a:bodyPr wrap="square">
            <a:spAutoFit/>
          </a:bodyPr>
          <a:lstStyle/>
          <a:p>
            <a:r>
              <a:rPr lang="en-GB" dirty="0"/>
              <a:t>Aim to provide an individualised </a:t>
            </a:r>
          </a:p>
          <a:p>
            <a:r>
              <a:rPr lang="en-GB" dirty="0"/>
              <a:t>learning experience with end-point assessment</a:t>
            </a:r>
          </a:p>
        </p:txBody>
      </p:sp>
      <p:sp>
        <p:nvSpPr>
          <p:cNvPr id="7" name="Title 1"/>
          <p:cNvSpPr txBox="1">
            <a:spLocks/>
          </p:cNvSpPr>
          <p:nvPr/>
        </p:nvSpPr>
        <p:spPr>
          <a:xfrm>
            <a:off x="6572575" y="703077"/>
            <a:ext cx="4906537" cy="13255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a:latin typeface="+mn-lt"/>
              </a:rPr>
              <a:t>BTEC Sport</a:t>
            </a:r>
            <a:br>
              <a:rPr lang="en-GB" sz="2800" dirty="0">
                <a:latin typeface="+mn-lt"/>
              </a:rPr>
            </a:br>
            <a:endParaRPr lang="en-GB" sz="2800" dirty="0">
              <a:latin typeface="+mn-lt"/>
            </a:endParaRPr>
          </a:p>
        </p:txBody>
      </p:sp>
      <p:sp>
        <p:nvSpPr>
          <p:cNvPr id="8" name="Rectangle 7"/>
          <p:cNvSpPr/>
          <p:nvPr/>
        </p:nvSpPr>
        <p:spPr>
          <a:xfrm>
            <a:off x="6179549" y="2142671"/>
            <a:ext cx="5692588" cy="1754326"/>
          </a:xfrm>
          <a:prstGeom prst="rect">
            <a:avLst/>
          </a:prstGeom>
        </p:spPr>
        <p:txBody>
          <a:bodyPr wrap="square">
            <a:spAutoFit/>
          </a:bodyPr>
          <a:lstStyle/>
          <a:p>
            <a:r>
              <a:rPr lang="en-GB" dirty="0"/>
              <a:t>4 brand new (end of 2019) suites of BTEC Level 3 Nationals</a:t>
            </a:r>
          </a:p>
          <a:p>
            <a:endParaRPr lang="en-GB" dirty="0"/>
          </a:p>
          <a:p>
            <a:pPr marL="285750" indent="-285750">
              <a:buFont typeface="Arial" panose="020B0604020202020204" pitchFamily="34" charset="0"/>
              <a:buChar char="•"/>
            </a:pPr>
            <a:r>
              <a:rPr lang="en-GB" dirty="0"/>
              <a:t>Reformed qualification </a:t>
            </a:r>
          </a:p>
          <a:p>
            <a:pPr marL="285750" indent="-285750">
              <a:buFont typeface="Arial" panose="020B0604020202020204" pitchFamily="34" charset="0"/>
              <a:buChar char="•"/>
            </a:pPr>
            <a:r>
              <a:rPr lang="en-GB" dirty="0"/>
              <a:t>Internally assessed</a:t>
            </a:r>
          </a:p>
          <a:p>
            <a:pPr marL="285750" indent="-285750">
              <a:buFont typeface="Arial" panose="020B0604020202020204" pitchFamily="34" charset="0"/>
              <a:buChar char="•"/>
            </a:pPr>
            <a:r>
              <a:rPr lang="en-GB" dirty="0"/>
              <a:t>Industry specific and attract UCAS points </a:t>
            </a:r>
          </a:p>
          <a:p>
            <a:pPr marL="285750" indent="-285750">
              <a:buFont typeface="Arial" panose="020B0604020202020204" pitchFamily="34" charset="0"/>
              <a:buChar char="•"/>
            </a:pPr>
            <a:r>
              <a:rPr lang="en-GB" dirty="0"/>
              <a:t>2 year project</a:t>
            </a:r>
          </a:p>
        </p:txBody>
      </p:sp>
      <p:sp>
        <p:nvSpPr>
          <p:cNvPr id="9" name="Rectangle 8"/>
          <p:cNvSpPr/>
          <p:nvPr/>
        </p:nvSpPr>
        <p:spPr>
          <a:xfrm>
            <a:off x="6210300" y="3838166"/>
            <a:ext cx="6096000" cy="2031325"/>
          </a:xfrm>
          <a:prstGeom prst="rect">
            <a:avLst/>
          </a:prstGeom>
        </p:spPr>
        <p:txBody>
          <a:bodyPr>
            <a:spAutoFit/>
          </a:bodyPr>
          <a:lstStyle/>
          <a:p>
            <a:r>
              <a:rPr lang="en-GB" dirty="0"/>
              <a:t>developed in collaboration with NGBs and Industry</a:t>
            </a:r>
          </a:p>
          <a:p>
            <a:r>
              <a:rPr lang="en-GB" dirty="0"/>
              <a:t>mapped to industry standards, allowing for direct access to employment in some instances</a:t>
            </a:r>
          </a:p>
          <a:p>
            <a:pPr marL="342900" indent="-342900">
              <a:buFont typeface="Arial" panose="020B0604020202020204" pitchFamily="34" charset="0"/>
              <a:buChar char="•"/>
            </a:pPr>
            <a:r>
              <a:rPr lang="en-GB" dirty="0"/>
              <a:t> Sport, Fitness and Personal Training </a:t>
            </a:r>
          </a:p>
          <a:p>
            <a:pPr marL="342900" indent="-342900">
              <a:buFont typeface="Arial" panose="020B0604020202020204" pitchFamily="34" charset="0"/>
              <a:buChar char="•"/>
            </a:pPr>
            <a:r>
              <a:rPr lang="en-GB" dirty="0"/>
              <a:t> Sports Coaching and Development </a:t>
            </a:r>
          </a:p>
          <a:p>
            <a:pPr marL="342900" indent="-342900">
              <a:buFont typeface="Arial" panose="020B0604020202020204" pitchFamily="34" charset="0"/>
              <a:buChar char="•"/>
            </a:pPr>
            <a:r>
              <a:rPr lang="en-GB" dirty="0"/>
              <a:t> Sport and Outdoor Activities </a:t>
            </a:r>
          </a:p>
          <a:p>
            <a:pPr marL="342900" indent="-342900">
              <a:buFont typeface="Arial" panose="020B0604020202020204" pitchFamily="34" charset="0"/>
              <a:buChar char="•"/>
            </a:pPr>
            <a:r>
              <a:rPr lang="en-GB" dirty="0"/>
              <a:t>Sporting Excellence and Performance</a:t>
            </a:r>
          </a:p>
        </p:txBody>
      </p:sp>
      <p:sp>
        <p:nvSpPr>
          <p:cNvPr id="4" name="TextBox 3"/>
          <p:cNvSpPr txBox="1"/>
          <p:nvPr/>
        </p:nvSpPr>
        <p:spPr>
          <a:xfrm>
            <a:off x="1102659" y="6293224"/>
            <a:ext cx="9668435" cy="369332"/>
          </a:xfrm>
          <a:prstGeom prst="rect">
            <a:avLst/>
          </a:prstGeom>
          <a:noFill/>
        </p:spPr>
        <p:txBody>
          <a:bodyPr wrap="square" rtlCol="0">
            <a:spAutoFit/>
          </a:bodyPr>
          <a:lstStyle/>
          <a:p>
            <a:r>
              <a:rPr lang="en-GB" dirty="0"/>
              <a:t>There are other related qualifications that offer a blended approach such as the two examples shown</a:t>
            </a:r>
          </a:p>
        </p:txBody>
      </p:sp>
      <p:sp>
        <p:nvSpPr>
          <p:cNvPr id="12" name="TextBox 11">
            <a:extLst>
              <a:ext uri="{FF2B5EF4-FFF2-40B4-BE49-F238E27FC236}">
                <a16:creationId xmlns:a16="http://schemas.microsoft.com/office/drawing/2014/main" id="{10ACB505-A39D-4CE2-B7AD-F8FDDD3FB40E}"/>
              </a:ext>
            </a:extLst>
          </p:cNvPr>
          <p:cNvSpPr txBox="1"/>
          <p:nvPr/>
        </p:nvSpPr>
        <p:spPr>
          <a:xfrm>
            <a:off x="2292992" y="191647"/>
            <a:ext cx="7287768" cy="523220"/>
          </a:xfrm>
          <a:prstGeom prst="rect">
            <a:avLst/>
          </a:prstGeom>
          <a:noFill/>
        </p:spPr>
        <p:txBody>
          <a:bodyPr wrap="square" rtlCol="0">
            <a:spAutoFit/>
          </a:bodyPr>
          <a:lstStyle/>
          <a:p>
            <a:r>
              <a:rPr lang="en-GB" sz="2800" b="1" u="sng" dirty="0"/>
              <a:t>Main qualifications pathway in FE settings</a:t>
            </a:r>
          </a:p>
        </p:txBody>
      </p:sp>
    </p:spTree>
    <p:extLst>
      <p:ext uri="{BB962C8B-B14F-4D97-AF65-F5344CB8AC3E}">
        <p14:creationId xmlns:p14="http://schemas.microsoft.com/office/powerpoint/2010/main" val="138946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6512" y="68969"/>
            <a:ext cx="10062113"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spc="-125" dirty="0">
                <a:latin typeface="+mn-lt"/>
              </a:rPr>
              <a:t>New Apprenticeship </a:t>
            </a:r>
          </a:p>
          <a:p>
            <a:r>
              <a:rPr lang="en-US" sz="2800" spc="-125" dirty="0">
                <a:latin typeface="+mn-lt"/>
              </a:rPr>
              <a:t>Sporting Excellence Professional (SEP) </a:t>
            </a:r>
            <a:br>
              <a:rPr lang="en-US" sz="2800" spc="-125" dirty="0">
                <a:latin typeface="+mn-lt"/>
              </a:rPr>
            </a:br>
            <a:endParaRPr lang="en-GB" sz="2800" dirty="0">
              <a:latin typeface="+mn-lt"/>
            </a:endParaRPr>
          </a:p>
        </p:txBody>
      </p:sp>
      <p:sp>
        <p:nvSpPr>
          <p:cNvPr id="3" name="Rectangle 2"/>
          <p:cNvSpPr/>
          <p:nvPr/>
        </p:nvSpPr>
        <p:spPr>
          <a:xfrm>
            <a:off x="9293557" y="5123466"/>
            <a:ext cx="6096000" cy="1200329"/>
          </a:xfrm>
          <a:prstGeom prst="rect">
            <a:avLst/>
          </a:prstGeom>
        </p:spPr>
        <p:txBody>
          <a:bodyPr>
            <a:spAutoFit/>
          </a:bodyPr>
          <a:lstStyle/>
          <a:p>
            <a:pPr marL="285750" indent="-285750">
              <a:buFont typeface="Arial" panose="020B0604020202020204" pitchFamily="34" charset="0"/>
              <a:buChar char="•"/>
            </a:pPr>
            <a:r>
              <a:rPr lang="en-GB" dirty="0"/>
              <a:t>Observation </a:t>
            </a:r>
          </a:p>
          <a:p>
            <a:pPr marL="285750" indent="-285750">
              <a:buFont typeface="Arial" panose="020B0604020202020204" pitchFamily="34" charset="0"/>
              <a:buChar char="•"/>
            </a:pPr>
            <a:r>
              <a:rPr lang="en-GB" dirty="0"/>
              <a:t>Portfolio of evidence </a:t>
            </a:r>
          </a:p>
          <a:p>
            <a:pPr marL="285750" indent="-285750">
              <a:buFont typeface="Arial" panose="020B0604020202020204" pitchFamily="34" charset="0"/>
              <a:buChar char="•"/>
            </a:pPr>
            <a:r>
              <a:rPr lang="en-GB" dirty="0"/>
              <a:t>Reflective journal </a:t>
            </a:r>
          </a:p>
          <a:p>
            <a:pPr marL="285750" indent="-285750">
              <a:buFont typeface="Arial" panose="020B0604020202020204" pitchFamily="34" charset="0"/>
              <a:buChar char="•"/>
            </a:pPr>
            <a:r>
              <a:rPr lang="en-GB" dirty="0"/>
              <a:t>Apprentice showcase</a:t>
            </a:r>
          </a:p>
        </p:txBody>
      </p:sp>
      <p:sp>
        <p:nvSpPr>
          <p:cNvPr id="8" name="Content Placeholder 2"/>
          <p:cNvSpPr txBox="1">
            <a:spLocks/>
          </p:cNvSpPr>
          <p:nvPr/>
        </p:nvSpPr>
        <p:spPr>
          <a:xfrm>
            <a:off x="412595" y="1642578"/>
            <a:ext cx="10453774"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t> Level 3 qualification</a:t>
            </a:r>
          </a:p>
          <a:p>
            <a:pPr marL="342900" indent="-342900" algn="l">
              <a:buFont typeface="Arial" panose="020B0604020202020204" pitchFamily="34" charset="0"/>
              <a:buChar char="•"/>
            </a:pPr>
            <a:r>
              <a:rPr lang="en-GB" sz="2000" dirty="0"/>
              <a:t>The employer should be confident that the apprentice will pass their end-point assessment</a:t>
            </a:r>
          </a:p>
          <a:p>
            <a:pPr marL="285750" indent="-285750" algn="l">
              <a:buFont typeface="Arial" panose="020B0604020202020204" pitchFamily="34" charset="0"/>
              <a:buChar char="•"/>
            </a:pPr>
            <a:r>
              <a:rPr lang="en-GB" sz="2000" dirty="0"/>
              <a:t>However, assessment plans may describe the gateway differently.</a:t>
            </a:r>
          </a:p>
          <a:p>
            <a:pPr marL="285750" indent="-285750" algn="l">
              <a:buFont typeface="Arial" panose="020B0604020202020204" pitchFamily="34" charset="0"/>
              <a:buChar char="•"/>
            </a:pPr>
            <a:r>
              <a:rPr lang="en-GB" sz="2000" dirty="0"/>
              <a:t>One size does not fit all (individualised longitudinal learning journey)</a:t>
            </a:r>
          </a:p>
          <a:p>
            <a:pPr marL="285750" indent="-285750" algn="l">
              <a:buFont typeface="Arial" panose="020B0604020202020204" pitchFamily="34" charset="0"/>
              <a:buChar char="•"/>
            </a:pPr>
            <a:r>
              <a:rPr lang="en-GB" sz="2000" dirty="0"/>
              <a:t>College-university-graduate employment (transferable skills cross curriculum use)</a:t>
            </a:r>
          </a:p>
          <a:p>
            <a:pPr marL="285750" indent="-285750" algn="l">
              <a:buFont typeface="Arial" panose="020B0604020202020204" pitchFamily="34" charset="0"/>
              <a:buChar char="•"/>
            </a:pPr>
            <a:r>
              <a:rPr lang="en-GB" sz="2000" dirty="0"/>
              <a:t>Creating a seamless transition (no big paper folders)</a:t>
            </a:r>
          </a:p>
          <a:p>
            <a:pPr marL="285750" indent="-285750" algn="l">
              <a:buFont typeface="Arial" panose="020B0604020202020204" pitchFamily="34" charset="0"/>
              <a:buChar char="•"/>
            </a:pPr>
            <a:r>
              <a:rPr lang="en-GB" sz="2000" dirty="0"/>
              <a:t>Optimising what they enjoy and relate to (mobile devices, technology)</a:t>
            </a:r>
          </a:p>
        </p:txBody>
      </p:sp>
      <p:pic>
        <p:nvPicPr>
          <p:cNvPr id="9" name="Content Placeholder 7"/>
          <p:cNvPicPr>
            <a:picLocks noChangeAspect="1"/>
          </p:cNvPicPr>
          <p:nvPr/>
        </p:nvPicPr>
        <p:blipFill rotWithShape="1">
          <a:blip r:embed="rId2"/>
          <a:srcRect l="2104" t="30707" r="50706" b="27818"/>
          <a:stretch/>
        </p:blipFill>
        <p:spPr>
          <a:xfrm>
            <a:off x="351263" y="4810322"/>
            <a:ext cx="8725502" cy="1973452"/>
          </a:xfrm>
          <a:prstGeom prst="rect">
            <a:avLst/>
          </a:prstGeom>
        </p:spPr>
      </p:pic>
    </p:spTree>
    <p:extLst>
      <p:ext uri="{BB962C8B-B14F-4D97-AF65-F5344CB8AC3E}">
        <p14:creationId xmlns:p14="http://schemas.microsoft.com/office/powerpoint/2010/main" val="348094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754" y="0"/>
            <a:ext cx="10515600" cy="1325563"/>
          </a:xfrm>
        </p:spPr>
        <p:txBody>
          <a:bodyPr>
            <a:normAutofit/>
          </a:bodyPr>
          <a:lstStyle/>
          <a:p>
            <a:r>
              <a:rPr lang="en-GB" sz="4000" b="1" u="sng" dirty="0"/>
              <a:t>New BTEC Sport qualifications</a:t>
            </a:r>
            <a:br>
              <a:rPr lang="en-GB" sz="4000" dirty="0"/>
            </a:br>
            <a:endParaRPr lang="en-GB" sz="4000" dirty="0"/>
          </a:p>
        </p:txBody>
      </p:sp>
      <p:sp>
        <p:nvSpPr>
          <p:cNvPr id="3" name="Content Placeholder 2"/>
          <p:cNvSpPr>
            <a:spLocks noGrp="1"/>
          </p:cNvSpPr>
          <p:nvPr>
            <p:ph idx="1"/>
          </p:nvPr>
        </p:nvSpPr>
        <p:spPr>
          <a:xfrm>
            <a:off x="274319" y="1027908"/>
            <a:ext cx="11689080" cy="1298434"/>
          </a:xfrm>
        </p:spPr>
        <p:txBody>
          <a:bodyPr>
            <a:noAutofit/>
          </a:bodyPr>
          <a:lstStyle/>
          <a:p>
            <a:pPr marL="0" indent="0">
              <a:buNone/>
            </a:pPr>
            <a:r>
              <a:rPr lang="en-GB" sz="2400" b="1" dirty="0"/>
              <a:t>4 brand </a:t>
            </a:r>
            <a:r>
              <a:rPr lang="en-GB" sz="2400" dirty="0"/>
              <a:t>new suites of BTEC Level 3 Nationals for the sport sector: </a:t>
            </a:r>
          </a:p>
          <a:p>
            <a:pPr marL="0" indent="0">
              <a:buNone/>
            </a:pPr>
            <a:r>
              <a:rPr lang="en-GB" sz="2000" dirty="0"/>
              <a:t>1) Sport, Fitness and Personal Training 2) Sports Coaching and Development </a:t>
            </a:r>
          </a:p>
          <a:p>
            <a:pPr marL="0" indent="0">
              <a:buNone/>
            </a:pPr>
            <a:r>
              <a:rPr lang="en-GB" sz="2000" dirty="0"/>
              <a:t>3) Sport and Outdoor Activities 4) Sporting Excellence and Performance</a:t>
            </a:r>
          </a:p>
          <a:p>
            <a:endParaRPr lang="en-GB" sz="2400" dirty="0"/>
          </a:p>
          <a:p>
            <a:pPr lvl="0"/>
            <a:r>
              <a:rPr lang="en-GB" sz="2400" dirty="0"/>
              <a:t> Reformed qualification after 10 years</a:t>
            </a:r>
          </a:p>
          <a:p>
            <a:pPr lvl="0"/>
            <a:r>
              <a:rPr lang="en-GB" sz="2400" dirty="0"/>
              <a:t>Are internally assessed</a:t>
            </a:r>
          </a:p>
          <a:p>
            <a:r>
              <a:rPr lang="en-GB" sz="2400" dirty="0"/>
              <a:t>Help prepare learners for work but also attract UCAS points supporting progression to HE</a:t>
            </a:r>
          </a:p>
          <a:p>
            <a:r>
              <a:rPr lang="en-GB" sz="2400" dirty="0"/>
              <a:t>Wearable technology complements all 4 </a:t>
            </a:r>
          </a:p>
          <a:p>
            <a:pPr marL="0" indent="0">
              <a:buNone/>
            </a:pPr>
            <a:endParaRPr lang="en-GB" sz="1800" b="1" u="sng"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b="1" u="sng" dirty="0">
                <a:latin typeface="Calibri" panose="020F0502020204030204" pitchFamily="34" charset="0"/>
                <a:ea typeface="Calibri" panose="020F0502020204030204" pitchFamily="34" charset="0"/>
                <a:cs typeface="Times New Roman" panose="02020603050405020304" pitchFamily="18" charset="0"/>
              </a:rPr>
              <a:t>Where can wearable technology directly fit?</a:t>
            </a:r>
          </a:p>
          <a:p>
            <a:pPr marL="0" indent="0">
              <a:buNone/>
            </a:pPr>
            <a:r>
              <a:rPr lang="en-GB" sz="1800" b="1" dirty="0"/>
              <a:t>Core unit &amp; optional units examples being: </a:t>
            </a:r>
            <a:r>
              <a:rPr lang="en-GB" sz="1800" dirty="0"/>
              <a:t>Unit E the core research project, using the technology will give quantifiable data and scientifically underpin any project this  being a 2 year unit on all courses. In more detail the example of Unit 6 - sporting injuries. technology allows for monitoring and highlighting imbalances, over training and undertraining, </a:t>
            </a:r>
          </a:p>
          <a:p>
            <a:pPr marL="0" indent="0">
              <a:buNone/>
            </a:pPr>
            <a:endParaRPr lang="en-GB" sz="2400" dirty="0"/>
          </a:p>
        </p:txBody>
      </p:sp>
      <p:sp>
        <p:nvSpPr>
          <p:cNvPr id="5" name="Rectangle 4"/>
          <p:cNvSpPr/>
          <p:nvPr/>
        </p:nvSpPr>
        <p:spPr>
          <a:xfrm>
            <a:off x="1681423" y="6297052"/>
            <a:ext cx="9385954" cy="369332"/>
          </a:xfrm>
          <a:prstGeom prst="rect">
            <a:avLst/>
          </a:prstGeom>
        </p:spPr>
        <p:txBody>
          <a:bodyPr wrap="square">
            <a:spAutoFit/>
          </a:bodyPr>
          <a:lstStyle/>
          <a:p>
            <a:r>
              <a:rPr lang="en-GB" dirty="0"/>
              <a:t>Each suite contains different sizes - so there will be 14 qualifications in total.</a:t>
            </a:r>
          </a:p>
        </p:txBody>
      </p:sp>
    </p:spTree>
    <p:extLst>
      <p:ext uri="{BB962C8B-B14F-4D97-AF65-F5344CB8AC3E}">
        <p14:creationId xmlns:p14="http://schemas.microsoft.com/office/powerpoint/2010/main" val="292260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t>SFF Courses and pathways</a:t>
            </a:r>
            <a:br>
              <a:rPr lang="en-GB" b="1" dirty="0"/>
            </a:br>
            <a:endParaRPr lang="en-GB" dirty="0"/>
          </a:p>
        </p:txBody>
      </p:sp>
      <p:sp>
        <p:nvSpPr>
          <p:cNvPr id="3" name="Content Placeholder 2"/>
          <p:cNvSpPr>
            <a:spLocks noGrp="1"/>
          </p:cNvSpPr>
          <p:nvPr>
            <p:ph idx="1"/>
          </p:nvPr>
        </p:nvSpPr>
        <p:spPr/>
        <p:txBody>
          <a:bodyPr/>
          <a:lstStyle/>
          <a:p>
            <a:r>
              <a:rPr lang="en-GB" dirty="0"/>
              <a:t>NCFE- Project based learning approach</a:t>
            </a:r>
          </a:p>
          <a:p>
            <a:pPr lvl="1">
              <a:buFont typeface="Wingdings" panose="05000000000000000000" pitchFamily="2" charset="2"/>
              <a:buChar char="Ø"/>
            </a:pPr>
            <a:endParaRPr lang="en-GB" dirty="0"/>
          </a:p>
          <a:p>
            <a:pPr lvl="1">
              <a:buFont typeface="Wingdings" panose="05000000000000000000" pitchFamily="2" charset="2"/>
              <a:buChar char="Ø"/>
            </a:pPr>
            <a:r>
              <a:rPr lang="en-GB" dirty="0"/>
              <a:t> No exams, all coursework based</a:t>
            </a:r>
          </a:p>
          <a:p>
            <a:pPr lvl="1">
              <a:buFont typeface="Wingdings" panose="05000000000000000000" pitchFamily="2" charset="2"/>
              <a:buChar char="Ø"/>
            </a:pPr>
            <a:r>
              <a:rPr lang="en-GB" dirty="0"/>
              <a:t>Closely related/aligned to BTEC</a:t>
            </a:r>
          </a:p>
          <a:p>
            <a:pPr lvl="1">
              <a:buFont typeface="Wingdings" panose="05000000000000000000" pitchFamily="2" charset="2"/>
              <a:buChar char="Ø"/>
            </a:pPr>
            <a:r>
              <a:rPr lang="en-GB" dirty="0"/>
              <a:t>Individual within a team environment</a:t>
            </a:r>
          </a:p>
          <a:p>
            <a:pPr lvl="1">
              <a:buFont typeface="Wingdings" panose="05000000000000000000" pitchFamily="2" charset="2"/>
              <a:buChar char="Ø"/>
            </a:pPr>
            <a:r>
              <a:rPr lang="en-GB" dirty="0"/>
              <a:t>Linking the sport to the lesson</a:t>
            </a:r>
          </a:p>
          <a:p>
            <a:pPr lvl="1">
              <a:buFont typeface="Wingdings" panose="05000000000000000000" pitchFamily="2" charset="2"/>
              <a:buChar char="Ø"/>
            </a:pPr>
            <a:r>
              <a:rPr lang="en-GB" dirty="0"/>
              <a:t>Continuous ongoing assessment from lecturer</a:t>
            </a:r>
          </a:p>
          <a:p>
            <a:pPr lvl="1">
              <a:buFont typeface="Wingdings" panose="05000000000000000000" pitchFamily="2" charset="2"/>
              <a:buChar char="Ø"/>
            </a:pPr>
            <a:r>
              <a:rPr lang="en-GB" dirty="0"/>
              <a:t>Specific historical pathways include </a:t>
            </a:r>
          </a:p>
          <a:p>
            <a:pPr lvl="2">
              <a:buFont typeface="Wingdings" panose="05000000000000000000" pitchFamily="2" charset="2"/>
              <a:buChar char="Ø"/>
            </a:pPr>
            <a:r>
              <a:rPr lang="en-GB" dirty="0"/>
              <a:t>Academia with University, USA scholarship (playing and degree)</a:t>
            </a:r>
          </a:p>
          <a:p>
            <a:pPr lvl="2">
              <a:buFont typeface="Wingdings" panose="05000000000000000000" pitchFamily="2" charset="2"/>
              <a:buChar char="Ø"/>
            </a:pPr>
            <a:r>
              <a:rPr lang="en-GB" dirty="0"/>
              <a:t>Industry direct employment, Football, Fitness, Leisure health and wellbeing, Business start ups, self employed </a:t>
            </a:r>
            <a:r>
              <a:rPr lang="en-GB" dirty="0" err="1"/>
              <a:t>e.g</a:t>
            </a:r>
            <a:r>
              <a:rPr lang="en-GB" dirty="0"/>
              <a:t> personal trainer/ </a:t>
            </a:r>
            <a:r>
              <a:rPr lang="en-GB" dirty="0" err="1"/>
              <a:t>lifeskills</a:t>
            </a:r>
            <a:r>
              <a:rPr lang="en-GB" dirty="0"/>
              <a:t> coach.</a:t>
            </a:r>
          </a:p>
        </p:txBody>
      </p:sp>
    </p:spTree>
    <p:extLst>
      <p:ext uri="{BB962C8B-B14F-4D97-AF65-F5344CB8AC3E}">
        <p14:creationId xmlns:p14="http://schemas.microsoft.com/office/powerpoint/2010/main" val="313605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t>SFF Specific units of work in year 1</a:t>
            </a:r>
            <a:br>
              <a:rPr lang="en-GB" b="1" dirty="0"/>
            </a:br>
            <a:endParaRPr lang="en-GB" dirty="0"/>
          </a:p>
        </p:txBody>
      </p:sp>
      <p:sp>
        <p:nvSpPr>
          <p:cNvPr id="3" name="Content Placeholder 2"/>
          <p:cNvSpPr>
            <a:spLocks noGrp="1"/>
          </p:cNvSpPr>
          <p:nvPr>
            <p:ph idx="1"/>
          </p:nvPr>
        </p:nvSpPr>
        <p:spPr/>
        <p:txBody>
          <a:bodyPr>
            <a:normAutofit/>
          </a:bodyPr>
          <a:lstStyle/>
          <a:p>
            <a:r>
              <a:rPr lang="en-GB" dirty="0"/>
              <a:t>NCFE project based learning approach</a:t>
            </a:r>
          </a:p>
          <a:p>
            <a:r>
              <a:rPr lang="en-GB" dirty="0"/>
              <a:t>Internal ongoing assessments  of coursework no exams</a:t>
            </a:r>
          </a:p>
          <a:p>
            <a:r>
              <a:rPr lang="en-GB" dirty="0"/>
              <a:t>Sports coaching module 3(5)</a:t>
            </a:r>
          </a:p>
          <a:p>
            <a:r>
              <a:rPr lang="en-GB" dirty="0"/>
              <a:t>Preparing for a career in sport and physical activity module 2(14)</a:t>
            </a:r>
          </a:p>
          <a:p>
            <a:r>
              <a:rPr lang="en-GB" dirty="0"/>
              <a:t>Practical team sports module 4 (8)</a:t>
            </a:r>
          </a:p>
          <a:p>
            <a:r>
              <a:rPr lang="en-GB" dirty="0"/>
              <a:t>Training and programming module 15(7)</a:t>
            </a:r>
          </a:p>
          <a:p>
            <a:r>
              <a:rPr lang="en-GB" dirty="0"/>
              <a:t>Assessing risk In sport (includes injuries) module 12(3)</a:t>
            </a:r>
          </a:p>
        </p:txBody>
      </p:sp>
      <p:sp>
        <p:nvSpPr>
          <p:cNvPr id="4" name="TextBox 3"/>
          <p:cNvSpPr txBox="1"/>
          <p:nvPr/>
        </p:nvSpPr>
        <p:spPr>
          <a:xfrm>
            <a:off x="1332411" y="6052457"/>
            <a:ext cx="6008914" cy="646331"/>
          </a:xfrm>
          <a:prstGeom prst="rect">
            <a:avLst/>
          </a:prstGeom>
          <a:noFill/>
        </p:spPr>
        <p:txBody>
          <a:bodyPr wrap="square" rtlCol="0">
            <a:spAutoFit/>
          </a:bodyPr>
          <a:lstStyle/>
          <a:p>
            <a:r>
              <a:rPr lang="en-GB" dirty="0"/>
              <a:t>(n) = indicates module in BTEC that is aligned to based on pre 2019 BTEC for Sports</a:t>
            </a:r>
          </a:p>
        </p:txBody>
      </p:sp>
    </p:spTree>
    <p:extLst>
      <p:ext uri="{BB962C8B-B14F-4D97-AF65-F5344CB8AC3E}">
        <p14:creationId xmlns:p14="http://schemas.microsoft.com/office/powerpoint/2010/main" val="2138990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a834587c-ef9c-49f8-a564-23d7c54fad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CCEC7BCF1DE14DA1E23DFA1AD7130B" ma:contentTypeVersion="12" ma:contentTypeDescription="Create a new document." ma:contentTypeScope="" ma:versionID="f1c5cba8ceed04a99975f6163051f619">
  <xsd:schema xmlns:xsd="http://www.w3.org/2001/XMLSchema" xmlns:xs="http://www.w3.org/2001/XMLSchema" xmlns:p="http://schemas.microsoft.com/office/2006/metadata/properties" xmlns:ns3="e2433987-cf24-4ede-94c9-7033540cf63d" xmlns:ns4="50da7396-99a5-4488-a5ea-11c86d55ef9e" targetNamespace="http://schemas.microsoft.com/office/2006/metadata/properties" ma:root="true" ma:fieldsID="087f364e84878512aeeb6ff38167c75b" ns3:_="" ns4:_="">
    <xsd:import namespace="e2433987-cf24-4ede-94c9-7033540cf63d"/>
    <xsd:import namespace="50da7396-99a5-4488-a5ea-11c86d55ef9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33987-cf24-4ede-94c9-7033540cf6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da7396-99a5-4488-a5ea-11c86d55ef9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33E860-DC44-4799-B310-9677D1860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433987-cf24-4ede-94c9-7033540cf63d"/>
    <ds:schemaRef ds:uri="50da7396-99a5-4488-a5ea-11c86d55e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E91B5B-A26E-42E1-B396-C833A2A7A795}">
  <ds:schemaRefs>
    <ds:schemaRef ds:uri="http://schemas.microsoft.com/sharepoint/v3/contenttype/forms"/>
  </ds:schemaRefs>
</ds:datastoreItem>
</file>

<file path=customXml/itemProps3.xml><?xml version="1.0" encoding="utf-8"?>
<ds:datastoreItem xmlns:ds="http://schemas.openxmlformats.org/officeDocument/2006/customXml" ds:itemID="{0435F532-C388-4843-9D0A-85842476F80E}">
  <ds:schemaRefs>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schemas.microsoft.com/office/infopath/2007/PartnerControls"/>
    <ds:schemaRef ds:uri="50da7396-99a5-4488-a5ea-11c86d55ef9e"/>
    <ds:schemaRef ds:uri="e2433987-cf24-4ede-94c9-7033540cf63d"/>
  </ds:schemaRefs>
</ds:datastoreItem>
</file>

<file path=docProps/app.xml><?xml version="1.0" encoding="utf-8"?>
<Properties xmlns="http://schemas.openxmlformats.org/officeDocument/2006/extended-properties" xmlns:vt="http://schemas.openxmlformats.org/officeDocument/2006/docPropsVTypes">
  <Template/>
  <TotalTime>1048</TotalTime>
  <Words>1762</Words>
  <Application>Microsoft Office PowerPoint</Application>
  <PresentationFormat>Widescreen</PresentationFormat>
  <Paragraphs>180</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Wingdings</vt:lpstr>
      <vt:lpstr>Office Theme</vt:lpstr>
      <vt:lpstr>PowerPoint Presentation</vt:lpstr>
      <vt:lpstr>Sports industry  Support in the UK </vt:lpstr>
      <vt:lpstr>PowerPoint Presentation</vt:lpstr>
      <vt:lpstr>PowerPoint Presentation</vt:lpstr>
      <vt:lpstr>Assessment plans will identify one of four  approaches to external quality assurance:  • Institute for Apprenticeships  • Ofqual  • Professional Body-led model  • Employer-led model Models are emerging</vt:lpstr>
      <vt:lpstr>PowerPoint Presentation</vt:lpstr>
      <vt:lpstr>New BTEC Sport qualifications </vt:lpstr>
      <vt:lpstr>SFF Courses and pathways </vt:lpstr>
      <vt:lpstr>SFF Specific units of work in year 1 </vt:lpstr>
      <vt:lpstr>SFF study August 2020 - December 2020</vt:lpstr>
      <vt:lpstr>Supportive evidence if required to add to deck</vt:lpstr>
      <vt:lpstr>Assessment plans will identify one of four  approaches to external quality assurance:  • Institute for Apprenticeships  • Ofqual  • Professional Body-led model  • Employer-led model Models are emerging</vt:lpstr>
      <vt:lpstr>Sporting Excellence and Performance   </vt:lpstr>
      <vt:lpstr>Sports Coaching and Development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plans will identify one of fourdifferent approaches to external quality assurance: • Institute for Apprenticeships • Ofqual • Professional Body-led model • Employer-led model Models are emerging, however both Aprentice Assesment Organisations and the deliverers ofon programme learning will need tointeract withthese organisations.</dc:title>
  <dc:creator>pete tierney</dc:creator>
  <cp:lastModifiedBy>Tierney, Pete</cp:lastModifiedBy>
  <cp:revision>45</cp:revision>
  <dcterms:created xsi:type="dcterms:W3CDTF">2020-02-21T08:48:18Z</dcterms:created>
  <dcterms:modified xsi:type="dcterms:W3CDTF">2021-03-30T09:54:12Z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0x010100FFCCEC7BCF1DE14DA1E23DFA1AD7130B</vt:lpwstr>
  </property>
</Properties>
</file>