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170.jpg" ContentType="image/jpg"/>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52"/>
  </p:notesMasterIdLst>
  <p:sldIdLst>
    <p:sldId id="256" r:id="rId3"/>
    <p:sldId id="352" r:id="rId4"/>
    <p:sldId id="257" r:id="rId5"/>
    <p:sldId id="310" r:id="rId6"/>
    <p:sldId id="433" r:id="rId7"/>
    <p:sldId id="428" r:id="rId8"/>
    <p:sldId id="430" r:id="rId9"/>
    <p:sldId id="403" r:id="rId10"/>
    <p:sldId id="849" r:id="rId11"/>
    <p:sldId id="298" r:id="rId12"/>
    <p:sldId id="290" r:id="rId13"/>
    <p:sldId id="264" r:id="rId14"/>
    <p:sldId id="291" r:id="rId15"/>
    <p:sldId id="295" r:id="rId16"/>
    <p:sldId id="850" r:id="rId17"/>
    <p:sldId id="293" r:id="rId18"/>
    <p:sldId id="439" r:id="rId19"/>
    <p:sldId id="440" r:id="rId20"/>
    <p:sldId id="441" r:id="rId21"/>
    <p:sldId id="851" r:id="rId22"/>
    <p:sldId id="374" r:id="rId23"/>
    <p:sldId id="853" r:id="rId24"/>
    <p:sldId id="854" r:id="rId25"/>
    <p:sldId id="858" r:id="rId26"/>
    <p:sldId id="289" r:id="rId27"/>
    <p:sldId id="856" r:id="rId28"/>
    <p:sldId id="855" r:id="rId29"/>
    <p:sldId id="857" r:id="rId30"/>
    <p:sldId id="862" r:id="rId31"/>
    <p:sldId id="863" r:id="rId32"/>
    <p:sldId id="864" r:id="rId33"/>
    <p:sldId id="868" r:id="rId34"/>
    <p:sldId id="869" r:id="rId35"/>
    <p:sldId id="867" r:id="rId36"/>
    <p:sldId id="258" r:id="rId37"/>
    <p:sldId id="860" r:id="rId38"/>
    <p:sldId id="260" r:id="rId39"/>
    <p:sldId id="261" r:id="rId40"/>
    <p:sldId id="262" r:id="rId41"/>
    <p:sldId id="263" r:id="rId42"/>
    <p:sldId id="414" r:id="rId43"/>
    <p:sldId id="871" r:id="rId44"/>
    <p:sldId id="876" r:id="rId45"/>
    <p:sldId id="873" r:id="rId46"/>
    <p:sldId id="874" r:id="rId47"/>
    <p:sldId id="875" r:id="rId48"/>
    <p:sldId id="872" r:id="rId49"/>
    <p:sldId id="861" r:id="rId50"/>
    <p:sldId id="40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69560" autoAdjust="0"/>
  </p:normalViewPr>
  <p:slideViewPr>
    <p:cSldViewPr snapToGrid="0">
      <p:cViewPr varScale="1">
        <p:scale>
          <a:sx n="42" d="100"/>
          <a:sy n="42" d="100"/>
        </p:scale>
        <p:origin x="1494"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2.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2.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9A50B7-43B3-48F6-87F8-BF2F4D8B489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C784EF9-15E0-422F-B771-48285E069EFF}">
      <dgm:prSet/>
      <dgm:spPr/>
      <dgm:t>
        <a:bodyPr/>
        <a:lstStyle/>
        <a:p>
          <a:r>
            <a:rPr lang="en-GB" dirty="0"/>
            <a:t>Write articles for a specific journal</a:t>
          </a:r>
          <a:endParaRPr lang="en-US" dirty="0"/>
        </a:p>
      </dgm:t>
    </dgm:pt>
    <dgm:pt modelId="{BC4AC307-DA3C-4B12-AC24-5DBE2B121311}" type="parTrans" cxnId="{1F8DCB8A-276B-4EA7-A04D-6BA5734788D9}">
      <dgm:prSet/>
      <dgm:spPr/>
      <dgm:t>
        <a:bodyPr/>
        <a:lstStyle/>
        <a:p>
          <a:endParaRPr lang="en-US"/>
        </a:p>
      </dgm:t>
    </dgm:pt>
    <dgm:pt modelId="{A639ECF3-F35E-4C59-9DB3-72F2E12FD509}" type="sibTrans" cxnId="{1F8DCB8A-276B-4EA7-A04D-6BA5734788D9}">
      <dgm:prSet/>
      <dgm:spPr/>
      <dgm:t>
        <a:bodyPr/>
        <a:lstStyle/>
        <a:p>
          <a:endParaRPr lang="en-US"/>
        </a:p>
      </dgm:t>
    </dgm:pt>
    <dgm:pt modelId="{AFF24848-A450-4848-AF4A-98AE7ACC3E08}">
      <dgm:prSet/>
      <dgm:spPr/>
      <dgm:t>
        <a:bodyPr/>
        <a:lstStyle/>
        <a:p>
          <a:r>
            <a:rPr lang="en-GB"/>
            <a:t>Write your article and then find a journal that fits it best</a:t>
          </a:r>
          <a:endParaRPr lang="en-US"/>
        </a:p>
      </dgm:t>
    </dgm:pt>
    <dgm:pt modelId="{3AC090F9-30CC-4EE1-8ED9-51CBBC4FF6C2}" type="parTrans" cxnId="{60F73B33-4FF3-4470-BAF7-51A984F5CDE7}">
      <dgm:prSet/>
      <dgm:spPr/>
      <dgm:t>
        <a:bodyPr/>
        <a:lstStyle/>
        <a:p>
          <a:endParaRPr lang="en-US"/>
        </a:p>
      </dgm:t>
    </dgm:pt>
    <dgm:pt modelId="{32F6CD4F-CBEC-426F-A0C9-D46D33ED0210}" type="sibTrans" cxnId="{60F73B33-4FF3-4470-BAF7-51A984F5CDE7}">
      <dgm:prSet/>
      <dgm:spPr/>
      <dgm:t>
        <a:bodyPr/>
        <a:lstStyle/>
        <a:p>
          <a:endParaRPr lang="en-US"/>
        </a:p>
      </dgm:t>
    </dgm:pt>
    <dgm:pt modelId="{21EB8DE9-CC16-4DBF-9173-5822CBCEA5EC}">
      <dgm:prSet/>
      <dgm:spPr/>
      <dgm:t>
        <a:bodyPr/>
        <a:lstStyle/>
        <a:p>
          <a:r>
            <a:rPr lang="en-GB"/>
            <a:t>Not sure</a:t>
          </a:r>
          <a:endParaRPr lang="en-US"/>
        </a:p>
      </dgm:t>
    </dgm:pt>
    <dgm:pt modelId="{2B035314-3D77-402B-94E9-A9BBC7DE7FD5}" type="parTrans" cxnId="{1931320C-7775-4AC7-9B3D-17CCB926CAD0}">
      <dgm:prSet/>
      <dgm:spPr/>
      <dgm:t>
        <a:bodyPr/>
        <a:lstStyle/>
        <a:p>
          <a:endParaRPr lang="en-US"/>
        </a:p>
      </dgm:t>
    </dgm:pt>
    <dgm:pt modelId="{1526A3A0-943A-42B0-9CEB-8E7605B64A6C}" type="sibTrans" cxnId="{1931320C-7775-4AC7-9B3D-17CCB926CAD0}">
      <dgm:prSet/>
      <dgm:spPr/>
      <dgm:t>
        <a:bodyPr/>
        <a:lstStyle/>
        <a:p>
          <a:endParaRPr lang="en-US"/>
        </a:p>
      </dgm:t>
    </dgm:pt>
    <dgm:pt modelId="{315473CE-01CA-486C-8577-70EB1C0CF929}" type="pres">
      <dgm:prSet presAssocID="{E69A50B7-43B3-48F6-87F8-BF2F4D8B489D}" presName="root" presStyleCnt="0">
        <dgm:presLayoutVars>
          <dgm:dir/>
          <dgm:resizeHandles val="exact"/>
        </dgm:presLayoutVars>
      </dgm:prSet>
      <dgm:spPr/>
    </dgm:pt>
    <dgm:pt modelId="{3BBC31A4-A71A-438D-A96A-D00DE95114DC}" type="pres">
      <dgm:prSet presAssocID="{4C784EF9-15E0-422F-B771-48285E069EFF}" presName="compNode" presStyleCnt="0"/>
      <dgm:spPr/>
    </dgm:pt>
    <dgm:pt modelId="{8050BA23-AD85-4D86-97BE-3A400B5879A6}" type="pres">
      <dgm:prSet presAssocID="{4C784EF9-15E0-422F-B771-48285E069EFF}" presName="bgRect" presStyleLbl="bgShp" presStyleIdx="0" presStyleCnt="3" custLinFactNeighborX="-10860" custLinFactNeighborY="15332"/>
      <dgm:spPr/>
    </dgm:pt>
    <dgm:pt modelId="{6ADED427-9B1E-4AB0-9361-674BFA6CC177}" type="pres">
      <dgm:prSet presAssocID="{4C784EF9-15E0-422F-B771-48285E069EF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D790864D-1281-4535-809A-C7C1EF6C961E}" type="pres">
      <dgm:prSet presAssocID="{4C784EF9-15E0-422F-B771-48285E069EFF}" presName="spaceRect" presStyleCnt="0"/>
      <dgm:spPr/>
    </dgm:pt>
    <dgm:pt modelId="{B19309E2-9C96-4A05-8155-EFA64A434FBB}" type="pres">
      <dgm:prSet presAssocID="{4C784EF9-15E0-422F-B771-48285E069EFF}" presName="parTx" presStyleLbl="revTx" presStyleIdx="0" presStyleCnt="3">
        <dgm:presLayoutVars>
          <dgm:chMax val="0"/>
          <dgm:chPref val="0"/>
        </dgm:presLayoutVars>
      </dgm:prSet>
      <dgm:spPr/>
    </dgm:pt>
    <dgm:pt modelId="{66DB3F92-D30D-4A0F-9118-A1D00744C0D7}" type="pres">
      <dgm:prSet presAssocID="{A639ECF3-F35E-4C59-9DB3-72F2E12FD509}" presName="sibTrans" presStyleCnt="0"/>
      <dgm:spPr/>
    </dgm:pt>
    <dgm:pt modelId="{9D3C6433-2F34-4AA7-9DB4-79AD936B0467}" type="pres">
      <dgm:prSet presAssocID="{AFF24848-A450-4848-AF4A-98AE7ACC3E08}" presName="compNode" presStyleCnt="0"/>
      <dgm:spPr/>
    </dgm:pt>
    <dgm:pt modelId="{F308B424-0FA4-4022-B4B7-B17DED35E228}" type="pres">
      <dgm:prSet presAssocID="{AFF24848-A450-4848-AF4A-98AE7ACC3E08}" presName="bgRect" presStyleLbl="bgShp" presStyleIdx="1" presStyleCnt="3"/>
      <dgm:spPr/>
    </dgm:pt>
    <dgm:pt modelId="{94302B86-4E44-4C9F-99FA-F68E3214641E}" type="pres">
      <dgm:prSet presAssocID="{AFF24848-A450-4848-AF4A-98AE7ACC3E08}"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C21215C0-58D4-413E-A65B-C257D7B02C0A}" type="pres">
      <dgm:prSet presAssocID="{AFF24848-A450-4848-AF4A-98AE7ACC3E08}" presName="spaceRect" presStyleCnt="0"/>
      <dgm:spPr/>
    </dgm:pt>
    <dgm:pt modelId="{13504F18-86A1-4896-8001-C20808F1121D}" type="pres">
      <dgm:prSet presAssocID="{AFF24848-A450-4848-AF4A-98AE7ACC3E08}" presName="parTx" presStyleLbl="revTx" presStyleIdx="1" presStyleCnt="3">
        <dgm:presLayoutVars>
          <dgm:chMax val="0"/>
          <dgm:chPref val="0"/>
        </dgm:presLayoutVars>
      </dgm:prSet>
      <dgm:spPr/>
    </dgm:pt>
    <dgm:pt modelId="{315BB0DD-EDF6-46CC-9CBB-DFA8B4A9C4AF}" type="pres">
      <dgm:prSet presAssocID="{32F6CD4F-CBEC-426F-A0C9-D46D33ED0210}" presName="sibTrans" presStyleCnt="0"/>
      <dgm:spPr/>
    </dgm:pt>
    <dgm:pt modelId="{C334165E-F79B-4C49-8E1A-9F20B290BDB0}" type="pres">
      <dgm:prSet presAssocID="{21EB8DE9-CC16-4DBF-9173-5822CBCEA5EC}" presName="compNode" presStyleCnt="0"/>
      <dgm:spPr/>
    </dgm:pt>
    <dgm:pt modelId="{B7CF2CA8-1A06-4970-82E4-C181B208F5FE}" type="pres">
      <dgm:prSet presAssocID="{21EB8DE9-CC16-4DBF-9173-5822CBCEA5EC}" presName="bgRect" presStyleLbl="bgShp" presStyleIdx="2" presStyleCnt="3" custLinFactNeighborX="-2454" custLinFactNeighborY="-15731"/>
      <dgm:spPr/>
    </dgm:pt>
    <dgm:pt modelId="{D1B9AD5F-5804-4C62-ABC0-DF6AEDC52132}" type="pres">
      <dgm:prSet presAssocID="{21EB8DE9-CC16-4DBF-9173-5822CBCEA5E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se"/>
        </a:ext>
      </dgm:extLst>
    </dgm:pt>
    <dgm:pt modelId="{5C9BA590-C3D7-48CD-BCF5-9B746C8FD953}" type="pres">
      <dgm:prSet presAssocID="{21EB8DE9-CC16-4DBF-9173-5822CBCEA5EC}" presName="spaceRect" presStyleCnt="0"/>
      <dgm:spPr/>
    </dgm:pt>
    <dgm:pt modelId="{FEA0BDE9-0A82-4C10-A8B8-E779A6EBA5E2}" type="pres">
      <dgm:prSet presAssocID="{21EB8DE9-CC16-4DBF-9173-5822CBCEA5EC}" presName="parTx" presStyleLbl="revTx" presStyleIdx="2" presStyleCnt="3">
        <dgm:presLayoutVars>
          <dgm:chMax val="0"/>
          <dgm:chPref val="0"/>
        </dgm:presLayoutVars>
      </dgm:prSet>
      <dgm:spPr/>
    </dgm:pt>
  </dgm:ptLst>
  <dgm:cxnLst>
    <dgm:cxn modelId="{1931320C-7775-4AC7-9B3D-17CCB926CAD0}" srcId="{E69A50B7-43B3-48F6-87F8-BF2F4D8B489D}" destId="{21EB8DE9-CC16-4DBF-9173-5822CBCEA5EC}" srcOrd="2" destOrd="0" parTransId="{2B035314-3D77-402B-94E9-A9BBC7DE7FD5}" sibTransId="{1526A3A0-943A-42B0-9CEB-8E7605B64A6C}"/>
    <dgm:cxn modelId="{60F73B33-4FF3-4470-BAF7-51A984F5CDE7}" srcId="{E69A50B7-43B3-48F6-87F8-BF2F4D8B489D}" destId="{AFF24848-A450-4848-AF4A-98AE7ACC3E08}" srcOrd="1" destOrd="0" parTransId="{3AC090F9-30CC-4EE1-8ED9-51CBBC4FF6C2}" sibTransId="{32F6CD4F-CBEC-426F-A0C9-D46D33ED0210}"/>
    <dgm:cxn modelId="{3BC51B47-6182-40CA-A2F9-BE1A7777BFB0}" type="presOf" srcId="{E69A50B7-43B3-48F6-87F8-BF2F4D8B489D}" destId="{315473CE-01CA-486C-8577-70EB1C0CF929}" srcOrd="0" destOrd="0" presId="urn:microsoft.com/office/officeart/2018/2/layout/IconVerticalSolidList"/>
    <dgm:cxn modelId="{1F8DCB8A-276B-4EA7-A04D-6BA5734788D9}" srcId="{E69A50B7-43B3-48F6-87F8-BF2F4D8B489D}" destId="{4C784EF9-15E0-422F-B771-48285E069EFF}" srcOrd="0" destOrd="0" parTransId="{BC4AC307-DA3C-4B12-AC24-5DBE2B121311}" sibTransId="{A639ECF3-F35E-4C59-9DB3-72F2E12FD509}"/>
    <dgm:cxn modelId="{409CC0A1-0F22-4CBC-8544-ACB65693AD8B}" type="presOf" srcId="{21EB8DE9-CC16-4DBF-9173-5822CBCEA5EC}" destId="{FEA0BDE9-0A82-4C10-A8B8-E779A6EBA5E2}" srcOrd="0" destOrd="0" presId="urn:microsoft.com/office/officeart/2018/2/layout/IconVerticalSolidList"/>
    <dgm:cxn modelId="{BBDB00BD-EF3E-40A0-9A99-0AFB9588E164}" type="presOf" srcId="{AFF24848-A450-4848-AF4A-98AE7ACC3E08}" destId="{13504F18-86A1-4896-8001-C20808F1121D}" srcOrd="0" destOrd="0" presId="urn:microsoft.com/office/officeart/2018/2/layout/IconVerticalSolidList"/>
    <dgm:cxn modelId="{7C5CFFDB-632A-42DE-905C-EB8CC2ED68A9}" type="presOf" srcId="{4C784EF9-15E0-422F-B771-48285E069EFF}" destId="{B19309E2-9C96-4A05-8155-EFA64A434FBB}" srcOrd="0" destOrd="0" presId="urn:microsoft.com/office/officeart/2018/2/layout/IconVerticalSolidList"/>
    <dgm:cxn modelId="{906E3DD0-3652-44A7-A2BC-93805924E2C0}" type="presParOf" srcId="{315473CE-01CA-486C-8577-70EB1C0CF929}" destId="{3BBC31A4-A71A-438D-A96A-D00DE95114DC}" srcOrd="0" destOrd="0" presId="urn:microsoft.com/office/officeart/2018/2/layout/IconVerticalSolidList"/>
    <dgm:cxn modelId="{EF4F6944-D340-44B4-BB18-97F378545660}" type="presParOf" srcId="{3BBC31A4-A71A-438D-A96A-D00DE95114DC}" destId="{8050BA23-AD85-4D86-97BE-3A400B5879A6}" srcOrd="0" destOrd="0" presId="urn:microsoft.com/office/officeart/2018/2/layout/IconVerticalSolidList"/>
    <dgm:cxn modelId="{FFBF7898-A289-4173-92E3-F4428ACA4029}" type="presParOf" srcId="{3BBC31A4-A71A-438D-A96A-D00DE95114DC}" destId="{6ADED427-9B1E-4AB0-9361-674BFA6CC177}" srcOrd="1" destOrd="0" presId="urn:microsoft.com/office/officeart/2018/2/layout/IconVerticalSolidList"/>
    <dgm:cxn modelId="{70C7E05F-5FFA-4C4E-BDA6-38F6F846F28A}" type="presParOf" srcId="{3BBC31A4-A71A-438D-A96A-D00DE95114DC}" destId="{D790864D-1281-4535-809A-C7C1EF6C961E}" srcOrd="2" destOrd="0" presId="urn:microsoft.com/office/officeart/2018/2/layout/IconVerticalSolidList"/>
    <dgm:cxn modelId="{7BBDAE70-B8E9-469F-8F3A-811B91BD11EA}" type="presParOf" srcId="{3BBC31A4-A71A-438D-A96A-D00DE95114DC}" destId="{B19309E2-9C96-4A05-8155-EFA64A434FBB}" srcOrd="3" destOrd="0" presId="urn:microsoft.com/office/officeart/2018/2/layout/IconVerticalSolidList"/>
    <dgm:cxn modelId="{20982B2D-716B-45E9-94AF-6E897D84F9DB}" type="presParOf" srcId="{315473CE-01CA-486C-8577-70EB1C0CF929}" destId="{66DB3F92-D30D-4A0F-9118-A1D00744C0D7}" srcOrd="1" destOrd="0" presId="urn:microsoft.com/office/officeart/2018/2/layout/IconVerticalSolidList"/>
    <dgm:cxn modelId="{A93879F9-D7B4-443A-8164-EE35136639EB}" type="presParOf" srcId="{315473CE-01CA-486C-8577-70EB1C0CF929}" destId="{9D3C6433-2F34-4AA7-9DB4-79AD936B0467}" srcOrd="2" destOrd="0" presId="urn:microsoft.com/office/officeart/2018/2/layout/IconVerticalSolidList"/>
    <dgm:cxn modelId="{C5161075-14A4-448C-92C6-212C8F28C7BA}" type="presParOf" srcId="{9D3C6433-2F34-4AA7-9DB4-79AD936B0467}" destId="{F308B424-0FA4-4022-B4B7-B17DED35E228}" srcOrd="0" destOrd="0" presId="urn:microsoft.com/office/officeart/2018/2/layout/IconVerticalSolidList"/>
    <dgm:cxn modelId="{FB1DC5AB-51A9-4CCC-9535-D70A4ACCA5FE}" type="presParOf" srcId="{9D3C6433-2F34-4AA7-9DB4-79AD936B0467}" destId="{94302B86-4E44-4C9F-99FA-F68E3214641E}" srcOrd="1" destOrd="0" presId="urn:microsoft.com/office/officeart/2018/2/layout/IconVerticalSolidList"/>
    <dgm:cxn modelId="{11499C2D-0596-4490-9AAE-2D3A0BB14A09}" type="presParOf" srcId="{9D3C6433-2F34-4AA7-9DB4-79AD936B0467}" destId="{C21215C0-58D4-413E-A65B-C257D7B02C0A}" srcOrd="2" destOrd="0" presId="urn:microsoft.com/office/officeart/2018/2/layout/IconVerticalSolidList"/>
    <dgm:cxn modelId="{49B94340-795B-4FA6-9BBD-994D84CA2706}" type="presParOf" srcId="{9D3C6433-2F34-4AA7-9DB4-79AD936B0467}" destId="{13504F18-86A1-4896-8001-C20808F1121D}" srcOrd="3" destOrd="0" presId="urn:microsoft.com/office/officeart/2018/2/layout/IconVerticalSolidList"/>
    <dgm:cxn modelId="{90E1A487-7E28-4BE4-9AEB-E5C085C51A8A}" type="presParOf" srcId="{315473CE-01CA-486C-8577-70EB1C0CF929}" destId="{315BB0DD-EDF6-46CC-9CBB-DFA8B4A9C4AF}" srcOrd="3" destOrd="0" presId="urn:microsoft.com/office/officeart/2018/2/layout/IconVerticalSolidList"/>
    <dgm:cxn modelId="{5B2CBE6A-27F8-4CBB-8E92-F98DCFA978ED}" type="presParOf" srcId="{315473CE-01CA-486C-8577-70EB1C0CF929}" destId="{C334165E-F79B-4C49-8E1A-9F20B290BDB0}" srcOrd="4" destOrd="0" presId="urn:microsoft.com/office/officeart/2018/2/layout/IconVerticalSolidList"/>
    <dgm:cxn modelId="{88C488D6-5909-429C-AF31-480E33ECCFBE}" type="presParOf" srcId="{C334165E-F79B-4C49-8E1A-9F20B290BDB0}" destId="{B7CF2CA8-1A06-4970-82E4-C181B208F5FE}" srcOrd="0" destOrd="0" presId="urn:microsoft.com/office/officeart/2018/2/layout/IconVerticalSolidList"/>
    <dgm:cxn modelId="{C79EF51B-4E6B-4C0A-96CF-0A1656C34E1F}" type="presParOf" srcId="{C334165E-F79B-4C49-8E1A-9F20B290BDB0}" destId="{D1B9AD5F-5804-4C62-ABC0-DF6AEDC52132}" srcOrd="1" destOrd="0" presId="urn:microsoft.com/office/officeart/2018/2/layout/IconVerticalSolidList"/>
    <dgm:cxn modelId="{820C3500-0499-472F-856C-3C55DC1DDAEE}" type="presParOf" srcId="{C334165E-F79B-4C49-8E1A-9F20B290BDB0}" destId="{5C9BA590-C3D7-48CD-BCF5-9B746C8FD953}" srcOrd="2" destOrd="0" presId="urn:microsoft.com/office/officeart/2018/2/layout/IconVerticalSolidList"/>
    <dgm:cxn modelId="{35F762EC-0FFC-408A-BACD-22566BF9C8A2}" type="presParOf" srcId="{C334165E-F79B-4C49-8E1A-9F20B290BDB0}" destId="{FEA0BDE9-0A82-4C10-A8B8-E779A6EBA5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9A50B7-43B3-48F6-87F8-BF2F4D8B489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C784EF9-15E0-422F-B771-48285E069EFF}">
      <dgm:prSet/>
      <dgm:spPr/>
      <dgm:t>
        <a:bodyPr/>
        <a:lstStyle/>
        <a:p>
          <a:pPr>
            <a:lnSpc>
              <a:spcPct val="100000"/>
            </a:lnSpc>
          </a:pPr>
          <a:r>
            <a:rPr lang="en-GB" dirty="0"/>
            <a:t>Write articles for a specific journal</a:t>
          </a:r>
          <a:endParaRPr lang="en-US" dirty="0"/>
        </a:p>
      </dgm:t>
    </dgm:pt>
    <dgm:pt modelId="{BC4AC307-DA3C-4B12-AC24-5DBE2B121311}" type="parTrans" cxnId="{1F8DCB8A-276B-4EA7-A04D-6BA5734788D9}">
      <dgm:prSet/>
      <dgm:spPr/>
      <dgm:t>
        <a:bodyPr/>
        <a:lstStyle/>
        <a:p>
          <a:endParaRPr lang="en-US"/>
        </a:p>
      </dgm:t>
    </dgm:pt>
    <dgm:pt modelId="{A639ECF3-F35E-4C59-9DB3-72F2E12FD509}" type="sibTrans" cxnId="{1F8DCB8A-276B-4EA7-A04D-6BA5734788D9}">
      <dgm:prSet/>
      <dgm:spPr/>
      <dgm:t>
        <a:bodyPr/>
        <a:lstStyle/>
        <a:p>
          <a:endParaRPr lang="en-US"/>
        </a:p>
      </dgm:t>
    </dgm:pt>
    <dgm:pt modelId="{315473CE-01CA-486C-8577-70EB1C0CF929}" type="pres">
      <dgm:prSet presAssocID="{E69A50B7-43B3-48F6-87F8-BF2F4D8B489D}" presName="root" presStyleCnt="0">
        <dgm:presLayoutVars>
          <dgm:dir/>
          <dgm:resizeHandles val="exact"/>
        </dgm:presLayoutVars>
      </dgm:prSet>
      <dgm:spPr/>
    </dgm:pt>
    <dgm:pt modelId="{3BBC31A4-A71A-438D-A96A-D00DE95114DC}" type="pres">
      <dgm:prSet presAssocID="{4C784EF9-15E0-422F-B771-48285E069EFF}" presName="compNode" presStyleCnt="0"/>
      <dgm:spPr/>
    </dgm:pt>
    <dgm:pt modelId="{8050BA23-AD85-4D86-97BE-3A400B5879A6}" type="pres">
      <dgm:prSet presAssocID="{4C784EF9-15E0-422F-B771-48285E069EFF}" presName="bgRect" presStyleLbl="bgShp" presStyleIdx="0" presStyleCnt="1" custLinFactNeighborX="-10860" custLinFactNeighborY="15332"/>
      <dgm:spPr/>
    </dgm:pt>
    <dgm:pt modelId="{6ADED427-9B1E-4AB0-9361-674BFA6CC177}" type="pres">
      <dgm:prSet presAssocID="{4C784EF9-15E0-422F-B771-48285E069EFF}"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D790864D-1281-4535-809A-C7C1EF6C961E}" type="pres">
      <dgm:prSet presAssocID="{4C784EF9-15E0-422F-B771-48285E069EFF}" presName="spaceRect" presStyleCnt="0"/>
      <dgm:spPr/>
    </dgm:pt>
    <dgm:pt modelId="{B19309E2-9C96-4A05-8155-EFA64A434FBB}" type="pres">
      <dgm:prSet presAssocID="{4C784EF9-15E0-422F-B771-48285E069EFF}" presName="parTx" presStyleLbl="revTx" presStyleIdx="0" presStyleCnt="1">
        <dgm:presLayoutVars>
          <dgm:chMax val="0"/>
          <dgm:chPref val="0"/>
        </dgm:presLayoutVars>
      </dgm:prSet>
      <dgm:spPr/>
    </dgm:pt>
  </dgm:ptLst>
  <dgm:cxnLst>
    <dgm:cxn modelId="{3BC51B47-6182-40CA-A2F9-BE1A7777BFB0}" type="presOf" srcId="{E69A50B7-43B3-48F6-87F8-BF2F4D8B489D}" destId="{315473CE-01CA-486C-8577-70EB1C0CF929}" srcOrd="0" destOrd="0" presId="urn:microsoft.com/office/officeart/2018/2/layout/IconVerticalSolidList"/>
    <dgm:cxn modelId="{1F8DCB8A-276B-4EA7-A04D-6BA5734788D9}" srcId="{E69A50B7-43B3-48F6-87F8-BF2F4D8B489D}" destId="{4C784EF9-15E0-422F-B771-48285E069EFF}" srcOrd="0" destOrd="0" parTransId="{BC4AC307-DA3C-4B12-AC24-5DBE2B121311}" sibTransId="{A639ECF3-F35E-4C59-9DB3-72F2E12FD509}"/>
    <dgm:cxn modelId="{7C5CFFDB-632A-42DE-905C-EB8CC2ED68A9}" type="presOf" srcId="{4C784EF9-15E0-422F-B771-48285E069EFF}" destId="{B19309E2-9C96-4A05-8155-EFA64A434FBB}" srcOrd="0" destOrd="0" presId="urn:microsoft.com/office/officeart/2018/2/layout/IconVerticalSolidList"/>
    <dgm:cxn modelId="{906E3DD0-3652-44A7-A2BC-93805924E2C0}" type="presParOf" srcId="{315473CE-01CA-486C-8577-70EB1C0CF929}" destId="{3BBC31A4-A71A-438D-A96A-D00DE95114DC}" srcOrd="0" destOrd="0" presId="urn:microsoft.com/office/officeart/2018/2/layout/IconVerticalSolidList"/>
    <dgm:cxn modelId="{EF4F6944-D340-44B4-BB18-97F378545660}" type="presParOf" srcId="{3BBC31A4-A71A-438D-A96A-D00DE95114DC}" destId="{8050BA23-AD85-4D86-97BE-3A400B5879A6}" srcOrd="0" destOrd="0" presId="urn:microsoft.com/office/officeart/2018/2/layout/IconVerticalSolidList"/>
    <dgm:cxn modelId="{FFBF7898-A289-4173-92E3-F4428ACA4029}" type="presParOf" srcId="{3BBC31A4-A71A-438D-A96A-D00DE95114DC}" destId="{6ADED427-9B1E-4AB0-9361-674BFA6CC177}" srcOrd="1" destOrd="0" presId="urn:microsoft.com/office/officeart/2018/2/layout/IconVerticalSolidList"/>
    <dgm:cxn modelId="{70C7E05F-5FFA-4C4E-BDA6-38F6F846F28A}" type="presParOf" srcId="{3BBC31A4-A71A-438D-A96A-D00DE95114DC}" destId="{D790864D-1281-4535-809A-C7C1EF6C961E}" srcOrd="2" destOrd="0" presId="urn:microsoft.com/office/officeart/2018/2/layout/IconVerticalSolidList"/>
    <dgm:cxn modelId="{7BBDAE70-B8E9-469F-8F3A-811B91BD11EA}" type="presParOf" srcId="{3BBC31A4-A71A-438D-A96A-D00DE95114DC}" destId="{B19309E2-9C96-4A05-8155-EFA64A434FB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0BA23-AD85-4D86-97BE-3A400B5879A6}">
      <dsp:nvSpPr>
        <dsp:cNvPr id="0" name=""/>
        <dsp:cNvSpPr/>
      </dsp:nvSpPr>
      <dsp:spPr>
        <a:xfrm>
          <a:off x="0" y="238311"/>
          <a:ext cx="5684620" cy="15500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DED427-9B1E-4AB0-9361-674BFA6CC177}">
      <dsp:nvSpPr>
        <dsp:cNvPr id="0" name=""/>
        <dsp:cNvSpPr/>
      </dsp:nvSpPr>
      <dsp:spPr>
        <a:xfrm>
          <a:off x="468881" y="349416"/>
          <a:ext cx="852511" cy="8525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9309E2-9C96-4A05-8155-EFA64A434FBB}">
      <dsp:nvSpPr>
        <dsp:cNvPr id="0" name=""/>
        <dsp:cNvSpPr/>
      </dsp:nvSpPr>
      <dsp:spPr>
        <a:xfrm>
          <a:off x="1790273" y="662"/>
          <a:ext cx="3894346" cy="1550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044" tIns="164044" rIns="164044" bIns="164044" numCol="1" spcCol="1270" anchor="ctr" anchorCtr="0">
          <a:noAutofit/>
        </a:bodyPr>
        <a:lstStyle/>
        <a:p>
          <a:pPr marL="0" lvl="0" indent="0" algn="l" defTabSz="1111250">
            <a:lnSpc>
              <a:spcPct val="90000"/>
            </a:lnSpc>
            <a:spcBef>
              <a:spcPct val="0"/>
            </a:spcBef>
            <a:spcAft>
              <a:spcPct val="35000"/>
            </a:spcAft>
            <a:buNone/>
          </a:pPr>
          <a:r>
            <a:rPr lang="en-GB" sz="2500" kern="1200" dirty="0"/>
            <a:t>Write articles for a specific journal</a:t>
          </a:r>
          <a:endParaRPr lang="en-US" sz="2500" kern="1200" dirty="0"/>
        </a:p>
      </dsp:txBody>
      <dsp:txXfrm>
        <a:off x="1790273" y="662"/>
        <a:ext cx="3894346" cy="1550020"/>
      </dsp:txXfrm>
    </dsp:sp>
    <dsp:sp modelId="{F308B424-0FA4-4022-B4B7-B17DED35E228}">
      <dsp:nvSpPr>
        <dsp:cNvPr id="0" name=""/>
        <dsp:cNvSpPr/>
      </dsp:nvSpPr>
      <dsp:spPr>
        <a:xfrm>
          <a:off x="0" y="1938187"/>
          <a:ext cx="5684620" cy="15500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302B86-4E44-4C9F-99FA-F68E3214641E}">
      <dsp:nvSpPr>
        <dsp:cNvPr id="0" name=""/>
        <dsp:cNvSpPr/>
      </dsp:nvSpPr>
      <dsp:spPr>
        <a:xfrm>
          <a:off x="468881" y="2286941"/>
          <a:ext cx="852511" cy="85251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504F18-86A1-4896-8001-C20808F1121D}">
      <dsp:nvSpPr>
        <dsp:cNvPr id="0" name=""/>
        <dsp:cNvSpPr/>
      </dsp:nvSpPr>
      <dsp:spPr>
        <a:xfrm>
          <a:off x="1790273" y="1938187"/>
          <a:ext cx="3894346" cy="1550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044" tIns="164044" rIns="164044" bIns="164044" numCol="1" spcCol="1270" anchor="ctr" anchorCtr="0">
          <a:noAutofit/>
        </a:bodyPr>
        <a:lstStyle/>
        <a:p>
          <a:pPr marL="0" lvl="0" indent="0" algn="l" defTabSz="1111250">
            <a:lnSpc>
              <a:spcPct val="90000"/>
            </a:lnSpc>
            <a:spcBef>
              <a:spcPct val="0"/>
            </a:spcBef>
            <a:spcAft>
              <a:spcPct val="35000"/>
            </a:spcAft>
            <a:buNone/>
          </a:pPr>
          <a:r>
            <a:rPr lang="en-GB" sz="2500" kern="1200"/>
            <a:t>Write your article and then find a journal that fits it best</a:t>
          </a:r>
          <a:endParaRPr lang="en-US" sz="2500" kern="1200"/>
        </a:p>
      </dsp:txBody>
      <dsp:txXfrm>
        <a:off x="1790273" y="1938187"/>
        <a:ext cx="3894346" cy="1550020"/>
      </dsp:txXfrm>
    </dsp:sp>
    <dsp:sp modelId="{B7CF2CA8-1A06-4970-82E4-C181B208F5FE}">
      <dsp:nvSpPr>
        <dsp:cNvPr id="0" name=""/>
        <dsp:cNvSpPr/>
      </dsp:nvSpPr>
      <dsp:spPr>
        <a:xfrm>
          <a:off x="0" y="3631878"/>
          <a:ext cx="5684620" cy="15500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B9AD5F-5804-4C62-ABC0-DF6AEDC52132}">
      <dsp:nvSpPr>
        <dsp:cNvPr id="0" name=""/>
        <dsp:cNvSpPr/>
      </dsp:nvSpPr>
      <dsp:spPr>
        <a:xfrm>
          <a:off x="468881" y="4224467"/>
          <a:ext cx="852511" cy="8525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A0BDE9-0A82-4C10-A8B8-E779A6EBA5E2}">
      <dsp:nvSpPr>
        <dsp:cNvPr id="0" name=""/>
        <dsp:cNvSpPr/>
      </dsp:nvSpPr>
      <dsp:spPr>
        <a:xfrm>
          <a:off x="1790273" y="3875712"/>
          <a:ext cx="3894346" cy="1550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044" tIns="164044" rIns="164044" bIns="164044" numCol="1" spcCol="1270" anchor="ctr" anchorCtr="0">
          <a:noAutofit/>
        </a:bodyPr>
        <a:lstStyle/>
        <a:p>
          <a:pPr marL="0" lvl="0" indent="0" algn="l" defTabSz="1111250">
            <a:lnSpc>
              <a:spcPct val="90000"/>
            </a:lnSpc>
            <a:spcBef>
              <a:spcPct val="0"/>
            </a:spcBef>
            <a:spcAft>
              <a:spcPct val="35000"/>
            </a:spcAft>
            <a:buNone/>
          </a:pPr>
          <a:r>
            <a:rPr lang="en-GB" sz="2500" kern="1200"/>
            <a:t>Not sure</a:t>
          </a:r>
          <a:endParaRPr lang="en-US" sz="2500" kern="1200"/>
        </a:p>
      </dsp:txBody>
      <dsp:txXfrm>
        <a:off x="1790273" y="3875712"/>
        <a:ext cx="3894346" cy="1550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0BA23-AD85-4D86-97BE-3A400B5879A6}">
      <dsp:nvSpPr>
        <dsp:cNvPr id="0" name=""/>
        <dsp:cNvSpPr/>
      </dsp:nvSpPr>
      <dsp:spPr>
        <a:xfrm>
          <a:off x="0" y="2148830"/>
          <a:ext cx="5684620" cy="16279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DED427-9B1E-4AB0-9361-674BFA6CC177}">
      <dsp:nvSpPr>
        <dsp:cNvPr id="0" name=""/>
        <dsp:cNvSpPr/>
      </dsp:nvSpPr>
      <dsp:spPr>
        <a:xfrm>
          <a:off x="492445" y="2265519"/>
          <a:ext cx="895355" cy="8953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9309E2-9C96-4A05-8155-EFA64A434FBB}">
      <dsp:nvSpPr>
        <dsp:cNvPr id="0" name=""/>
        <dsp:cNvSpPr/>
      </dsp:nvSpPr>
      <dsp:spPr>
        <a:xfrm>
          <a:off x="1880245" y="1899238"/>
          <a:ext cx="3804374" cy="1627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88" tIns="172288" rIns="172288" bIns="172288" numCol="1" spcCol="1270" anchor="ctr" anchorCtr="0">
          <a:noAutofit/>
        </a:bodyPr>
        <a:lstStyle/>
        <a:p>
          <a:pPr marL="0" lvl="0" indent="0" algn="l" defTabSz="1111250">
            <a:lnSpc>
              <a:spcPct val="100000"/>
            </a:lnSpc>
            <a:spcBef>
              <a:spcPct val="0"/>
            </a:spcBef>
            <a:spcAft>
              <a:spcPct val="35000"/>
            </a:spcAft>
            <a:buNone/>
          </a:pPr>
          <a:r>
            <a:rPr lang="en-GB" sz="2500" kern="1200" dirty="0"/>
            <a:t>Write articles for a specific journal</a:t>
          </a:r>
          <a:endParaRPr lang="en-US" sz="2500" kern="1200" dirty="0"/>
        </a:p>
      </dsp:txBody>
      <dsp:txXfrm>
        <a:off x="1880245" y="1899238"/>
        <a:ext cx="3804374" cy="162791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1F26B1-F8C0-4A0A-B4F5-B7EC2003BB3A}" type="datetimeFigureOut">
              <a:rPr lang="en-GB" smtClean="0"/>
              <a:t>19/11/2025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FC1F3-4F88-43E7-95C2-AC9EDDBDFC46}" type="slidenum">
              <a:rPr lang="en-GB" smtClean="0"/>
              <a:t>‹#›</a:t>
            </a:fld>
            <a:endParaRPr lang="en-GB"/>
          </a:p>
        </p:txBody>
      </p:sp>
    </p:spTree>
    <p:extLst>
      <p:ext uri="{BB962C8B-B14F-4D97-AF65-F5344CB8AC3E}">
        <p14:creationId xmlns:p14="http://schemas.microsoft.com/office/powerpoint/2010/main" val="3051703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aj.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1</a:t>
            </a:fld>
            <a:endParaRPr lang="en-US"/>
          </a:p>
        </p:txBody>
      </p:sp>
    </p:spTree>
    <p:extLst>
      <p:ext uri="{BB962C8B-B14F-4D97-AF65-F5344CB8AC3E}">
        <p14:creationId xmlns:p14="http://schemas.microsoft.com/office/powerpoint/2010/main" val="73775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3589337" cy="2019300"/>
          </a:xfrm>
        </p:spPr>
      </p:sp>
      <p:sp>
        <p:nvSpPr>
          <p:cNvPr id="3" name="Notes Placeholder 2"/>
          <p:cNvSpPr>
            <a:spLocks noGrp="1"/>
          </p:cNvSpPr>
          <p:nvPr>
            <p:ph type="body" idx="1"/>
          </p:nvPr>
        </p:nvSpPr>
        <p:spPr/>
        <p:txBody>
          <a:bodyPr/>
          <a:lstStyle/>
          <a:p>
            <a:r>
              <a:rPr lang="en-GB" dirty="0">
                <a:cs typeface="Calibri"/>
              </a:rPr>
              <a:t>https://authorservices.taylorandfrancis.com/publishing-your-research/writing-your-paper/writing-a-journal-article/</a:t>
            </a:r>
          </a:p>
        </p:txBody>
      </p:sp>
      <p:sp>
        <p:nvSpPr>
          <p:cNvPr id="4" name="Slide Number Placeholder 3"/>
          <p:cNvSpPr>
            <a:spLocks noGrp="1"/>
          </p:cNvSpPr>
          <p:nvPr>
            <p:ph type="sldNum" sz="quarter" idx="10"/>
          </p:nvPr>
        </p:nvSpPr>
        <p:spPr/>
        <p:txBody>
          <a:bodyPr/>
          <a:lstStyle/>
          <a:p>
            <a:fld id="{A905F172-16E5-4D19-8214-1B965697020A}" type="slidenum">
              <a:rPr lang="en-GB" smtClean="0"/>
              <a:t>10</a:t>
            </a:fld>
            <a:endParaRPr lang="en-GB"/>
          </a:p>
        </p:txBody>
      </p:sp>
    </p:spTree>
    <p:extLst>
      <p:ext uri="{BB962C8B-B14F-4D97-AF65-F5344CB8AC3E}">
        <p14:creationId xmlns:p14="http://schemas.microsoft.com/office/powerpoint/2010/main" val="1164270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07ff7ee6c6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307ff7ee6c6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I summarise this as Readership, Reach, and Rigour:</a:t>
            </a:r>
            <a:endParaRPr dirty="0"/>
          </a:p>
          <a:p>
            <a:pPr marL="0" lvl="0" indent="0" algn="l" rtl="0">
              <a:lnSpc>
                <a:spcPct val="100000"/>
              </a:lnSpc>
              <a:spcBef>
                <a:spcPts val="0"/>
              </a:spcBef>
              <a:spcAft>
                <a:spcPts val="0"/>
              </a:spcAft>
              <a:buSzPts val="1400"/>
              <a:buNone/>
            </a:pPr>
            <a:endParaRPr dirty="0"/>
          </a:p>
          <a:p>
            <a:pPr marL="457200" lvl="0" indent="-317500" algn="l" rtl="0">
              <a:lnSpc>
                <a:spcPct val="100000"/>
              </a:lnSpc>
              <a:spcBef>
                <a:spcPts val="0"/>
              </a:spcBef>
              <a:spcAft>
                <a:spcPts val="0"/>
              </a:spcAft>
              <a:buSzPts val="1400"/>
              <a:buAutoNum type="arabicParenR"/>
            </a:pPr>
            <a:r>
              <a:rPr lang="en-GB" dirty="0"/>
              <a:t>Who would you like to read this?</a:t>
            </a:r>
            <a:endParaRPr dirty="0"/>
          </a:p>
          <a:p>
            <a:pPr marL="457200" lvl="0" indent="-317500" algn="l" rtl="0">
              <a:lnSpc>
                <a:spcPct val="100000"/>
              </a:lnSpc>
              <a:spcBef>
                <a:spcPts val="0"/>
              </a:spcBef>
              <a:spcAft>
                <a:spcPts val="0"/>
              </a:spcAft>
              <a:buSzPts val="1400"/>
              <a:buAutoNum type="arabicParenR"/>
            </a:pPr>
            <a:r>
              <a:rPr lang="en-GB" dirty="0"/>
              <a:t>How widely would you like be able to share it? Is open access important to you, your research and what you are talking about?</a:t>
            </a:r>
            <a:endParaRPr dirty="0"/>
          </a:p>
          <a:p>
            <a:pPr marL="457200" lvl="0" indent="-317500" algn="l" rtl="0">
              <a:lnSpc>
                <a:spcPct val="100000"/>
              </a:lnSpc>
              <a:spcBef>
                <a:spcPts val="0"/>
              </a:spcBef>
              <a:spcAft>
                <a:spcPts val="0"/>
              </a:spcAft>
              <a:buSzPts val="1400"/>
              <a:buAutoNum type="arabicParenR"/>
            </a:pPr>
            <a:r>
              <a:rPr lang="en-GB" dirty="0"/>
              <a:t>What is the quality of the publication? Is it peer reviewed? What are the editorial standards? </a:t>
            </a:r>
          </a:p>
          <a:p>
            <a:pPr marL="457200" lvl="0" indent="-317500" algn="l" rtl="0">
              <a:lnSpc>
                <a:spcPct val="100000"/>
              </a:lnSpc>
              <a:spcBef>
                <a:spcPts val="0"/>
              </a:spcBef>
              <a:spcAft>
                <a:spcPts val="0"/>
              </a:spcAft>
              <a:buSzPts val="1400"/>
              <a:buAutoNum type="arabicParenR"/>
            </a:pPr>
            <a:endParaRPr lang="en-GB" dirty="0"/>
          </a:p>
          <a:p>
            <a:pPr marL="139700" lvl="0" indent="0" algn="l" rtl="0">
              <a:lnSpc>
                <a:spcPct val="100000"/>
              </a:lnSpc>
              <a:spcBef>
                <a:spcPts val="0"/>
              </a:spcBef>
              <a:spcAft>
                <a:spcPts val="0"/>
              </a:spcAft>
              <a:buSzPts val="1400"/>
              <a:buNone/>
            </a:pPr>
            <a:endParaRPr lang="en-GB" dirty="0"/>
          </a:p>
        </p:txBody>
      </p:sp>
      <p:sp>
        <p:nvSpPr>
          <p:cNvPr id="466" name="Google Shape;466;g307ff7ee6c6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3589337" cy="2019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But the most important think to determine first is why you are writing?</a:t>
            </a:r>
            <a:r>
              <a:rPr lang="en-GB" dirty="0"/>
              <a:t>  Who</a:t>
            </a:r>
            <a:r>
              <a:rPr lang="en-GB" baseline="0" dirty="0"/>
              <a:t> is the audience </a:t>
            </a:r>
            <a:r>
              <a:rPr lang="en-GB" dirty="0"/>
              <a:t>or audiences you</a:t>
            </a:r>
            <a:r>
              <a:rPr lang="en-GB" baseline="0" dirty="0"/>
              <a:t> are trying to reach? </a:t>
            </a:r>
            <a:r>
              <a:rPr lang="en-GB" dirty="0"/>
              <a:t>What do they have access to? You might even have different audiences from the same piece of research. You might write about the policy, the process, the findings, and within that, you might get different papers for different journals.</a:t>
            </a:r>
            <a:endParaRPr lang="en-US" dirty="0"/>
          </a:p>
          <a:p>
            <a:endParaRPr lang="en-GB" dirty="0"/>
          </a:p>
          <a:p>
            <a:r>
              <a:rPr lang="en-GB" dirty="0"/>
              <a:t>You</a:t>
            </a:r>
            <a:r>
              <a:rPr lang="en-GB" baseline="0" dirty="0"/>
              <a:t> need to keep these things in mind as you look for a suitable journal for your paper idea.</a:t>
            </a:r>
            <a:r>
              <a:rPr lang="en-GB" dirty="0"/>
              <a:t> </a:t>
            </a:r>
            <a:endParaRPr lang="en-GB" baseline="0" dirty="0"/>
          </a:p>
          <a:p>
            <a:endParaRPr lang="en-GB" baseline="0" dirty="0"/>
          </a:p>
          <a:p>
            <a:endParaRPr lang="en-GB" dirty="0">
              <a:cs typeface="Calibri"/>
            </a:endParaRPr>
          </a:p>
          <a:p>
            <a:endParaRPr lang="en-GB" dirty="0">
              <a:cs typeface="Calibri"/>
            </a:endParaRPr>
          </a:p>
          <a:p>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5F172-16E5-4D19-8214-1B96569702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374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I always say to authors the above: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Where are you reading? Where do the people you admire publish?</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If you are approached by a journal that you’ve never heard of out of the blue, is that where you want to put your hard work?</a:t>
            </a:r>
          </a:p>
          <a:p>
            <a:pPr marL="0" lvl="0" indent="0" algn="l" rtl="0">
              <a:lnSpc>
                <a:spcPct val="100000"/>
              </a:lnSpc>
              <a:spcBef>
                <a:spcPts val="0"/>
              </a:spcBef>
              <a:spcAft>
                <a:spcPts val="0"/>
              </a:spcAft>
              <a:buSzPts val="1400"/>
              <a:buNone/>
            </a:pPr>
            <a:endParaRPr lang="en-GB" dirty="0"/>
          </a:p>
          <a:p>
            <a:r>
              <a:rPr lang="en-GB" dirty="0"/>
              <a:t>How do you choose</a:t>
            </a:r>
            <a:r>
              <a:rPr lang="en-GB" baseline="0" dirty="0"/>
              <a:t> the right journal</a:t>
            </a:r>
            <a:r>
              <a:rPr lang="en-GB" dirty="0"/>
              <a:t>?  </a:t>
            </a:r>
            <a:endParaRPr lang="en-GB" baseline="0" dirty="0"/>
          </a:p>
          <a:p>
            <a:r>
              <a:rPr lang="en-GB" dirty="0"/>
              <a:t>It’s</a:t>
            </a:r>
            <a:r>
              <a:rPr lang="en-GB" baseline="0" dirty="0"/>
              <a:t> important to g</a:t>
            </a:r>
            <a:r>
              <a:rPr lang="en-GB" dirty="0"/>
              <a:t>et to know the journals in your field.</a:t>
            </a:r>
          </a:p>
          <a:p>
            <a:r>
              <a:rPr lang="en-GB" dirty="0"/>
              <a:t>Things you can do:</a:t>
            </a:r>
          </a:p>
          <a:p>
            <a:pPr marL="171450" indent="-171450">
              <a:buFont typeface="Arial"/>
              <a:buChar char="•"/>
            </a:pPr>
            <a:r>
              <a:rPr lang="en-GB" dirty="0"/>
              <a:t>Visit university library – see what journals they subscribe to</a:t>
            </a:r>
          </a:p>
          <a:p>
            <a:pPr marL="171450" indent="-171450">
              <a:buFont typeface="Arial"/>
              <a:buChar char="•"/>
            </a:pPr>
            <a:r>
              <a:rPr lang="en-GB" dirty="0"/>
              <a:t>talk to your librarian/research support librarian</a:t>
            </a:r>
            <a:r>
              <a:rPr lang="en-GB" baseline="0" dirty="0"/>
              <a:t> about journals in your subject </a:t>
            </a:r>
            <a:r>
              <a:rPr lang="en-GB" dirty="0"/>
              <a:t>area</a:t>
            </a:r>
          </a:p>
          <a:p>
            <a:pPr marL="171450" indent="-171450">
              <a:buFont typeface="Arial"/>
              <a:buChar char="•"/>
            </a:pPr>
            <a:r>
              <a:rPr lang="en-GB" dirty="0"/>
              <a:t>Look</a:t>
            </a:r>
            <a:r>
              <a:rPr lang="en-GB" baseline="0" dirty="0"/>
              <a:t> at publisher and journal website – many have journal finders which we’ll show you in a minute</a:t>
            </a:r>
            <a:r>
              <a:rPr lang="en-GB" dirty="0"/>
              <a:t> </a:t>
            </a:r>
          </a:p>
          <a:p>
            <a:pPr marL="171450" indent="-171450">
              <a:buFont typeface="Arial"/>
              <a:buChar char="•"/>
            </a:pPr>
            <a:r>
              <a:rPr lang="en-GB" baseline="0" dirty="0"/>
              <a:t>Talk to your peers/supervisors to get ideas</a:t>
            </a:r>
            <a:endParaRPr lang="en-GB" baseline="0" dirty="0">
              <a:cs typeface="Calibri" panose="020F0502020204030204"/>
            </a:endParaRPr>
          </a:p>
          <a:p>
            <a:pPr marL="0" lvl="0" indent="0" algn="l" rtl="0">
              <a:lnSpc>
                <a:spcPct val="100000"/>
              </a:lnSpc>
              <a:spcBef>
                <a:spcPts val="0"/>
              </a:spcBef>
              <a:spcAft>
                <a:spcPts val="0"/>
              </a:spcAft>
              <a:buSzPts val="1400"/>
              <a:buNone/>
            </a:pPr>
            <a:endParaRPr dirty="0"/>
          </a:p>
        </p:txBody>
      </p:sp>
      <p:sp>
        <p:nvSpPr>
          <p:cNvPr id="475" name="Google Shape;47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11bebca7f6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Many publishers have journal finders to locate a ‘home’ for your work.  Just remember that if it is a publisher journal finder, it will only suggest journals that it publishes. Some journal finders, like JANE and DOAJ, search multiple publishers. </a:t>
            </a:r>
            <a:endParaRPr/>
          </a:p>
          <a:p>
            <a:pPr marL="0" lvl="0" indent="0" algn="l" rtl="0">
              <a:lnSpc>
                <a:spcPct val="100000"/>
              </a:lnSpc>
              <a:spcBef>
                <a:spcPts val="0"/>
              </a:spcBef>
              <a:spcAft>
                <a:spcPts val="0"/>
              </a:spcAft>
              <a:buSzPts val="1400"/>
              <a:buNone/>
            </a:pPr>
            <a:r>
              <a:rPr lang="en-GB"/>
              <a:t>If you find a title you are interested in, you still need to do those checks! </a:t>
            </a:r>
            <a:endParaRPr/>
          </a:p>
          <a:p>
            <a:pPr marL="0" lvl="0" indent="0" algn="l" rtl="0">
              <a:lnSpc>
                <a:spcPct val="100000"/>
              </a:lnSpc>
              <a:spcBef>
                <a:spcPts val="0"/>
              </a:spcBef>
              <a:spcAft>
                <a:spcPts val="0"/>
              </a:spcAft>
              <a:buSzPts val="1400"/>
              <a:buNone/>
            </a:pPr>
            <a:r>
              <a:rPr lang="en-GB"/>
              <a:t>Aims and scope, if there is a cost, if you have checked on the editors, if there is peer review, etc. </a:t>
            </a:r>
            <a:endParaRPr/>
          </a:p>
          <a:p>
            <a:pPr marL="0" lvl="0" indent="0" algn="l" rtl="0">
              <a:lnSpc>
                <a:spcPct val="100000"/>
              </a:lnSpc>
              <a:spcBef>
                <a:spcPts val="0"/>
              </a:spcBef>
              <a:spcAft>
                <a:spcPts val="0"/>
              </a:spcAft>
              <a:buSzPts val="1400"/>
              <a:buNone/>
            </a:pPr>
            <a:r>
              <a:rPr lang="en-GB"/>
              <a:t>This takes time and effort, but if you shortlist a few titles, then you have a few options. </a:t>
            </a:r>
            <a:endParaRPr/>
          </a:p>
        </p:txBody>
      </p:sp>
      <p:sp>
        <p:nvSpPr>
          <p:cNvPr id="508" name="Google Shape;508;g311bebca7f6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11bebca7f6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u="none" dirty="0">
                <a:solidFill>
                  <a:schemeClr val="hlink"/>
                </a:solidFill>
              </a:rPr>
              <a:t>Here is an example of a publisher journal finder, in this case, Taylor and Francis</a:t>
            </a:r>
          </a:p>
          <a:p>
            <a:pPr marL="0" lvl="0" indent="0" algn="l" rtl="0">
              <a:lnSpc>
                <a:spcPct val="100000"/>
              </a:lnSpc>
              <a:spcBef>
                <a:spcPts val="0"/>
              </a:spcBef>
              <a:spcAft>
                <a:spcPts val="0"/>
              </a:spcAft>
              <a:buSzPts val="1400"/>
              <a:buNone/>
            </a:pPr>
            <a:r>
              <a:rPr lang="en-GB" u="none" dirty="0"/>
              <a:t>https://authorservices.taylorandfrancis.com/publishing-your-research/choosing-a-journal/journal-suggester/</a:t>
            </a:r>
          </a:p>
          <a:p>
            <a:pPr marL="0" lvl="0" indent="0" algn="l" rtl="0">
              <a:lnSpc>
                <a:spcPct val="100000"/>
              </a:lnSpc>
              <a:spcBef>
                <a:spcPts val="0"/>
              </a:spcBef>
              <a:spcAft>
                <a:spcPts val="0"/>
              </a:spcAft>
              <a:buSzPts val="1400"/>
              <a:buNone/>
            </a:pPr>
            <a:endParaRPr lang="en-GB" u="none" dirty="0"/>
          </a:p>
          <a:p>
            <a:pPr marL="0" lvl="0" indent="0" algn="l" rtl="0">
              <a:lnSpc>
                <a:spcPct val="100000"/>
              </a:lnSpc>
              <a:spcBef>
                <a:spcPts val="0"/>
              </a:spcBef>
              <a:spcAft>
                <a:spcPts val="0"/>
              </a:spcAft>
              <a:buSzPts val="1400"/>
              <a:buNone/>
            </a:pPr>
            <a:r>
              <a:rPr lang="en-GB" u="none" dirty="0"/>
              <a:t>I have put in a few key words and then it suggests titles to me.  On campus and signed in, it is showing that you can publish here OA at no additional charge. </a:t>
            </a:r>
          </a:p>
          <a:p>
            <a:pPr marL="0" lvl="0" indent="0" algn="l" rtl="0">
              <a:lnSpc>
                <a:spcPct val="100000"/>
              </a:lnSpc>
              <a:spcBef>
                <a:spcPts val="0"/>
              </a:spcBef>
              <a:spcAft>
                <a:spcPts val="0"/>
              </a:spcAft>
              <a:buSzPts val="1400"/>
              <a:buNone/>
            </a:pPr>
            <a:endParaRPr u="none" dirty="0"/>
          </a:p>
          <a:p>
            <a:pPr marL="0" lvl="0" indent="0" algn="l" rtl="0">
              <a:lnSpc>
                <a:spcPct val="100000"/>
              </a:lnSpc>
              <a:spcBef>
                <a:spcPts val="0"/>
              </a:spcBef>
              <a:spcAft>
                <a:spcPts val="0"/>
              </a:spcAft>
              <a:buSzPts val="1400"/>
              <a:buNone/>
            </a:pPr>
            <a:endParaRPr dirty="0"/>
          </a:p>
        </p:txBody>
      </p:sp>
      <p:sp>
        <p:nvSpPr>
          <p:cNvPr id="491" name="Google Shape;491;g311bebca7f6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8923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11bebca7f6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u="sng" dirty="0">
                <a:solidFill>
                  <a:schemeClr val="hlink"/>
                </a:solidFill>
                <a:hlinkClick r:id="rId3"/>
              </a:rPr>
              <a:t>https://doaj.org/</a:t>
            </a:r>
            <a:endParaRPr dirty="0"/>
          </a:p>
          <a:p>
            <a:pPr marL="0" lvl="0" indent="0" algn="l" rtl="0">
              <a:lnSpc>
                <a:spcPct val="100000"/>
              </a:lnSpc>
              <a:spcBef>
                <a:spcPts val="0"/>
              </a:spcBef>
              <a:spcAft>
                <a:spcPts val="0"/>
              </a:spcAft>
              <a:buSzPts val="1400"/>
              <a:buNone/>
            </a:pPr>
            <a:r>
              <a:rPr lang="en-GB" dirty="0"/>
              <a:t>The Directory of Open Access Journals is a great place to search for open access journals.  It indexes journals from around the world.  It has journals from commercial publishers as well as open journals, often hosted by universities. </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I am going to search education.  I can filter for OA options, for languages, countries</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91" name="Google Shape;491;g311bebca7f6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FC1F3-4F88-43E7-95C2-AC9EDDBDFC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5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FC1F3-4F88-43E7-95C2-AC9EDDBDFC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330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dirty="0"/>
              <a:t>So at this stage, it might seem okay OR you might have some hesitancy.  No problem.  </a:t>
            </a:r>
          </a:p>
          <a:p>
            <a:pPr marL="0" lvl="0" indent="0" algn="l" rtl="0">
              <a:lnSpc>
                <a:spcPct val="100000"/>
              </a:lnSpc>
              <a:spcBef>
                <a:spcPts val="0"/>
              </a:spcBef>
              <a:spcAft>
                <a:spcPts val="0"/>
              </a:spcAft>
              <a:buSzPts val="1400"/>
              <a:buNone/>
            </a:pPr>
            <a:r>
              <a:rPr lang="en-GB" dirty="0"/>
              <a:t>This is what I do next</a:t>
            </a:r>
          </a:p>
          <a:p>
            <a:pPr marL="0" lvl="0" indent="0" algn="l" rtl="0">
              <a:lnSpc>
                <a:spcPct val="100000"/>
              </a:lnSpc>
              <a:spcBef>
                <a:spcPts val="0"/>
              </a:spcBef>
              <a:spcAft>
                <a:spcPts val="0"/>
              </a:spcAft>
              <a:buSzPts val="1400"/>
              <a:buNone/>
            </a:pPr>
            <a:endParaRPr lang="en-GB" dirty="0"/>
          </a:p>
          <a:p>
            <a:pPr marL="171450" lvl="0" indent="-171450" algn="l" rtl="0">
              <a:lnSpc>
                <a:spcPct val="100000"/>
              </a:lnSpc>
              <a:spcBef>
                <a:spcPts val="0"/>
              </a:spcBef>
              <a:spcAft>
                <a:spcPts val="0"/>
              </a:spcAft>
              <a:buClr>
                <a:schemeClr val="dk1"/>
              </a:buClr>
              <a:buSzPts val="1200"/>
              <a:buFont typeface="Arial"/>
              <a:buChar char="•"/>
            </a:pPr>
            <a:r>
              <a:rPr lang="en-GB" dirty="0"/>
              <a:t>The first thing I always, always do is do a simple search and try and find the journal. I go to the journal homepage and I make sure the journal has:</a:t>
            </a:r>
          </a:p>
          <a:p>
            <a:pPr marL="171450" lvl="0" indent="-171450" algn="l" rtl="0">
              <a:lnSpc>
                <a:spcPct val="100000"/>
              </a:lnSpc>
              <a:spcBef>
                <a:spcPts val="0"/>
              </a:spcBef>
              <a:spcAft>
                <a:spcPts val="0"/>
              </a:spcAft>
              <a:buClr>
                <a:schemeClr val="dk1"/>
              </a:buClr>
              <a:buSzPts val="1200"/>
              <a:buFont typeface="Arial"/>
              <a:buChar char="•"/>
            </a:pPr>
            <a:r>
              <a:rPr lang="en-GB" dirty="0"/>
              <a:t>Aims and scope: can I tell what they are writing about and what sort of articles they want?</a:t>
            </a:r>
          </a:p>
          <a:p>
            <a:pPr marL="171450" lvl="0" indent="-171450" algn="l" rtl="0">
              <a:lnSpc>
                <a:spcPct val="100000"/>
              </a:lnSpc>
              <a:spcBef>
                <a:spcPts val="0"/>
              </a:spcBef>
              <a:spcAft>
                <a:spcPts val="0"/>
              </a:spcAft>
              <a:buClr>
                <a:schemeClr val="dk1"/>
              </a:buClr>
              <a:buSzPts val="1200"/>
              <a:buFont typeface="Arial"/>
              <a:buChar char="•"/>
            </a:pPr>
            <a:r>
              <a:rPr lang="en-GB" dirty="0"/>
              <a:t>Can you see older articles and issues archived? Are they organised and easy to access?</a:t>
            </a:r>
          </a:p>
          <a:p>
            <a:pPr marL="171450" lvl="0" indent="-171450" algn="l" rtl="0">
              <a:lnSpc>
                <a:spcPct val="100000"/>
              </a:lnSpc>
              <a:spcBef>
                <a:spcPts val="0"/>
              </a:spcBef>
              <a:spcAft>
                <a:spcPts val="0"/>
              </a:spcAft>
              <a:buClr>
                <a:schemeClr val="dk1"/>
              </a:buClr>
              <a:buSzPts val="1200"/>
              <a:buFont typeface="Arial"/>
              <a:buChar char="•"/>
            </a:pPr>
            <a:r>
              <a:rPr lang="en-GB" dirty="0"/>
              <a:t>Are there editors listed? If there are-pick a few and search for them.  Do they list editing this journal on their university webpage.  Can you find them at the university? Does their university exist.</a:t>
            </a:r>
          </a:p>
          <a:p>
            <a:pPr marL="171450" lvl="0" indent="-171450" algn="l" rtl="0">
              <a:lnSpc>
                <a:spcPct val="100000"/>
              </a:lnSpc>
              <a:spcBef>
                <a:spcPts val="0"/>
              </a:spcBef>
              <a:spcAft>
                <a:spcPts val="0"/>
              </a:spcAft>
              <a:buClr>
                <a:schemeClr val="dk1"/>
              </a:buClr>
              <a:buSzPts val="1200"/>
              <a:buFont typeface="Arial"/>
              <a:buChar char="•"/>
            </a:pPr>
            <a:r>
              <a:rPr lang="en-GB" dirty="0"/>
              <a:t>Do their pages highlight how quickly things are published as a selling point? </a:t>
            </a:r>
          </a:p>
          <a:p>
            <a:pPr marL="0" lvl="0" indent="0" algn="l" rtl="0">
              <a:lnSpc>
                <a:spcPct val="100000"/>
              </a:lnSpc>
              <a:spcBef>
                <a:spcPts val="0"/>
              </a:spcBef>
              <a:spcAft>
                <a:spcPts val="0"/>
              </a:spcAft>
              <a:buClr>
                <a:schemeClr val="dk1"/>
              </a:buClr>
              <a:buSzPts val="1200"/>
              <a:buFont typeface="Arial"/>
              <a:buNone/>
            </a:pPr>
            <a:endParaRPr lang="en-GB" dirty="0"/>
          </a:p>
          <a:p>
            <a:pPr marL="0" lvl="0" indent="0" algn="l" rtl="0">
              <a:lnSpc>
                <a:spcPct val="100000"/>
              </a:lnSpc>
              <a:spcBef>
                <a:spcPts val="0"/>
              </a:spcBef>
              <a:spcAft>
                <a:spcPts val="0"/>
              </a:spcAft>
              <a:buClr>
                <a:schemeClr val="dk1"/>
              </a:buClr>
              <a:buSzPts val="1200"/>
              <a:buFont typeface="Arial"/>
              <a:buNone/>
            </a:pPr>
            <a:r>
              <a:rPr lang="en-GB" dirty="0"/>
              <a:t>Many times, this is enough information for me to decide.  If they above aren’t listed, I’m a bit sceptical. </a:t>
            </a:r>
          </a:p>
          <a:p>
            <a:pPr marL="0" lvl="0" indent="0" algn="l" rtl="0">
              <a:lnSpc>
                <a:spcPct val="100000"/>
              </a:lnSpc>
              <a:spcBef>
                <a:spcPts val="0"/>
              </a:spcBef>
              <a:spcAft>
                <a:spcPts val="0"/>
              </a:spcAft>
              <a:buClr>
                <a:schemeClr val="dk1"/>
              </a:buClr>
              <a:buSzPts val="1200"/>
              <a:buFont typeface="Arial"/>
              <a:buNone/>
            </a:pPr>
            <a:endParaRPr lang="en-GB" dirty="0"/>
          </a:p>
          <a:p>
            <a:pPr marL="0" lvl="0" indent="0" algn="l" rtl="0">
              <a:lnSpc>
                <a:spcPct val="100000"/>
              </a:lnSpc>
              <a:spcBef>
                <a:spcPts val="0"/>
              </a:spcBef>
              <a:spcAft>
                <a:spcPts val="0"/>
              </a:spcAft>
              <a:buClr>
                <a:schemeClr val="dk1"/>
              </a:buClr>
              <a:buSzPts val="1200"/>
              <a:buFont typeface="Arial"/>
              <a:buNone/>
            </a:pPr>
            <a:r>
              <a:rPr lang="en-GB" dirty="0"/>
              <a:t>If the above check out, I also check to see if there is any veracity to their metrics claims. Again, I’m not worried about the size of the metric, I’m checking to see if what they said, checks out.  If they have listed a metric like Journal Impact Factor I might also see if this is corroborated within Journal Citation Reports.  </a:t>
            </a:r>
          </a:p>
          <a:p>
            <a:pPr marL="0" lvl="0" indent="0" algn="l" rtl="0">
              <a:lnSpc>
                <a:spcPct val="100000"/>
              </a:lnSpc>
              <a:spcBef>
                <a:spcPts val="0"/>
              </a:spcBef>
              <a:spcAft>
                <a:spcPts val="0"/>
              </a:spcAft>
              <a:buClr>
                <a:schemeClr val="dk1"/>
              </a:buClr>
              <a:buSzPts val="1200"/>
              <a:buFont typeface="Arial"/>
              <a:buNone/>
            </a:pPr>
            <a:endParaRPr lang="en-GB" dirty="0"/>
          </a:p>
          <a:p>
            <a:pPr marL="0" lvl="0" indent="0" algn="l" rtl="0">
              <a:lnSpc>
                <a:spcPct val="100000"/>
              </a:lnSpc>
              <a:spcBef>
                <a:spcPts val="0"/>
              </a:spcBef>
              <a:spcAft>
                <a:spcPts val="0"/>
              </a:spcAft>
              <a:buClr>
                <a:schemeClr val="dk1"/>
              </a:buClr>
              <a:buSzPts val="1200"/>
              <a:buFont typeface="Arial"/>
              <a:buNone/>
            </a:pPr>
            <a:r>
              <a:rPr lang="en-GB" dirty="0"/>
              <a:t>Finally-can I tell what the costs are? Are these easy to locate and clear with regards to what and how much you are paying for? </a:t>
            </a:r>
          </a:p>
          <a:p>
            <a:pPr marL="0" lvl="0" indent="0" algn="l" rtl="0">
              <a:lnSpc>
                <a:spcPct val="100000"/>
              </a:lnSpc>
              <a:spcBef>
                <a:spcPts val="0"/>
              </a:spcBef>
              <a:spcAft>
                <a:spcPts val="0"/>
              </a:spcAft>
              <a:buClr>
                <a:schemeClr val="dk1"/>
              </a:buClr>
              <a:buSzPts val="1200"/>
              <a:buFont typeface="Arial"/>
              <a:buNone/>
            </a:pPr>
            <a:endParaRPr lang="en-GB" dirty="0"/>
          </a:p>
          <a:p>
            <a:pPr marL="0" lvl="0" indent="0" algn="l" rtl="0">
              <a:lnSpc>
                <a:spcPct val="100000"/>
              </a:lnSpc>
              <a:spcBef>
                <a:spcPts val="0"/>
              </a:spcBef>
              <a:spcAft>
                <a:spcPts val="0"/>
              </a:spcAft>
              <a:buClr>
                <a:schemeClr val="dk1"/>
              </a:buClr>
              <a:buSzPts val="1200"/>
              <a:buFont typeface="Arial"/>
              <a:buNone/>
            </a:pPr>
            <a:r>
              <a:rPr lang="en-GB" dirty="0"/>
              <a:t>If it only lists something I can’t check on-I proceed with caution.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FC1F3-4F88-43E7-95C2-AC9EDDBDFC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414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our training materials: slides, notes, recordings and links you can find in our Library Researcher Support Canvas page:  https://canvas.ljmu.ac.uk/enroll/7D3MPW</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C0FCD-B44F-46AA-807B-CDDFA84B27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000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3589337" cy="2019300"/>
          </a:xfrm>
        </p:spPr>
      </p:sp>
      <p:sp>
        <p:nvSpPr>
          <p:cNvPr id="3" name="Notes Placeholder 2"/>
          <p:cNvSpPr>
            <a:spLocks noGrp="1"/>
          </p:cNvSpPr>
          <p:nvPr>
            <p:ph type="body" idx="1"/>
          </p:nvPr>
        </p:nvSpPr>
        <p:spPr/>
        <p:txBody>
          <a:bodyPr/>
          <a:lstStyle/>
          <a:p>
            <a:r>
              <a:rPr lang="en-US" dirty="0">
                <a:cs typeface="Calibri"/>
              </a:rPr>
              <a:t>There are different metrics that can measure information about a particular journal.  Broadly, we can think of this as publication, author, journal or </a:t>
            </a:r>
            <a:r>
              <a:rPr lang="en-US" dirty="0" err="1">
                <a:cs typeface="Calibri"/>
              </a:rPr>
              <a:t>altmetrics</a:t>
            </a:r>
            <a:endParaRPr lang="en-US" dirty="0">
              <a:cs typeface="Calibri"/>
            </a:endParaRPr>
          </a:p>
          <a:p>
            <a:endParaRPr lang="en-US" dirty="0">
              <a:cs typeface="Calibri"/>
            </a:endParaRPr>
          </a:p>
          <a:p>
            <a:r>
              <a:rPr lang="en-US" dirty="0">
                <a:cs typeface="Calibri"/>
              </a:rPr>
              <a:t>These are good webpages to check out: https://www.ucl.ac.uk/library/research-support/bibliometrics/types-metrics</a:t>
            </a:r>
          </a:p>
          <a:p>
            <a:endParaRPr lang="en-US" dirty="0">
              <a:cs typeface="Calibri"/>
            </a:endParaRPr>
          </a:p>
          <a:p>
            <a:r>
              <a:rPr lang="en-US" dirty="0">
                <a:cs typeface="Calibri"/>
              </a:rPr>
              <a:t>It is always important to use both quantitative and qualitative metrics when deciding where to publish. </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CD626-FC56-47C1-80D5-AA41BCCB80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267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3589337" cy="2019300"/>
          </a:xfrm>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Benefits for researchers</a:t>
            </a: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If more people can read your work, they are more likely to cite it Most research funders require outputs arising from research they fund be made available on an Open Access basis.</a:t>
            </a:r>
            <a:endParaRPr lang="en-GB" sz="1200" b="0" i="0" kern="1200" dirty="0">
              <a:solidFill>
                <a:schemeClr val="tx1"/>
              </a:solidFill>
              <a:effectLst/>
              <a:latin typeface="+mn-lt"/>
              <a:cs typeface="Calibri"/>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More people having access to your research, means more opportunities to form new research collaborations.</a:t>
            </a:r>
            <a:endParaRPr lang="en-GB" sz="1200" b="0" i="0" kern="1200" dirty="0">
              <a:solidFill>
                <a:schemeClr val="tx1"/>
              </a:solidFill>
              <a:effectLst/>
              <a:latin typeface="+mn-lt"/>
              <a:cs typeface="Calibri"/>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Greater control over what you and other people can do with your own research outputs (subscription-based publishing often requires you to sign away all copyright in your outputs, limiting what you can do with them).</a:t>
            </a:r>
            <a:endParaRPr lang="en-GB" sz="1200" b="0" i="0" kern="1200" dirty="0">
              <a:solidFill>
                <a:schemeClr val="tx1"/>
              </a:solidFill>
              <a:effectLst/>
              <a:latin typeface="+mn-lt"/>
              <a:cs typeface="Calibri"/>
            </a:endParaRPr>
          </a:p>
          <a:p>
            <a:r>
              <a:rPr lang="en-GB" sz="1200" b="1" i="0" kern="1200" dirty="0">
                <a:solidFill>
                  <a:schemeClr val="tx1"/>
                </a:solidFill>
                <a:effectLst/>
                <a:latin typeface="+mn-lt"/>
                <a:ea typeface="+mn-ea"/>
                <a:cs typeface="+mn-cs"/>
              </a:rPr>
              <a:t>Benefits for readers and wider society</a:t>
            </a: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Those outside of academia have greater access to research such as practitioners, policy makers, charities, small businesses and independent researchers. </a:t>
            </a:r>
            <a:endParaRPr lang="en-GB" sz="1200" b="0" i="0" kern="1200" dirty="0">
              <a:solidFill>
                <a:schemeClr val="tx1"/>
              </a:solidFill>
              <a:effectLst/>
              <a:latin typeface="+mn-lt"/>
              <a:cs typeface="Calibri"/>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Smaller institutions and institutions in developing countries have access to research that they otherwise would not have been able to afford.</a:t>
            </a:r>
            <a:r>
              <a:rPr lang="en-GB" dirty="0"/>
              <a:t> </a:t>
            </a:r>
            <a:endParaRPr lang="en-GB" sz="1200" b="0" i="0" kern="1200" dirty="0">
              <a:solidFill>
                <a:schemeClr val="tx1"/>
              </a:solidFill>
              <a:effectLst/>
              <a:latin typeface="+mn-lt"/>
              <a:cs typeface="Calibri"/>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Ensuring that those who actually provide the money for publicly-funded research (i.e. tax-payers) have access to the outputs they have funded.</a:t>
            </a:r>
            <a:endParaRPr lang="en-GB" sz="1200" b="0" i="0" kern="1200" dirty="0">
              <a:solidFill>
                <a:schemeClr val="tx1"/>
              </a:solidFill>
              <a:effectLst/>
              <a:latin typeface="+mn-lt"/>
              <a:cs typeface="Calibri"/>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To put this into context, if you are not a member of an institution that is able to pay subscription charges, to purchase a single journal article will usually cost around $30.</a:t>
            </a:r>
            <a:endParaRPr lang="en-GB" sz="1200" b="0" i="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E5F00F-583E-4A7A-BACE-E9BD44CA46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020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44A8E-16A9-482C-AE38-4BD9AA3135E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067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44A8E-16A9-482C-AE38-4BD9AA3135E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512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918" y="4400550"/>
            <a:ext cx="5486400" cy="3600450"/>
          </a:xfrm>
        </p:spPr>
        <p:txBody>
          <a:bodyPr/>
          <a:lstStyle/>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We have agreements with all these publishers but be aware they are different depending on the publisher. Some cover both hybrid and fully open access agreements and others don’t. Some have a specific list so use the web page to get the full details. Also these are subject to change to always check our web pages for a full up to date list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Note: Open access charges are different to page and colour charges and the deals do not cover them. Both of these are linked to where a journal produces a physical copy - Page charges are where the journal has a limit on the number of pages your article can be and if you go over that they charge you for the additional pages. Colour charges are for colour images/charts. Some journals charge colour charges. Bear this in mind when deciding where to publish. </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086D0-0E85-4A86-8732-CEFFD35ED3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038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cs typeface="Calibri"/>
            </a:endParaRPr>
          </a:p>
        </p:txBody>
      </p:sp>
      <p:sp>
        <p:nvSpPr>
          <p:cNvPr id="4" name="Slide Number Placeholder 3"/>
          <p:cNvSpPr>
            <a:spLocks noGrp="1"/>
          </p:cNvSpPr>
          <p:nvPr>
            <p:ph type="sldNum" sz="quarter" idx="5"/>
          </p:nvPr>
        </p:nvSpPr>
        <p:spPr/>
        <p:txBody>
          <a:bodyPr/>
          <a:lstStyle/>
          <a:p>
            <a:fld id="{1DE5F00F-583E-4A7A-BACE-E9BD44CA46F7}" type="slidenum">
              <a:rPr lang="en-GB" smtClean="0"/>
              <a:t>25</a:t>
            </a:fld>
            <a:endParaRPr lang="en-GB"/>
          </a:p>
        </p:txBody>
      </p:sp>
    </p:spTree>
    <p:extLst>
      <p:ext uri="{BB962C8B-B14F-4D97-AF65-F5344CB8AC3E}">
        <p14:creationId xmlns:p14="http://schemas.microsoft.com/office/powerpoint/2010/main" val="1501133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a:extLst>
            <a:ext uri="{FF2B5EF4-FFF2-40B4-BE49-F238E27FC236}">
              <a16:creationId xmlns:a16="http://schemas.microsoft.com/office/drawing/2014/main" id="{7CD61744-6C10-9B9F-0007-0C79F950C66B}"/>
            </a:ext>
          </a:extLst>
        </p:cNvPr>
        <p:cNvGrpSpPr/>
        <p:nvPr/>
      </p:nvGrpSpPr>
      <p:grpSpPr>
        <a:xfrm>
          <a:off x="0" y="0"/>
          <a:ext cx="0" cy="0"/>
          <a:chOff x="0" y="0"/>
          <a:chExt cx="0" cy="0"/>
        </a:xfrm>
      </p:grpSpPr>
      <p:sp>
        <p:nvSpPr>
          <p:cNvPr id="402" name="Google Shape;402;p30:notes">
            <a:extLst>
              <a:ext uri="{FF2B5EF4-FFF2-40B4-BE49-F238E27FC236}">
                <a16:creationId xmlns:a16="http://schemas.microsoft.com/office/drawing/2014/main" id="{8A5DF92D-A970-66A1-F657-DF5BF5C254D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0:notes">
            <a:extLst>
              <a:ext uri="{FF2B5EF4-FFF2-40B4-BE49-F238E27FC236}">
                <a16:creationId xmlns:a16="http://schemas.microsoft.com/office/drawing/2014/main" id="{ED62E25D-A4E3-EFD1-A517-C75CB6192BE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GB" dirty="0"/>
              <a:t>This session is also about data, so it’s also worth considering data when you’re considering where you would like to publish.</a:t>
            </a:r>
          </a:p>
          <a:p>
            <a:pPr marL="0" lvl="0" indent="0" algn="l" rtl="0">
              <a:lnSpc>
                <a:spcPct val="100000"/>
              </a:lnSpc>
              <a:spcBef>
                <a:spcPts val="0"/>
              </a:spcBef>
              <a:spcAft>
                <a:spcPts val="0"/>
              </a:spcAft>
              <a:buClr>
                <a:schemeClr val="dk1"/>
              </a:buClr>
              <a:buSzPts val="1200"/>
              <a:buFont typeface="Arial"/>
              <a:buNone/>
            </a:pPr>
            <a:endParaRPr lang="en-GB" dirty="0"/>
          </a:p>
          <a:p>
            <a:pPr marL="0" lvl="0" indent="0" algn="l" rtl="0">
              <a:lnSpc>
                <a:spcPct val="100000"/>
              </a:lnSpc>
              <a:spcBef>
                <a:spcPts val="0"/>
              </a:spcBef>
              <a:spcAft>
                <a:spcPts val="0"/>
              </a:spcAft>
              <a:buClr>
                <a:schemeClr val="dk1"/>
              </a:buClr>
              <a:buSzPts val="1200"/>
              <a:buFont typeface="Arial"/>
              <a:buNone/>
            </a:pPr>
            <a:r>
              <a:rPr lang="en-GB" dirty="0"/>
              <a:t>Some journals require you to make your data open.  </a:t>
            </a:r>
          </a:p>
          <a:p>
            <a:pPr marL="0" lvl="0" indent="0" algn="l" rtl="0">
              <a:lnSpc>
                <a:spcPct val="100000"/>
              </a:lnSpc>
              <a:spcBef>
                <a:spcPts val="0"/>
              </a:spcBef>
              <a:spcAft>
                <a:spcPts val="0"/>
              </a:spcAft>
              <a:buClr>
                <a:schemeClr val="dk1"/>
              </a:buClr>
              <a:buSzPts val="1200"/>
              <a:buFont typeface="Arial"/>
              <a:buNone/>
            </a:pPr>
            <a:r>
              <a:rPr lang="en-GB" dirty="0"/>
              <a:t>Many journals require data access statements.</a:t>
            </a:r>
          </a:p>
          <a:p>
            <a:pPr marL="0" lvl="0" indent="0" algn="l" rtl="0">
              <a:lnSpc>
                <a:spcPct val="100000"/>
              </a:lnSpc>
              <a:spcBef>
                <a:spcPts val="0"/>
              </a:spcBef>
              <a:spcAft>
                <a:spcPts val="0"/>
              </a:spcAft>
              <a:buClr>
                <a:schemeClr val="dk1"/>
              </a:buClr>
              <a:buSzPts val="1200"/>
              <a:buFont typeface="Arial"/>
              <a:buNone/>
            </a:pPr>
            <a:r>
              <a:rPr lang="en-GB" dirty="0"/>
              <a:t>Many funders (and publishers) require you put your data in a repository. </a:t>
            </a:r>
          </a:p>
          <a:p>
            <a:pPr marL="0" lvl="0" indent="0" algn="l" rtl="0">
              <a:lnSpc>
                <a:spcPct val="100000"/>
              </a:lnSpc>
              <a:spcBef>
                <a:spcPts val="0"/>
              </a:spcBef>
              <a:spcAft>
                <a:spcPts val="0"/>
              </a:spcAft>
              <a:buClr>
                <a:schemeClr val="dk1"/>
              </a:buClr>
              <a:buSzPts val="1200"/>
              <a:buFont typeface="Arial"/>
              <a:buNone/>
            </a:pPr>
            <a:r>
              <a:rPr lang="en-GB" dirty="0"/>
              <a:t>Some funders require you to make your data open.</a:t>
            </a:r>
          </a:p>
          <a:p>
            <a:pPr marL="0" lvl="0" indent="0" algn="l" rtl="0">
              <a:lnSpc>
                <a:spcPct val="100000"/>
              </a:lnSpc>
              <a:spcBef>
                <a:spcPts val="0"/>
              </a:spcBef>
              <a:spcAft>
                <a:spcPts val="0"/>
              </a:spcAft>
              <a:buClr>
                <a:schemeClr val="dk1"/>
              </a:buClr>
              <a:buSzPts val="1200"/>
              <a:buFont typeface="Arial"/>
              <a:buNone/>
            </a:pPr>
            <a:endParaRPr lang="en-GB" dirty="0"/>
          </a:p>
          <a:p>
            <a:pPr marL="0" lvl="0" indent="0" algn="l" rtl="0">
              <a:lnSpc>
                <a:spcPct val="100000"/>
              </a:lnSpc>
              <a:spcBef>
                <a:spcPts val="0"/>
              </a:spcBef>
              <a:spcAft>
                <a:spcPts val="0"/>
              </a:spcAft>
              <a:buClr>
                <a:schemeClr val="dk1"/>
              </a:buClr>
              <a:buSzPts val="1200"/>
              <a:buFont typeface="Arial"/>
              <a:buNone/>
            </a:pPr>
            <a:r>
              <a:rPr lang="en-GB" dirty="0"/>
              <a:t>So what does this mean to you as an author that may/may not have data in your research and may need to think about making your data open?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04" name="Google Shape;404;p30:notes">
            <a:extLst>
              <a:ext uri="{FF2B5EF4-FFF2-40B4-BE49-F238E27FC236}">
                <a16:creationId xmlns:a16="http://schemas.microsoft.com/office/drawing/2014/main" id="{BDBC139C-473B-92FE-3BFB-EE2CE8BEE83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02142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a:extLst>
            <a:ext uri="{FF2B5EF4-FFF2-40B4-BE49-F238E27FC236}">
              <a16:creationId xmlns:a16="http://schemas.microsoft.com/office/drawing/2014/main" id="{5BA44449-4E10-5F30-C9AF-8FAE47A38508}"/>
            </a:ext>
          </a:extLst>
        </p:cNvPr>
        <p:cNvGrpSpPr/>
        <p:nvPr/>
      </p:nvGrpSpPr>
      <p:grpSpPr>
        <a:xfrm>
          <a:off x="0" y="0"/>
          <a:ext cx="0" cy="0"/>
          <a:chOff x="0" y="0"/>
          <a:chExt cx="0" cy="0"/>
        </a:xfrm>
      </p:grpSpPr>
      <p:sp>
        <p:nvSpPr>
          <p:cNvPr id="402" name="Google Shape;402;p30:notes">
            <a:extLst>
              <a:ext uri="{FF2B5EF4-FFF2-40B4-BE49-F238E27FC236}">
                <a16:creationId xmlns:a16="http://schemas.microsoft.com/office/drawing/2014/main" id="{D89FE822-E272-1137-90C0-9E21D9A59C7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0:notes">
            <a:extLst>
              <a:ext uri="{FF2B5EF4-FFF2-40B4-BE49-F238E27FC236}">
                <a16:creationId xmlns:a16="http://schemas.microsoft.com/office/drawing/2014/main" id="{DAA7E44F-9F62-FB31-D8E4-88D0564E31D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You need to check requirements, ideally before you start writing your paper.  This can almost always be checked in the ‘instructions for authors’ section of each journal.  If data is something you plan on having/making open/using, it’s very important to check the journal’s requirements!</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Not checking before you publish can cause problems later on-it might mean that publication is delayed or you might not be able to be published. </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If you’re not sure, ask someone! Asking the library is always a good starting point. </a:t>
            </a:r>
            <a:endParaRPr dirty="0"/>
          </a:p>
        </p:txBody>
      </p:sp>
      <p:sp>
        <p:nvSpPr>
          <p:cNvPr id="404" name="Google Shape;404;p30:notes">
            <a:extLst>
              <a:ext uri="{FF2B5EF4-FFF2-40B4-BE49-F238E27FC236}">
                <a16:creationId xmlns:a16="http://schemas.microsoft.com/office/drawing/2014/main" id="{3C8A660E-B425-B5A7-2036-F81792F943E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15798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a:extLst>
            <a:ext uri="{FF2B5EF4-FFF2-40B4-BE49-F238E27FC236}">
              <a16:creationId xmlns:a16="http://schemas.microsoft.com/office/drawing/2014/main" id="{A489F37E-6DFA-B3C1-AC00-E979A3F24FC7}"/>
            </a:ext>
          </a:extLst>
        </p:cNvPr>
        <p:cNvGrpSpPr/>
        <p:nvPr/>
      </p:nvGrpSpPr>
      <p:grpSpPr>
        <a:xfrm>
          <a:off x="0" y="0"/>
          <a:ext cx="0" cy="0"/>
          <a:chOff x="0" y="0"/>
          <a:chExt cx="0" cy="0"/>
        </a:xfrm>
      </p:grpSpPr>
      <p:sp>
        <p:nvSpPr>
          <p:cNvPr id="402" name="Google Shape;402;p30:notes">
            <a:extLst>
              <a:ext uri="{FF2B5EF4-FFF2-40B4-BE49-F238E27FC236}">
                <a16:creationId xmlns:a16="http://schemas.microsoft.com/office/drawing/2014/main" id="{DB05FD54-B6EA-39E4-F4AE-B49D45ECFC2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0:notes">
            <a:extLst>
              <a:ext uri="{FF2B5EF4-FFF2-40B4-BE49-F238E27FC236}">
                <a16:creationId xmlns:a16="http://schemas.microsoft.com/office/drawing/2014/main" id="{7582CC7D-83D6-407B-1A76-1AE2A0EFE4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https://journals.plos.org/plosbiology/s/data-availability</a:t>
            </a:r>
          </a:p>
          <a:p>
            <a:pPr marL="0" lvl="0" indent="0" algn="l" rtl="0">
              <a:lnSpc>
                <a:spcPct val="100000"/>
              </a:lnSpc>
              <a:spcBef>
                <a:spcPts val="0"/>
              </a:spcBef>
              <a:spcAft>
                <a:spcPts val="0"/>
              </a:spcAft>
              <a:buSzPts val="1400"/>
              <a:buNone/>
            </a:pPr>
            <a:r>
              <a:rPr lang="en-GB" dirty="0"/>
              <a:t>https://www.tandfonline.com/action/authorSubmission?show=instructions&amp;journalCode=chos20#data-sharing-policy</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04" name="Google Shape;404;p30:notes">
            <a:extLst>
              <a:ext uri="{FF2B5EF4-FFF2-40B4-BE49-F238E27FC236}">
                <a16:creationId xmlns:a16="http://schemas.microsoft.com/office/drawing/2014/main" id="{FEFD4BB2-3252-395B-12FD-659AB66F7AF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18589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a:extLst>
            <a:ext uri="{FF2B5EF4-FFF2-40B4-BE49-F238E27FC236}">
              <a16:creationId xmlns:a16="http://schemas.microsoft.com/office/drawing/2014/main" id="{3DD4DBBC-82A7-DB54-E37A-483E594B6EC0}"/>
            </a:ext>
          </a:extLst>
        </p:cNvPr>
        <p:cNvGrpSpPr/>
        <p:nvPr/>
      </p:nvGrpSpPr>
      <p:grpSpPr>
        <a:xfrm>
          <a:off x="0" y="0"/>
          <a:ext cx="0" cy="0"/>
          <a:chOff x="0" y="0"/>
          <a:chExt cx="0" cy="0"/>
        </a:xfrm>
      </p:grpSpPr>
      <p:sp>
        <p:nvSpPr>
          <p:cNvPr id="402" name="Google Shape;402;p30:notes">
            <a:extLst>
              <a:ext uri="{FF2B5EF4-FFF2-40B4-BE49-F238E27FC236}">
                <a16:creationId xmlns:a16="http://schemas.microsoft.com/office/drawing/2014/main" id="{BDF6ED9F-2E22-B8F3-A252-F486AC31C9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0:notes">
            <a:extLst>
              <a:ext uri="{FF2B5EF4-FFF2-40B4-BE49-F238E27FC236}">
                <a16:creationId xmlns:a16="http://schemas.microsoft.com/office/drawing/2014/main" id="{0D485884-1729-346A-0AA1-32B451F224C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4" name="Google Shape;404;p30:notes">
            <a:extLst>
              <a:ext uri="{FF2B5EF4-FFF2-40B4-BE49-F238E27FC236}">
                <a16:creationId xmlns:a16="http://schemas.microsoft.com/office/drawing/2014/main" id="{5E7C59A9-9B9E-BE30-C6CF-16A7B1A929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66267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DFC1F3-4F88-43E7-95C2-AC9EDDBDFC46}" type="slidenum">
              <a:rPr lang="en-GB" smtClean="0"/>
              <a:t>3</a:t>
            </a:fld>
            <a:endParaRPr lang="en-GB"/>
          </a:p>
        </p:txBody>
      </p:sp>
    </p:spTree>
    <p:extLst>
      <p:ext uri="{BB962C8B-B14F-4D97-AF65-F5344CB8AC3E}">
        <p14:creationId xmlns:p14="http://schemas.microsoft.com/office/powerpoint/2010/main" val="2360911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a:extLst>
            <a:ext uri="{FF2B5EF4-FFF2-40B4-BE49-F238E27FC236}">
              <a16:creationId xmlns:a16="http://schemas.microsoft.com/office/drawing/2014/main" id="{E3B1410A-AB14-FC83-15AE-55B9B5EE3C9A}"/>
            </a:ext>
          </a:extLst>
        </p:cNvPr>
        <p:cNvGrpSpPr/>
        <p:nvPr/>
      </p:nvGrpSpPr>
      <p:grpSpPr>
        <a:xfrm>
          <a:off x="0" y="0"/>
          <a:ext cx="0" cy="0"/>
          <a:chOff x="0" y="0"/>
          <a:chExt cx="0" cy="0"/>
        </a:xfrm>
      </p:grpSpPr>
      <p:sp>
        <p:nvSpPr>
          <p:cNvPr id="402" name="Google Shape;402;p30:notes">
            <a:extLst>
              <a:ext uri="{FF2B5EF4-FFF2-40B4-BE49-F238E27FC236}">
                <a16:creationId xmlns:a16="http://schemas.microsoft.com/office/drawing/2014/main" id="{EA68307E-8CFA-8EB1-A367-7AF2E8B896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0:notes">
            <a:extLst>
              <a:ext uri="{FF2B5EF4-FFF2-40B4-BE49-F238E27FC236}">
                <a16:creationId xmlns:a16="http://schemas.microsoft.com/office/drawing/2014/main" id="{E5130BD5-E490-038D-B0BF-385A1E8C8B5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4" name="Google Shape;404;p30:notes">
            <a:extLst>
              <a:ext uri="{FF2B5EF4-FFF2-40B4-BE49-F238E27FC236}">
                <a16:creationId xmlns:a16="http://schemas.microsoft.com/office/drawing/2014/main" id="{DC8814B1-0D29-BF2A-7E63-9C56A1E3722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96024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a:extLst>
            <a:ext uri="{FF2B5EF4-FFF2-40B4-BE49-F238E27FC236}">
              <a16:creationId xmlns:a16="http://schemas.microsoft.com/office/drawing/2014/main" id="{F22B2545-87FC-ACAD-34A4-5F0C0ECADF54}"/>
            </a:ext>
          </a:extLst>
        </p:cNvPr>
        <p:cNvGrpSpPr/>
        <p:nvPr/>
      </p:nvGrpSpPr>
      <p:grpSpPr>
        <a:xfrm>
          <a:off x="0" y="0"/>
          <a:ext cx="0" cy="0"/>
          <a:chOff x="0" y="0"/>
          <a:chExt cx="0" cy="0"/>
        </a:xfrm>
      </p:grpSpPr>
      <p:sp>
        <p:nvSpPr>
          <p:cNvPr id="402" name="Google Shape;402;p30:notes">
            <a:extLst>
              <a:ext uri="{FF2B5EF4-FFF2-40B4-BE49-F238E27FC236}">
                <a16:creationId xmlns:a16="http://schemas.microsoft.com/office/drawing/2014/main" id="{04231210-166F-B9BC-4630-27D9489FD66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0:notes">
            <a:extLst>
              <a:ext uri="{FF2B5EF4-FFF2-40B4-BE49-F238E27FC236}">
                <a16:creationId xmlns:a16="http://schemas.microsoft.com/office/drawing/2014/main" id="{9F327579-5D3C-5DA7-A408-3B692246B65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04" name="Google Shape;404;p30:notes">
            <a:extLst>
              <a:ext uri="{FF2B5EF4-FFF2-40B4-BE49-F238E27FC236}">
                <a16:creationId xmlns:a16="http://schemas.microsoft.com/office/drawing/2014/main" id="{BA028EA7-CEB5-5BA6-EBC0-FE1FB9EA91B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20035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a:extLst>
            <a:ext uri="{FF2B5EF4-FFF2-40B4-BE49-F238E27FC236}">
              <a16:creationId xmlns:a16="http://schemas.microsoft.com/office/drawing/2014/main" id="{72D65BAF-433B-1824-B65B-7F58547C38EE}"/>
            </a:ext>
          </a:extLst>
        </p:cNvPr>
        <p:cNvGrpSpPr/>
        <p:nvPr/>
      </p:nvGrpSpPr>
      <p:grpSpPr>
        <a:xfrm>
          <a:off x="0" y="0"/>
          <a:ext cx="0" cy="0"/>
          <a:chOff x="0" y="0"/>
          <a:chExt cx="0" cy="0"/>
        </a:xfrm>
      </p:grpSpPr>
      <p:sp>
        <p:nvSpPr>
          <p:cNvPr id="402" name="Google Shape;402;p30:notes">
            <a:extLst>
              <a:ext uri="{FF2B5EF4-FFF2-40B4-BE49-F238E27FC236}">
                <a16:creationId xmlns:a16="http://schemas.microsoft.com/office/drawing/2014/main" id="{8E4680B5-81C8-75E7-8A55-686803B3DC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0:notes">
            <a:extLst>
              <a:ext uri="{FF2B5EF4-FFF2-40B4-BE49-F238E27FC236}">
                <a16:creationId xmlns:a16="http://schemas.microsoft.com/office/drawing/2014/main" id="{EA22B132-C337-E525-2FEB-2579FE055F1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04" name="Google Shape;404;p30:notes">
            <a:extLst>
              <a:ext uri="{FF2B5EF4-FFF2-40B4-BE49-F238E27FC236}">
                <a16:creationId xmlns:a16="http://schemas.microsoft.com/office/drawing/2014/main" id="{C14ADA25-4619-9CEC-CF6F-23BB2296928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07689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a:extLst>
            <a:ext uri="{FF2B5EF4-FFF2-40B4-BE49-F238E27FC236}">
              <a16:creationId xmlns:a16="http://schemas.microsoft.com/office/drawing/2014/main" id="{12881B30-EAC4-6479-76C9-4FE0A9F83D99}"/>
            </a:ext>
          </a:extLst>
        </p:cNvPr>
        <p:cNvGrpSpPr/>
        <p:nvPr/>
      </p:nvGrpSpPr>
      <p:grpSpPr>
        <a:xfrm>
          <a:off x="0" y="0"/>
          <a:ext cx="0" cy="0"/>
          <a:chOff x="0" y="0"/>
          <a:chExt cx="0" cy="0"/>
        </a:xfrm>
      </p:grpSpPr>
      <p:sp>
        <p:nvSpPr>
          <p:cNvPr id="402" name="Google Shape;402;p30:notes">
            <a:extLst>
              <a:ext uri="{FF2B5EF4-FFF2-40B4-BE49-F238E27FC236}">
                <a16:creationId xmlns:a16="http://schemas.microsoft.com/office/drawing/2014/main" id="{A98ACD35-7376-60DA-CB18-1CCC28B071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0:notes">
            <a:extLst>
              <a:ext uri="{FF2B5EF4-FFF2-40B4-BE49-F238E27FC236}">
                <a16:creationId xmlns:a16="http://schemas.microsoft.com/office/drawing/2014/main" id="{43E3EC7D-DC2B-E273-DA2C-079CE3CC6AF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04" name="Google Shape;404;p30:notes">
            <a:extLst>
              <a:ext uri="{FF2B5EF4-FFF2-40B4-BE49-F238E27FC236}">
                <a16:creationId xmlns:a16="http://schemas.microsoft.com/office/drawing/2014/main" id="{40E8A773-31AB-4F91-BB28-5F355E5FD4B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48773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a:extLst>
            <a:ext uri="{FF2B5EF4-FFF2-40B4-BE49-F238E27FC236}">
              <a16:creationId xmlns:a16="http://schemas.microsoft.com/office/drawing/2014/main" id="{B9ED6E80-DEDE-C160-8C08-C3F39E0261B8}"/>
            </a:ext>
          </a:extLst>
        </p:cNvPr>
        <p:cNvGrpSpPr/>
        <p:nvPr/>
      </p:nvGrpSpPr>
      <p:grpSpPr>
        <a:xfrm>
          <a:off x="0" y="0"/>
          <a:ext cx="0" cy="0"/>
          <a:chOff x="0" y="0"/>
          <a:chExt cx="0" cy="0"/>
        </a:xfrm>
      </p:grpSpPr>
      <p:sp>
        <p:nvSpPr>
          <p:cNvPr id="402" name="Google Shape;402;p30:notes">
            <a:extLst>
              <a:ext uri="{FF2B5EF4-FFF2-40B4-BE49-F238E27FC236}">
                <a16:creationId xmlns:a16="http://schemas.microsoft.com/office/drawing/2014/main" id="{E74157C6-3089-EC63-389A-55DDCF1859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0:notes">
            <a:extLst>
              <a:ext uri="{FF2B5EF4-FFF2-40B4-BE49-F238E27FC236}">
                <a16:creationId xmlns:a16="http://schemas.microsoft.com/office/drawing/2014/main" id="{4D63BAB1-1664-D43F-7084-C520F5F1FA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04" name="Google Shape;404;p30:notes">
            <a:extLst>
              <a:ext uri="{FF2B5EF4-FFF2-40B4-BE49-F238E27FC236}">
                <a16:creationId xmlns:a16="http://schemas.microsoft.com/office/drawing/2014/main" id="{7E6025B8-FD6C-6697-5CA7-978375405D6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87669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DFC1F3-4F88-43E7-95C2-AC9EDDBDFC46}" type="slidenum">
              <a:rPr lang="en-GB" smtClean="0"/>
              <a:t>35</a:t>
            </a:fld>
            <a:endParaRPr lang="en-GB"/>
          </a:p>
        </p:txBody>
      </p:sp>
    </p:spTree>
    <p:extLst>
      <p:ext uri="{BB962C8B-B14F-4D97-AF65-F5344CB8AC3E}">
        <p14:creationId xmlns:p14="http://schemas.microsoft.com/office/powerpoint/2010/main" val="2435688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https://www.ljmu.ac.uk/library/researchers</a:t>
            </a:r>
          </a:p>
          <a:p>
            <a:r>
              <a:rPr lang="en-GB" dirty="0"/>
              <a:t>https://unical.ljmu.ac.uk/?team=re </a:t>
            </a:r>
            <a:br>
              <a:rPr lang="en-GB" b="1" dirty="0">
                <a:cs typeface="+mn-lt"/>
              </a:rPr>
            </a:br>
            <a:r>
              <a:rPr lang="en-GB" b="1" dirty="0"/>
              <a:t>@ljmuresearch</a:t>
            </a:r>
            <a:endParaRPr lang="en-US" dirty="0">
              <a:cs typeface="Calibri" panose="020F0502020204030204"/>
            </a:endParaRPr>
          </a:p>
          <a:p>
            <a:endParaRPr lang="en-GB"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F8EAB-4831-48D7-B544-2FD377593A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392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3589337" cy="2019300"/>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A905F172-16E5-4D19-8214-1B965697020A}" type="slidenum">
              <a:rPr lang="en-GB" smtClean="0"/>
              <a:t>4</a:t>
            </a:fld>
            <a:endParaRPr lang="en-GB"/>
          </a:p>
        </p:txBody>
      </p:sp>
    </p:spTree>
    <p:extLst>
      <p:ext uri="{BB962C8B-B14F-4D97-AF65-F5344CB8AC3E}">
        <p14:creationId xmlns:p14="http://schemas.microsoft.com/office/powerpoint/2010/main" val="1940567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744A8E-16A9-482C-AE38-4BD9AA3135EA}" type="slidenum">
              <a:rPr lang="en-GB" smtClean="0"/>
              <a:t>5</a:t>
            </a:fld>
            <a:endParaRPr lang="en-GB"/>
          </a:p>
        </p:txBody>
      </p:sp>
    </p:spTree>
    <p:extLst>
      <p:ext uri="{BB962C8B-B14F-4D97-AF65-F5344CB8AC3E}">
        <p14:creationId xmlns:p14="http://schemas.microsoft.com/office/powerpoint/2010/main" val="2994048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https://www.ljmu.ac.uk/~/media/library/orcid-guide.pdf</a:t>
            </a:r>
          </a:p>
          <a:p>
            <a:endParaRPr lang="en-GB" dirty="0"/>
          </a:p>
          <a:p>
            <a:r>
              <a:rPr lang="en-GB" sz="1200" baseline="0" dirty="0"/>
              <a:t>Before you start get an ORCID – but what is it and why?</a:t>
            </a:r>
          </a:p>
          <a:p>
            <a:endParaRPr lang="en-GB" sz="1200" baseline="0" dirty="0"/>
          </a:p>
          <a:p>
            <a:r>
              <a:rPr lang="en-GB" sz="1200" baseline="0" dirty="0"/>
              <a:t>An ORCID is a unique identifier for you. Your </a:t>
            </a:r>
            <a:r>
              <a:rPr lang="en-GB" sz="1200" dirty="0"/>
              <a:t>name isn’t enough to reliably connect you with papers you’ve written</a:t>
            </a:r>
            <a:r>
              <a:rPr lang="en-GB" sz="1200" baseline="0" dirty="0"/>
              <a:t> or contributed as others may have the same names as you. Or you may change your names through your career, </a:t>
            </a:r>
          </a:p>
          <a:p>
            <a:endParaRPr lang="en-GB" sz="1200" dirty="0"/>
          </a:p>
          <a:p>
            <a:r>
              <a:rPr lang="en-GB" sz="1200" dirty="0"/>
              <a:t>An ORCID can help with</a:t>
            </a:r>
            <a:r>
              <a:rPr lang="en-GB" sz="1200" baseline="0" dirty="0"/>
              <a:t> that – it alleviates mistaken identity as it’s unique to you and you can add all your name variants to it. Also when you move institution you can add you new institution to your ORCID profile</a:t>
            </a:r>
            <a:endParaRPr lang="en-GB" dirty="0"/>
          </a:p>
        </p:txBody>
      </p:sp>
      <p:sp>
        <p:nvSpPr>
          <p:cNvPr id="4" name="Slide Number Placeholder 3"/>
          <p:cNvSpPr>
            <a:spLocks noGrp="1"/>
          </p:cNvSpPr>
          <p:nvPr>
            <p:ph type="sldNum" sz="quarter" idx="5"/>
          </p:nvPr>
        </p:nvSpPr>
        <p:spPr/>
        <p:txBody>
          <a:bodyPr/>
          <a:lstStyle/>
          <a:p>
            <a:fld id="{C062F1A0-AF56-1946-81FA-D17AD512C935}" type="slidenum">
              <a:rPr lang="en-US" smtClean="0"/>
              <a:t>6</a:t>
            </a:fld>
            <a:endParaRPr lang="en-US"/>
          </a:p>
        </p:txBody>
      </p:sp>
    </p:spTree>
    <p:extLst>
      <p:ext uri="{BB962C8B-B14F-4D97-AF65-F5344CB8AC3E}">
        <p14:creationId xmlns:p14="http://schemas.microsoft.com/office/powerpoint/2010/main" val="2199778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 might FEEL like something else you need to do but sincerely, </a:t>
            </a:r>
            <a:r>
              <a:rPr lang="en-GB" err="1"/>
              <a:t>ORCiD</a:t>
            </a:r>
            <a:r>
              <a:rPr lang="en-GB"/>
              <a:t> can make life easier. Some research organisations require you to have one, so it will save you time.</a:t>
            </a:r>
          </a:p>
          <a:p>
            <a:r>
              <a:rPr lang="en-GB"/>
              <a:t>Other organisations and publishers allows you to login with your </a:t>
            </a:r>
            <a:r>
              <a:rPr lang="en-GB" err="1"/>
              <a:t>ORCiD</a:t>
            </a:r>
            <a:r>
              <a:rPr lang="en-GB"/>
              <a:t>-so one less account to create. </a:t>
            </a:r>
          </a:p>
        </p:txBody>
      </p:sp>
      <p:sp>
        <p:nvSpPr>
          <p:cNvPr id="4" name="Slide Number Placeholder 3"/>
          <p:cNvSpPr>
            <a:spLocks noGrp="1"/>
          </p:cNvSpPr>
          <p:nvPr>
            <p:ph type="sldNum" sz="quarter" idx="5"/>
          </p:nvPr>
        </p:nvSpPr>
        <p:spPr/>
        <p:txBody>
          <a:bodyPr/>
          <a:lstStyle/>
          <a:p>
            <a:fld id="{C062F1A0-AF56-1946-81FA-D17AD512C935}" type="slidenum">
              <a:rPr lang="en-US" smtClean="0"/>
              <a:t>7</a:t>
            </a:fld>
            <a:endParaRPr lang="en-US"/>
          </a:p>
        </p:txBody>
      </p:sp>
    </p:spTree>
    <p:extLst>
      <p:ext uri="{BB962C8B-B14F-4D97-AF65-F5344CB8AC3E}">
        <p14:creationId xmlns:p14="http://schemas.microsoft.com/office/powerpoint/2010/main" val="2233467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https://www.ljmu.ac.uk/~/media/library/orcid-guide.pdf</a:t>
            </a:r>
          </a:p>
          <a:p>
            <a:r>
              <a:rPr lang="en-GB" dirty="0"/>
              <a:t>https://www.ljmu.ac.uk/library?utm_medium=301_redirect&amp;utm_source=/microsites/library/researcher-engagement-and-outputs/open-research/using-orcid</a:t>
            </a:r>
          </a:p>
          <a:p>
            <a:endParaRPr lang="en-GB" dirty="0"/>
          </a:p>
        </p:txBody>
      </p:sp>
      <p:sp>
        <p:nvSpPr>
          <p:cNvPr id="4" name="Slide Number Placeholder 3"/>
          <p:cNvSpPr>
            <a:spLocks noGrp="1"/>
          </p:cNvSpPr>
          <p:nvPr>
            <p:ph type="sldNum" sz="quarter" idx="5"/>
          </p:nvPr>
        </p:nvSpPr>
        <p:spPr/>
        <p:txBody>
          <a:bodyPr/>
          <a:lstStyle/>
          <a:p>
            <a:fld id="{01744A8E-16A9-482C-AE38-4BD9AA3135EA}" type="slidenum">
              <a:rPr lang="en-GB" smtClean="0"/>
              <a:t>8</a:t>
            </a:fld>
            <a:endParaRPr lang="en-GB"/>
          </a:p>
        </p:txBody>
      </p:sp>
    </p:spTree>
    <p:extLst>
      <p:ext uri="{BB962C8B-B14F-4D97-AF65-F5344CB8AC3E}">
        <p14:creationId xmlns:p14="http://schemas.microsoft.com/office/powerpoint/2010/main" val="1009252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3589337" cy="2019300"/>
          </a:xfrm>
        </p:spPr>
      </p:sp>
      <p:sp>
        <p:nvSpPr>
          <p:cNvPr id="3" name="Notes Placeholder 2"/>
          <p:cNvSpPr>
            <a:spLocks noGrp="1"/>
          </p:cNvSpPr>
          <p:nvPr>
            <p:ph type="body" idx="1"/>
          </p:nvPr>
        </p:nvSpPr>
        <p:spPr/>
        <p:txBody>
          <a:bodyPr/>
          <a:lstStyle/>
          <a:p>
            <a:r>
              <a:rPr lang="en-GB">
                <a:cs typeface="Calibri"/>
              </a:rPr>
              <a:t>Poll</a:t>
            </a:r>
          </a:p>
          <a:p>
            <a:endParaRPr lang="en-GB">
              <a:cs typeface="Calibri"/>
            </a:endParaRPr>
          </a:p>
        </p:txBody>
      </p:sp>
      <p:sp>
        <p:nvSpPr>
          <p:cNvPr id="4" name="Slide Number Placeholder 3"/>
          <p:cNvSpPr>
            <a:spLocks noGrp="1"/>
          </p:cNvSpPr>
          <p:nvPr>
            <p:ph type="sldNum" sz="quarter" idx="10"/>
          </p:nvPr>
        </p:nvSpPr>
        <p:spPr/>
        <p:txBody>
          <a:bodyPr/>
          <a:lstStyle/>
          <a:p>
            <a:fld id="{A905F172-16E5-4D19-8214-1B965697020A}" type="slidenum">
              <a:rPr lang="en-GB" smtClean="0"/>
              <a:t>9</a:t>
            </a:fld>
            <a:endParaRPr lang="en-GB"/>
          </a:p>
        </p:txBody>
      </p:sp>
    </p:spTree>
    <p:extLst>
      <p:ext uri="{BB962C8B-B14F-4D97-AF65-F5344CB8AC3E}">
        <p14:creationId xmlns:p14="http://schemas.microsoft.com/office/powerpoint/2010/main" val="1603277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F51F-7504-874C-BCBA-F875B80FABD7}"/>
              </a:ext>
            </a:extLst>
          </p:cNvPr>
          <p:cNvSpPr>
            <a:spLocks noGrp="1"/>
          </p:cNvSpPr>
          <p:nvPr>
            <p:ph type="title"/>
          </p:nvPr>
        </p:nvSpPr>
        <p:spPr>
          <a:xfrm>
            <a:off x="2464903" y="130343"/>
            <a:ext cx="8950681" cy="660486"/>
          </a:xfrm>
          <a:prstGeom prst="rect">
            <a:avLst/>
          </a:prstGeom>
        </p:spPr>
        <p:txBody>
          <a:bodyPr/>
          <a:lstStyle>
            <a:lvl1pPr algn="r">
              <a:defRPr>
                <a:solidFill>
                  <a:srgbClr val="00205B"/>
                </a:solidFill>
                <a:latin typeface="Calibri" panose="020F0502020204030204" pitchFamily="34" charset="0"/>
                <a:cs typeface="Calibri" panose="020F050202020403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736B93C-DAE8-7E4B-8CC6-C7A804AFAC64}"/>
              </a:ext>
            </a:extLst>
          </p:cNvPr>
          <p:cNvSpPr>
            <a:spLocks noGrp="1"/>
          </p:cNvSpPr>
          <p:nvPr>
            <p:ph idx="1"/>
          </p:nvPr>
        </p:nvSpPr>
        <p:spPr>
          <a:xfrm>
            <a:off x="838200" y="1396312"/>
            <a:ext cx="10515600" cy="4683211"/>
          </a:xfrm>
          <a:prstGeom prst="rect">
            <a:avLst/>
          </a:prstGeom>
        </p:spPr>
        <p:txBody>
          <a:bodyPr/>
          <a:lstStyle>
            <a:lvl1pPr>
              <a:defRPr>
                <a:solidFill>
                  <a:srgbClr val="00205B"/>
                </a:solidFill>
                <a:latin typeface="Calibri" panose="020F0502020204030204" pitchFamily="34" charset="0"/>
                <a:cs typeface="Calibri" panose="020F0502020204030204" pitchFamily="34" charset="0"/>
              </a:defRPr>
            </a:lvl1pPr>
            <a:lvl2pPr>
              <a:defRPr>
                <a:solidFill>
                  <a:srgbClr val="00205B"/>
                </a:solidFill>
                <a:latin typeface="Calibri" panose="020F0502020204030204" pitchFamily="34" charset="0"/>
                <a:cs typeface="Calibri" panose="020F0502020204030204" pitchFamily="34" charset="0"/>
              </a:defRPr>
            </a:lvl2pPr>
            <a:lvl3pPr>
              <a:defRPr>
                <a:solidFill>
                  <a:srgbClr val="00205B"/>
                </a:solidFill>
                <a:latin typeface="Calibri" panose="020F0502020204030204" pitchFamily="34" charset="0"/>
                <a:cs typeface="Calibri" panose="020F0502020204030204" pitchFamily="34" charset="0"/>
              </a:defRPr>
            </a:lvl3pPr>
            <a:lvl4pPr>
              <a:defRPr>
                <a:solidFill>
                  <a:srgbClr val="00205B"/>
                </a:solidFill>
                <a:latin typeface="Calibri" panose="020F0502020204030204" pitchFamily="34" charset="0"/>
                <a:cs typeface="Calibri" panose="020F0502020204030204" pitchFamily="34" charset="0"/>
              </a:defRPr>
            </a:lvl4pPr>
            <a:lvl5pPr>
              <a:defRPr>
                <a:solidFill>
                  <a:srgbClr val="00205B"/>
                </a:solidFill>
                <a:latin typeface="Calibri" panose="020F0502020204030204" pitchFamily="34" charset="0"/>
                <a:cs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A951E60B-EFF9-4349-9AE7-D4DF1856A518}"/>
              </a:ext>
            </a:extLst>
          </p:cNvPr>
          <p:cNvSpPr>
            <a:spLocks noGrp="1"/>
          </p:cNvSpPr>
          <p:nvPr>
            <p:ph type="dt" sz="half" idx="10"/>
          </p:nvPr>
        </p:nvSpPr>
        <p:spPr>
          <a:xfrm>
            <a:off x="838200" y="6504634"/>
            <a:ext cx="2743200" cy="365125"/>
          </a:xfrm>
          <a:prstGeom prst="rect">
            <a:avLst/>
          </a:prstGeom>
        </p:spPr>
        <p:txBody>
          <a:bodyPr/>
          <a:lstStyle>
            <a:lvl1pPr>
              <a:defRPr>
                <a:solidFill>
                  <a:schemeClr val="bg1"/>
                </a:solidFill>
              </a:defRPr>
            </a:lvl1pPr>
          </a:lstStyle>
          <a:p>
            <a:fld id="{2EE067FE-8724-A948-B3D1-BEBDE2EC6226}" type="datetimeFigureOut">
              <a:rPr lang="en-US" smtClean="0"/>
              <a:pPr/>
              <a:t>11/19/2025</a:t>
            </a:fld>
            <a:endParaRPr lang="en-US" dirty="0"/>
          </a:p>
        </p:txBody>
      </p:sp>
      <p:sp>
        <p:nvSpPr>
          <p:cNvPr id="5" name="Footer Placeholder 4">
            <a:extLst>
              <a:ext uri="{FF2B5EF4-FFF2-40B4-BE49-F238E27FC236}">
                <a16:creationId xmlns:a16="http://schemas.microsoft.com/office/drawing/2014/main" id="{557862B5-1123-9142-BB87-6B0EE6E795B5}"/>
              </a:ext>
            </a:extLst>
          </p:cNvPr>
          <p:cNvSpPr>
            <a:spLocks noGrp="1"/>
          </p:cNvSpPr>
          <p:nvPr>
            <p:ph type="ftr" sz="quarter" idx="11"/>
          </p:nvPr>
        </p:nvSpPr>
        <p:spPr>
          <a:xfrm>
            <a:off x="4038600" y="6504634"/>
            <a:ext cx="4114800"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1AB0282-FA09-6C48-A312-27D185582624}"/>
              </a:ext>
            </a:extLst>
          </p:cNvPr>
          <p:cNvSpPr>
            <a:spLocks noGrp="1"/>
          </p:cNvSpPr>
          <p:nvPr>
            <p:ph type="sldNum" sz="quarter" idx="12"/>
          </p:nvPr>
        </p:nvSpPr>
        <p:spPr>
          <a:xfrm>
            <a:off x="8610600" y="6504634"/>
            <a:ext cx="2743200" cy="365125"/>
          </a:xfrm>
          <a:prstGeom prst="rect">
            <a:avLst/>
          </a:prstGeom>
        </p:spPr>
        <p:txBody>
          <a:bodyPr/>
          <a:lstStyle>
            <a:lvl1pPr>
              <a:defRPr>
                <a:solidFill>
                  <a:schemeClr val="bg1"/>
                </a:solidFill>
              </a:defRPr>
            </a:lvl1pPr>
          </a:lstStyle>
          <a:p>
            <a:fld id="{3401F328-8F89-DC42-B297-2BF9E9DB83B7}" type="slidenum">
              <a:rPr lang="en-US" smtClean="0"/>
              <a:pPr/>
              <a:t>‹#›</a:t>
            </a:fld>
            <a:endParaRPr lang="en-US"/>
          </a:p>
        </p:txBody>
      </p:sp>
    </p:spTree>
    <p:extLst>
      <p:ext uri="{BB962C8B-B14F-4D97-AF65-F5344CB8AC3E}">
        <p14:creationId xmlns:p14="http://schemas.microsoft.com/office/powerpoint/2010/main" val="1522688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3EA7C-9C85-3345-BD5B-8718832943D9}"/>
              </a:ext>
            </a:extLst>
          </p:cNvPr>
          <p:cNvSpPr>
            <a:spLocks noGrp="1"/>
          </p:cNvSpPr>
          <p:nvPr>
            <p:ph type="ctrTitle"/>
          </p:nvPr>
        </p:nvSpPr>
        <p:spPr>
          <a:xfrm>
            <a:off x="1524000" y="1122363"/>
            <a:ext cx="9144000" cy="2387600"/>
          </a:xfrm>
          <a:prstGeom prst="rect">
            <a:avLst/>
          </a:prstGeom>
        </p:spPr>
        <p:txBody>
          <a:bodyPr anchor="b"/>
          <a:lstStyle>
            <a:lvl1pPr algn="l">
              <a:defRPr sz="4800">
                <a:solidFill>
                  <a:srgbClr val="00205B"/>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128D7332-D69B-0544-92A0-301CAD81A3E2}"/>
              </a:ext>
            </a:extLst>
          </p:cNvPr>
          <p:cNvSpPr>
            <a:spLocks noGrp="1"/>
          </p:cNvSpPr>
          <p:nvPr>
            <p:ph type="subTitle" idx="1"/>
          </p:nvPr>
        </p:nvSpPr>
        <p:spPr>
          <a:xfrm>
            <a:off x="1524000" y="3602038"/>
            <a:ext cx="9144000" cy="1655762"/>
          </a:xfrm>
          <a:prstGeom prst="rect">
            <a:avLst/>
          </a:prstGeom>
        </p:spPr>
        <p:txBody>
          <a:bodyPr/>
          <a:lstStyle>
            <a:lvl1pPr marL="0" indent="0" algn="l">
              <a:buNone/>
              <a:defRPr sz="2400">
                <a:solidFill>
                  <a:srgbClr val="00205B"/>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21310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06794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000" b="0" i="0">
                <a:solidFill>
                  <a:schemeClr val="bg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4951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4037076" cy="6858000"/>
          </a:xfrm>
          <a:prstGeom prst="rect">
            <a:avLst/>
          </a:prstGeom>
        </p:spPr>
      </p:pic>
      <p:pic>
        <p:nvPicPr>
          <p:cNvPr id="17" name="bg object 17"/>
          <p:cNvPicPr/>
          <p:nvPr/>
        </p:nvPicPr>
        <p:blipFill>
          <a:blip r:embed="rId3" cstate="print"/>
          <a:stretch>
            <a:fillRect/>
          </a:stretch>
        </p:blipFill>
        <p:spPr>
          <a:xfrm>
            <a:off x="0" y="1020793"/>
            <a:ext cx="3398012" cy="4180032"/>
          </a:xfrm>
          <a:prstGeom prst="rect">
            <a:avLst/>
          </a:prstGeom>
        </p:spPr>
      </p:pic>
      <p:sp>
        <p:nvSpPr>
          <p:cNvPr id="2" name="Holder 2"/>
          <p:cNvSpPr>
            <a:spLocks noGrp="1"/>
          </p:cNvSpPr>
          <p:nvPr>
            <p:ph type="title"/>
          </p:nvPr>
        </p:nvSpPr>
        <p:spPr/>
        <p:txBody>
          <a:bodyPr lIns="0" tIns="0" rIns="0" bIns="0"/>
          <a:lstStyle>
            <a:lvl1pPr>
              <a:defRPr sz="4000" b="0" i="0">
                <a:solidFill>
                  <a:schemeClr val="bg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13997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3415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23169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77230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8732A56-0440-6843-A076-773BA532D907}"/>
              </a:ext>
            </a:extLst>
          </p:cNvPr>
          <p:cNvCxnSpPr>
            <a:cxnSpLocks/>
          </p:cNvCxnSpPr>
          <p:nvPr userDrawn="1"/>
        </p:nvCxnSpPr>
        <p:spPr>
          <a:xfrm>
            <a:off x="0" y="904461"/>
            <a:ext cx="12192000" cy="0"/>
          </a:xfrm>
          <a:prstGeom prst="line">
            <a:avLst/>
          </a:prstGeom>
          <a:ln w="25400">
            <a:solidFill>
              <a:srgbClr val="2CD5C4"/>
            </a:solidFill>
          </a:ln>
        </p:spPr>
        <p:style>
          <a:lnRef idx="3">
            <a:schemeClr val="accent6"/>
          </a:lnRef>
          <a:fillRef idx="0">
            <a:schemeClr val="accent6"/>
          </a:fillRef>
          <a:effectRef idx="2">
            <a:schemeClr val="accent6"/>
          </a:effectRef>
          <a:fontRef idx="minor">
            <a:schemeClr val="tx1"/>
          </a:fontRef>
        </p:style>
      </p:cxnSp>
      <p:pic>
        <p:nvPicPr>
          <p:cNvPr id="9" name="Picture 8" descr="A picture containing food&#10;&#10;Description automatically generated">
            <a:extLst>
              <a:ext uri="{FF2B5EF4-FFF2-40B4-BE49-F238E27FC236}">
                <a16:creationId xmlns:a16="http://schemas.microsoft.com/office/drawing/2014/main" id="{AFB22C0D-2BE3-BE46-B81E-D7FAFFBEC85D}"/>
              </a:ext>
            </a:extLst>
          </p:cNvPr>
          <p:cNvPicPr>
            <a:picLocks noChangeAspect="1"/>
          </p:cNvPicPr>
          <p:nvPr userDrawn="1"/>
        </p:nvPicPr>
        <p:blipFill>
          <a:blip r:embed="rId5"/>
          <a:stretch>
            <a:fillRect/>
          </a:stretch>
        </p:blipFill>
        <p:spPr>
          <a:xfrm>
            <a:off x="175809" y="-112253"/>
            <a:ext cx="1989386" cy="1119030"/>
          </a:xfrm>
          <a:prstGeom prst="rect">
            <a:avLst/>
          </a:prstGeom>
        </p:spPr>
      </p:pic>
      <p:sp>
        <p:nvSpPr>
          <p:cNvPr id="13" name="Rectangle 12">
            <a:extLst>
              <a:ext uri="{FF2B5EF4-FFF2-40B4-BE49-F238E27FC236}">
                <a16:creationId xmlns:a16="http://schemas.microsoft.com/office/drawing/2014/main" id="{2FC028AE-5034-2C46-AB5D-B6600B7D291B}"/>
              </a:ext>
            </a:extLst>
          </p:cNvPr>
          <p:cNvSpPr/>
          <p:nvPr userDrawn="1"/>
        </p:nvSpPr>
        <p:spPr>
          <a:xfrm>
            <a:off x="0" y="6190359"/>
            <a:ext cx="12192000" cy="667641"/>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drawing&#10;&#10;Description automatically generated">
            <a:extLst>
              <a:ext uri="{FF2B5EF4-FFF2-40B4-BE49-F238E27FC236}">
                <a16:creationId xmlns:a16="http://schemas.microsoft.com/office/drawing/2014/main" id="{6706B4BB-107D-F24A-A026-55B7D5BDAEE6}"/>
              </a:ext>
            </a:extLst>
          </p:cNvPr>
          <p:cNvPicPr>
            <a:picLocks noChangeAspect="1"/>
          </p:cNvPicPr>
          <p:nvPr userDrawn="1"/>
        </p:nvPicPr>
        <p:blipFill>
          <a:blip r:embed="rId6"/>
          <a:stretch>
            <a:fillRect/>
          </a:stretch>
        </p:blipFill>
        <p:spPr>
          <a:xfrm>
            <a:off x="10807858" y="6174970"/>
            <a:ext cx="1367814" cy="685113"/>
          </a:xfrm>
          <a:prstGeom prst="rect">
            <a:avLst/>
          </a:prstGeom>
        </p:spPr>
      </p:pic>
    </p:spTree>
    <p:extLst>
      <p:ext uri="{BB962C8B-B14F-4D97-AF65-F5344CB8AC3E}">
        <p14:creationId xmlns:p14="http://schemas.microsoft.com/office/powerpoint/2010/main" val="41259467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48411" y="2215642"/>
            <a:ext cx="2952750" cy="1732279"/>
          </a:xfrm>
          <a:prstGeom prst="rect">
            <a:avLst/>
          </a:prstGeom>
        </p:spPr>
        <p:txBody>
          <a:bodyPr wrap="square" lIns="0" tIns="0" rIns="0" bIns="0">
            <a:spAutoFit/>
          </a:bodyPr>
          <a:lstStyle>
            <a:lvl1pPr>
              <a:defRPr sz="4000" b="0" i="0">
                <a:solidFill>
                  <a:schemeClr val="bg1"/>
                </a:solidFill>
                <a:latin typeface="Calibri Light"/>
                <a:cs typeface="Calibri Ligh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11/19/2025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3915474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image" Target="../media/image45.svg"/><Relationship Id="rId5" Type="http://schemas.openxmlformats.org/officeDocument/2006/relationships/diagramQuickStyle" Target="../diagrams/quickStyle2.xml"/><Relationship Id="rId10" Type="http://schemas.openxmlformats.org/officeDocument/2006/relationships/image" Target="../media/image44.png"/><Relationship Id="rId4" Type="http://schemas.openxmlformats.org/officeDocument/2006/relationships/diagramLayout" Target="../diagrams/layout2.xml"/><Relationship Id="rId9" Type="http://schemas.openxmlformats.org/officeDocument/2006/relationships/image" Target="../media/image43.sv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hyperlink" Target="https://doaj.org/" TargetMode="External"/><Relationship Id="rId3" Type="http://schemas.openxmlformats.org/officeDocument/2006/relationships/hyperlink" Target="https://www.emeraldgrouppublishing.com/publish-with-us/publish-in-a-journal/find-a-journal%E2%80%8B%E2%80%8B" TargetMode="External"/><Relationship Id="rId7" Type="http://schemas.openxmlformats.org/officeDocument/2006/relationships/hyperlink" Target="https://jane.biosemantics.org/index.php"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journalfinder.wiley.com/search?type=select" TargetMode="External"/><Relationship Id="rId11" Type="http://schemas.openxmlformats.org/officeDocument/2006/relationships/image" Target="../media/image60.png"/><Relationship Id="rId5" Type="http://schemas.openxmlformats.org/officeDocument/2006/relationships/hyperlink" Target="https://journal-recommender.sagepub.com/%E2%80%8B%E2%80%8B" TargetMode="External"/><Relationship Id="rId10" Type="http://schemas.openxmlformats.org/officeDocument/2006/relationships/hyperlink" Target="https://ddh.diamas.org/en" TargetMode="External"/><Relationship Id="rId4" Type="http://schemas.openxmlformats.org/officeDocument/2006/relationships/hyperlink" Target="http://publication-recommender.ieee.org/home" TargetMode="External"/><Relationship Id="rId9" Type="http://schemas.openxmlformats.org/officeDocument/2006/relationships/hyperlink" Target="https://journalfinder.chronoshub.i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5.sv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7.sv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9.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canvas.ljmu.ac.uk/enroll/7D3MPW"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24.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25.sv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g"/></Relationships>
</file>

<file path=ppt/slides/_rels/slide23.xml.rels><?xml version="1.0" encoding="UTF-8" standalone="yes"?>
<Relationships xmlns="http://schemas.openxmlformats.org/package/2006/relationships"><Relationship Id="rId3" Type="http://schemas.openxmlformats.org/officeDocument/2006/relationships/hyperlink" Target="https://openjournals.ljmu.ac.uk/" TargetMode="External"/><Relationship Id="rId7"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hyperlink" Target="https://www.openlibhums.org/"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18" Type="http://schemas.openxmlformats.org/officeDocument/2006/relationships/image" Target="../media/image101.jpeg"/><Relationship Id="rId3" Type="http://schemas.openxmlformats.org/officeDocument/2006/relationships/image" Target="../media/image86.jpeg"/><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jpeg"/><Relationship Id="rId17" Type="http://schemas.openxmlformats.org/officeDocument/2006/relationships/image" Target="../media/image100.png"/><Relationship Id="rId2" Type="http://schemas.openxmlformats.org/officeDocument/2006/relationships/notesSlide" Target="../notesSlides/notesSlide24.xml"/><Relationship Id="rId16" Type="http://schemas.openxmlformats.org/officeDocument/2006/relationships/image" Target="../media/image99.png"/><Relationship Id="rId20" Type="http://schemas.openxmlformats.org/officeDocument/2006/relationships/image" Target="../media/image103.jpeg"/><Relationship Id="rId1" Type="http://schemas.openxmlformats.org/officeDocument/2006/relationships/slideLayout" Target="../slideLayouts/slideLayout1.xml"/><Relationship Id="rId6" Type="http://schemas.openxmlformats.org/officeDocument/2006/relationships/image" Target="../media/image89.jpeg"/><Relationship Id="rId11" Type="http://schemas.openxmlformats.org/officeDocument/2006/relationships/image" Target="../media/image94.png"/><Relationship Id="rId24" Type="http://schemas.openxmlformats.org/officeDocument/2006/relationships/hyperlink" Target="https://www.ljmu.ac.uk/library/researchers/open-access-publishing/institutional-open-access-agreements" TargetMode="External"/><Relationship Id="rId5" Type="http://schemas.openxmlformats.org/officeDocument/2006/relationships/image" Target="../media/image88.png"/><Relationship Id="rId15" Type="http://schemas.openxmlformats.org/officeDocument/2006/relationships/image" Target="../media/image98.jpeg"/><Relationship Id="rId23" Type="http://schemas.openxmlformats.org/officeDocument/2006/relationships/image" Target="../media/image106.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hyperlink" Target="https://unsplash.com/s/photos/wait?utm_source=unsplash&amp;utm_medium=referral&amp;utm_content=creditCopyText" TargetMode="External"/><Relationship Id="rId4" Type="http://schemas.openxmlformats.org/officeDocument/2006/relationships/hyperlink" Target="https://unsplash.com/@mparzuchowski?utm_source=unsplash&amp;utm_medium=referral&amp;utm_content=creditCopyText"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113.svg"/><Relationship Id="rId4" Type="http://schemas.openxmlformats.org/officeDocument/2006/relationships/image" Target="../media/image109.svg"/><Relationship Id="rId9" Type="http://schemas.openxmlformats.org/officeDocument/2006/relationships/image" Target="../media/image112.png"/></Relationships>
</file>

<file path=ppt/slides/_rels/slide2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image" Target="../media/image116.sv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118.svg"/></Relationships>
</file>

<file path=ppt/slides/_rels/slide28.xml.rels><?xml version="1.0" encoding="UTF-8" standalone="yes"?>
<Relationships xmlns="http://schemas.openxmlformats.org/package/2006/relationships"><Relationship Id="rId8" Type="http://schemas.openxmlformats.org/officeDocument/2006/relationships/hyperlink" Target="https://authorservices.taylorandfrancis.com/data-sharing/share-your-data/data-availability-statements/" TargetMode="External"/><Relationship Id="rId3" Type="http://schemas.openxmlformats.org/officeDocument/2006/relationships/hyperlink" Target="https://journals.plos.org/plosbiology/s/data-availability#loc-acceptable-data-sharing-methods" TargetMode="External"/><Relationship Id="rId7" Type="http://schemas.openxmlformats.org/officeDocument/2006/relationships/hyperlink" Target="https://authorservices.taylorandfrancis.com/data-sharing-policies/citing-data-guide/"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authorservices.taylorandfrancis.com/data-sharing/share-your-data/repositories/" TargetMode="External"/><Relationship Id="rId5" Type="http://schemas.openxmlformats.org/officeDocument/2006/relationships/hyperlink" Target="https://authorservices.taylorandfrancis.com/data-sharing-policies/basic" TargetMode="External"/><Relationship Id="rId4" Type="http://schemas.openxmlformats.org/officeDocument/2006/relationships/hyperlink" Target="https://journals.plos.org/plosbiology/s/best-practices-in-research-reportin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publicationethics.org/resources/discussion-documents/predatory-publishing"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thinkchecksubmit.org/resources/about-predatory-publishin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22.sv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s>
</file>

<file path=ppt/slides/_rels/slide31.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30.sv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svg"/><Relationship Id="rId4" Type="http://schemas.openxmlformats.org/officeDocument/2006/relationships/image" Target="../media/image128.svg"/><Relationship Id="rId9" Type="http://schemas.openxmlformats.org/officeDocument/2006/relationships/image" Target="../media/image133.png"/></Relationships>
</file>

<file path=ppt/slides/_rels/slide32.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54.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40.svg"/><Relationship Id="rId11" Type="http://schemas.openxmlformats.org/officeDocument/2006/relationships/image" Target="../media/image53.png"/><Relationship Id="rId5" Type="http://schemas.openxmlformats.org/officeDocument/2006/relationships/image" Target="../media/image139.png"/><Relationship Id="rId10" Type="http://schemas.openxmlformats.org/officeDocument/2006/relationships/image" Target="../media/image144.svg"/><Relationship Id="rId4" Type="http://schemas.openxmlformats.org/officeDocument/2006/relationships/image" Target="../media/image138.svg"/><Relationship Id="rId9" Type="http://schemas.openxmlformats.org/officeDocument/2006/relationships/image" Target="../media/image143.png"/></Relationships>
</file>

<file path=ppt/slides/_rels/slide33.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17.png"/><Relationship Id="rId7" Type="http://schemas.openxmlformats.org/officeDocument/2006/relationships/image" Target="../media/image147.png"/><Relationship Id="rId12" Type="http://schemas.openxmlformats.org/officeDocument/2006/relationships/image" Target="../media/image152.sv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46.sv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18.svg"/><Relationship Id="rId9" Type="http://schemas.openxmlformats.org/officeDocument/2006/relationships/image" Target="../media/image149.png"/></Relationships>
</file>

<file path=ppt/slides/_rels/slide34.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56.svg"/><Relationship Id="rId5" Type="http://schemas.openxmlformats.org/officeDocument/2006/relationships/image" Target="../media/image155.png"/><Relationship Id="rId10" Type="http://schemas.openxmlformats.org/officeDocument/2006/relationships/image" Target="../media/image160.svg"/><Relationship Id="rId4" Type="http://schemas.openxmlformats.org/officeDocument/2006/relationships/image" Target="../media/image154.svg"/><Relationship Id="rId9" Type="http://schemas.openxmlformats.org/officeDocument/2006/relationships/image" Target="../media/image159.png"/></Relationships>
</file>

<file path=ppt/slides/_rels/slide3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162.png"/></Relationships>
</file>

<file path=ppt/slides/_rels/slide3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thinkchecksubmit.org/" TargetMode="External"/><Relationship Id="rId2" Type="http://schemas.openxmlformats.org/officeDocument/2006/relationships/image" Target="../media/image161.png"/><Relationship Id="rId1" Type="http://schemas.openxmlformats.org/officeDocument/2006/relationships/slideLayout" Target="../slideLayouts/slideLayout8.xml"/><Relationship Id="rId4" Type="http://schemas.openxmlformats.org/officeDocument/2006/relationships/image" Target="../media/image1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libereurope.eu/" TargetMode="External"/><Relationship Id="rId13" Type="http://schemas.openxmlformats.org/officeDocument/2006/relationships/image" Target="../media/image162.png"/><Relationship Id="rId3" Type="http://schemas.openxmlformats.org/officeDocument/2006/relationships/hyperlink" Target="https://www.alpsp.org/" TargetMode="External"/><Relationship Id="rId7" Type="http://schemas.openxmlformats.org/officeDocument/2006/relationships/hyperlink" Target="http://www.issn.org/" TargetMode="External"/><Relationship Id="rId12" Type="http://schemas.openxmlformats.org/officeDocument/2006/relationships/hyperlink" Target="https://www.uksg.org/" TargetMode="External"/><Relationship Id="rId2" Type="http://schemas.openxmlformats.org/officeDocument/2006/relationships/image" Target="../media/image161.png"/><Relationship Id="rId1" Type="http://schemas.openxmlformats.org/officeDocument/2006/relationships/slideLayout" Target="../slideLayouts/slideLayout8.xml"/><Relationship Id="rId6" Type="http://schemas.openxmlformats.org/officeDocument/2006/relationships/hyperlink" Target="https://doaj.org/" TargetMode="External"/><Relationship Id="rId11" Type="http://schemas.openxmlformats.org/officeDocument/2006/relationships/hyperlink" Target="https://www.stm-assoc.org/" TargetMode="External"/><Relationship Id="rId5" Type="http://schemas.openxmlformats.org/officeDocument/2006/relationships/hyperlink" Target="https://publicationethics.org/" TargetMode="External"/><Relationship Id="rId10" Type="http://schemas.openxmlformats.org/officeDocument/2006/relationships/hyperlink" Target="https://oaspa.org/" TargetMode="External"/><Relationship Id="rId4" Type="http://schemas.openxmlformats.org/officeDocument/2006/relationships/hyperlink" Target="https://aupresses.org/" TargetMode="External"/><Relationship Id="rId9" Type="http://schemas.openxmlformats.org/officeDocument/2006/relationships/hyperlink" Target="https://www.oapen.org/home"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70.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1.png"/><Relationship Id="rId7" Type="http://schemas.openxmlformats.org/officeDocument/2006/relationships/image" Target="../media/image17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mailto:lst_research_support@ljmu.ac.uk" TargetMode="External"/><Relationship Id="rId5" Type="http://schemas.openxmlformats.org/officeDocument/2006/relationships/image" Target="../media/image173.png"/><Relationship Id="rId4" Type="http://schemas.openxmlformats.org/officeDocument/2006/relationships/image" Target="../media/image172.png"/><Relationship Id="rId9" Type="http://schemas.openxmlformats.org/officeDocument/2006/relationships/hyperlink" Target="https://unical.ljmu.ac.uk/?team=re"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ljmu.ac.uk/library/students/academic-success" TargetMode="External"/><Relationship Id="rId3" Type="http://schemas.openxmlformats.org/officeDocument/2006/relationships/hyperlink" Target="https://unsplash.com/@izzuddindanial?utm_source=unsplash&amp;utm_medium=referral&amp;utm_content=creditCopyText" TargetMode="External"/><Relationship Id="rId7"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27.svg"/><Relationship Id="rId4" Type="http://schemas.openxmlformats.org/officeDocument/2006/relationships/hyperlink" Target="https://unsplash.com/s/photos/library?utm_source=unsplash&amp;utm_medium=referral&amp;utm_content=creditCopyText" TargetMode="External"/><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2F3F2-7D2D-884B-9F4A-88BCBC199C06}"/>
              </a:ext>
            </a:extLst>
          </p:cNvPr>
          <p:cNvSpPr>
            <a:spLocks noGrp="1"/>
          </p:cNvSpPr>
          <p:nvPr>
            <p:ph type="ctrTitle"/>
          </p:nvPr>
        </p:nvSpPr>
        <p:spPr>
          <a:xfrm>
            <a:off x="1524000" y="1204055"/>
            <a:ext cx="9144000" cy="2387600"/>
          </a:xfrm>
        </p:spPr>
        <p:txBody>
          <a:bodyPr lIns="91440" tIns="45720" rIns="91440" bIns="45720" anchor="b"/>
          <a:lstStyle/>
          <a:p>
            <a:pPr algn="ctr"/>
            <a:r>
              <a:rPr lang="en-GB" sz="5400" dirty="0">
                <a:latin typeface="Calibri"/>
                <a:cs typeface="Calibri"/>
              </a:rPr>
              <a:t>Open Data Week 2025:</a:t>
            </a:r>
            <a:br>
              <a:rPr lang="en-GB" sz="5400" dirty="0">
                <a:latin typeface="Calibri"/>
                <a:cs typeface="Calibri"/>
              </a:rPr>
            </a:br>
            <a:r>
              <a:rPr lang="en-GB" sz="5400" dirty="0">
                <a:latin typeface="Calibri"/>
                <a:cs typeface="Calibri"/>
              </a:rPr>
              <a:t>Choosing the Right Journal and Avoiding Predatory Publishers</a:t>
            </a:r>
            <a:endParaRPr lang="en-US" sz="5400" dirty="0"/>
          </a:p>
        </p:txBody>
      </p:sp>
      <p:pic>
        <p:nvPicPr>
          <p:cNvPr id="6" name="Graphic 5" descr="Bar chart with solid fill">
            <a:extLst>
              <a:ext uri="{FF2B5EF4-FFF2-40B4-BE49-F238E27FC236}">
                <a16:creationId xmlns:a16="http://schemas.microsoft.com/office/drawing/2014/main" id="{ABA09C9A-5076-375A-D1C2-351555FB47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9240" y="4160425"/>
            <a:ext cx="1493520" cy="1493520"/>
          </a:xfrm>
          <a:prstGeom prst="rect">
            <a:avLst/>
          </a:prstGeom>
        </p:spPr>
      </p:pic>
      <p:pic>
        <p:nvPicPr>
          <p:cNvPr id="7" name="Graphic 6" descr="Typewriter with solid fill">
            <a:extLst>
              <a:ext uri="{FF2B5EF4-FFF2-40B4-BE49-F238E27FC236}">
                <a16:creationId xmlns:a16="http://schemas.microsoft.com/office/drawing/2014/main" id="{AA0655B6-29B3-92C4-898A-D29A3D5751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4000" y="3808444"/>
            <a:ext cx="1845501" cy="1845501"/>
          </a:xfrm>
          <a:prstGeom prst="rect">
            <a:avLst/>
          </a:prstGeom>
        </p:spPr>
      </p:pic>
      <p:pic>
        <p:nvPicPr>
          <p:cNvPr id="9" name="Graphic 8" descr="Monster with solid fill">
            <a:extLst>
              <a:ext uri="{FF2B5EF4-FFF2-40B4-BE49-F238E27FC236}">
                <a16:creationId xmlns:a16="http://schemas.microsoft.com/office/drawing/2014/main" id="{7B189C9D-DBDF-5196-32D3-1396212A30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00575" y="4160425"/>
            <a:ext cx="1367425" cy="1367425"/>
          </a:xfrm>
          <a:prstGeom prst="rect">
            <a:avLst/>
          </a:prstGeom>
        </p:spPr>
      </p:pic>
    </p:spTree>
    <p:extLst>
      <p:ext uri="{BB962C8B-B14F-4D97-AF65-F5344CB8AC3E}">
        <p14:creationId xmlns:p14="http://schemas.microsoft.com/office/powerpoint/2010/main" val="2960873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3800" y="2952147"/>
            <a:ext cx="3802276" cy="1792551"/>
          </a:xfrm>
          <a:prstGeom prst="rect">
            <a:avLst/>
          </a:prstGeom>
        </p:spPr>
        <p:txBody>
          <a:bodyPr vert="horz" lIns="91440" tIns="45720" rIns="91440" bIns="45720" rtlCol="0" anchor="ctr">
            <a:normAutofit fontScale="25000" lnSpcReduction="20000"/>
          </a:bodyPr>
          <a:lstStyle/>
          <a:p>
            <a:pPr>
              <a:lnSpc>
                <a:spcPct val="90000"/>
              </a:lnSpc>
              <a:spcBef>
                <a:spcPct val="0"/>
              </a:spcBef>
              <a:spcAft>
                <a:spcPts val="600"/>
              </a:spcAft>
            </a:pPr>
            <a:r>
              <a:rPr lang="en-US" sz="11200" kern="1200" dirty="0">
                <a:solidFill>
                  <a:schemeClr val="tx1"/>
                </a:solidFill>
                <a:latin typeface="+mj-lt"/>
                <a:ea typeface="+mj-ea"/>
                <a:cs typeface="+mj-cs"/>
              </a:rPr>
              <a:t>Target a journal (s) before you start writing</a:t>
            </a:r>
          </a:p>
          <a:p>
            <a:pPr>
              <a:lnSpc>
                <a:spcPct val="90000"/>
              </a:lnSpc>
              <a:spcBef>
                <a:spcPct val="0"/>
              </a:spcBef>
              <a:spcAft>
                <a:spcPts val="600"/>
              </a:spcAft>
            </a:pPr>
            <a:endParaRPr lang="en-US" sz="11200" dirty="0">
              <a:latin typeface="+mj-lt"/>
              <a:ea typeface="+mj-ea"/>
              <a:cs typeface="+mj-cs"/>
            </a:endParaRPr>
          </a:p>
          <a:p>
            <a:pPr>
              <a:lnSpc>
                <a:spcPct val="90000"/>
              </a:lnSpc>
              <a:spcBef>
                <a:spcPct val="0"/>
              </a:spcBef>
              <a:spcAft>
                <a:spcPts val="600"/>
              </a:spcAft>
            </a:pPr>
            <a:r>
              <a:rPr lang="en-US" sz="11200" dirty="0">
                <a:latin typeface="+mj-lt"/>
                <a:ea typeface="+mj-ea"/>
                <a:cs typeface="+mj-cs"/>
              </a:rPr>
              <a:t>Tailor your writing to the journal’s requirements and readership</a:t>
            </a:r>
          </a:p>
          <a:p>
            <a:pPr>
              <a:lnSpc>
                <a:spcPct val="90000"/>
              </a:lnSpc>
              <a:spcBef>
                <a:spcPct val="0"/>
              </a:spcBef>
              <a:spcAft>
                <a:spcPts val="600"/>
              </a:spcAft>
            </a:pPr>
            <a:endParaRPr lang="en-US" sz="11200" dirty="0">
              <a:latin typeface="+mj-lt"/>
              <a:ea typeface="+mj-ea"/>
              <a:cs typeface="+mj-cs"/>
            </a:endParaRPr>
          </a:p>
          <a:p>
            <a:pPr>
              <a:lnSpc>
                <a:spcPct val="90000"/>
              </a:lnSpc>
              <a:spcBef>
                <a:spcPct val="0"/>
              </a:spcBef>
              <a:spcAft>
                <a:spcPts val="600"/>
              </a:spcAft>
            </a:pPr>
            <a:r>
              <a:rPr lang="en-US" sz="11200" dirty="0">
                <a:latin typeface="+mj-lt"/>
                <a:ea typeface="+mj-ea"/>
                <a:cs typeface="+mj-cs"/>
              </a:rPr>
              <a:t>This can help increase your chance of acceptance</a:t>
            </a:r>
          </a:p>
          <a:p>
            <a:pPr>
              <a:lnSpc>
                <a:spcPct val="90000"/>
              </a:lnSpc>
              <a:spcBef>
                <a:spcPct val="0"/>
              </a:spcBef>
              <a:spcAft>
                <a:spcPts val="600"/>
              </a:spcAft>
            </a:pPr>
            <a:endParaRPr lang="en-US" sz="3200" kern="1200" dirty="0">
              <a:solidFill>
                <a:schemeClr val="tx1"/>
              </a:solidFill>
              <a:latin typeface="+mj-lt"/>
              <a:ea typeface="+mj-ea"/>
              <a:cs typeface="+mj-cs"/>
            </a:endParaRPr>
          </a:p>
        </p:txBody>
      </p:sp>
      <p:graphicFrame>
        <p:nvGraphicFramePr>
          <p:cNvPr id="5" name="TextBox 2">
            <a:extLst>
              <a:ext uri="{FF2B5EF4-FFF2-40B4-BE49-F238E27FC236}">
                <a16:creationId xmlns:a16="http://schemas.microsoft.com/office/drawing/2014/main" id="{FBAD2F8F-F132-4AFC-A006-70888A5290DB}"/>
              </a:ext>
            </a:extLst>
          </p:cNvPr>
          <p:cNvGraphicFramePr/>
          <p:nvPr>
            <p:extLst>
              <p:ext uri="{D42A27DB-BD31-4B8C-83A1-F6EECF244321}">
                <p14:modId xmlns:p14="http://schemas.microsoft.com/office/powerpoint/2010/main" val="2447955258"/>
              </p:ext>
            </p:extLst>
          </p:nvPr>
        </p:nvGraphicFramePr>
        <p:xfrm>
          <a:off x="6507380" y="715802"/>
          <a:ext cx="5684620" cy="5426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F3443863-5234-1A18-EE3D-BC01DFD28779}"/>
              </a:ext>
            </a:extLst>
          </p:cNvPr>
          <p:cNvSpPr txBox="1">
            <a:spLocks/>
          </p:cNvSpPr>
          <p:nvPr/>
        </p:nvSpPr>
        <p:spPr>
          <a:xfrm>
            <a:off x="5012244" y="53020"/>
            <a:ext cx="1125188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Choosing a Home: Pick one</a:t>
            </a:r>
          </a:p>
        </p:txBody>
      </p:sp>
      <p:pic>
        <p:nvPicPr>
          <p:cNvPr id="6" name="Graphic 5" descr="Bullseye with solid fill">
            <a:extLst>
              <a:ext uri="{FF2B5EF4-FFF2-40B4-BE49-F238E27FC236}">
                <a16:creationId xmlns:a16="http://schemas.microsoft.com/office/drawing/2014/main" id="{618ECFE8-15E2-9DBA-5B7D-7D8188E966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9124" y="1774511"/>
            <a:ext cx="914400" cy="914400"/>
          </a:xfrm>
          <a:prstGeom prst="rect">
            <a:avLst/>
          </a:prstGeom>
        </p:spPr>
      </p:pic>
      <p:pic>
        <p:nvPicPr>
          <p:cNvPr id="10" name="Graphic 9" descr="Alterations &amp; Tailoring with solid fill">
            <a:extLst>
              <a:ext uri="{FF2B5EF4-FFF2-40B4-BE49-F238E27FC236}">
                <a16:creationId xmlns:a16="http://schemas.microsoft.com/office/drawing/2014/main" id="{B3681DD6-E8B0-9635-FE1B-0F7C5602C6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9124" y="3148768"/>
            <a:ext cx="886691" cy="914400"/>
          </a:xfrm>
          <a:prstGeom prst="rect">
            <a:avLst/>
          </a:prstGeom>
        </p:spPr>
      </p:pic>
      <p:pic>
        <p:nvPicPr>
          <p:cNvPr id="12" name="Graphic 11" descr="Arrow Up with solid fill">
            <a:extLst>
              <a:ext uri="{FF2B5EF4-FFF2-40B4-BE49-F238E27FC236}">
                <a16:creationId xmlns:a16="http://schemas.microsoft.com/office/drawing/2014/main" id="{F0EE9099-E995-8FC0-A07F-488D589A183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1417" y="4744698"/>
            <a:ext cx="914400" cy="914400"/>
          </a:xfrm>
          <a:prstGeom prst="rect">
            <a:avLst/>
          </a:prstGeom>
        </p:spPr>
      </p:pic>
    </p:spTree>
    <p:extLst>
      <p:ext uri="{BB962C8B-B14F-4D97-AF65-F5344CB8AC3E}">
        <p14:creationId xmlns:p14="http://schemas.microsoft.com/office/powerpoint/2010/main" val="2900038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307ff7ee6c6_0_2"/>
          <p:cNvSpPr txBox="1"/>
          <p:nvPr/>
        </p:nvSpPr>
        <p:spPr>
          <a:xfrm>
            <a:off x="1892450" y="1649600"/>
            <a:ext cx="8063700" cy="3632700"/>
          </a:xfrm>
          <a:prstGeom prst="rect">
            <a:avLst/>
          </a:prstGeom>
          <a:solidFill>
            <a:schemeClr val="lt1"/>
          </a:solid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en-GB" sz="4600" i="0" u="none" strike="noStrike" cap="none">
                <a:solidFill>
                  <a:srgbClr val="000000"/>
                </a:solidFill>
                <a:latin typeface="Calibri"/>
                <a:ea typeface="Calibri"/>
                <a:cs typeface="Calibri"/>
                <a:sym typeface="Calibri"/>
              </a:rPr>
              <a:t>Readership</a:t>
            </a:r>
            <a:endParaRPr sz="4600"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None/>
            </a:pPr>
            <a:endParaRPr sz="4600">
              <a:latin typeface="Calibri"/>
              <a:ea typeface="Calibri"/>
              <a:cs typeface="Calibri"/>
              <a:sym typeface="Calibri"/>
            </a:endParaRPr>
          </a:p>
          <a:p>
            <a:pPr marL="457200" marR="0" lvl="0" indent="0" algn="l" rtl="0">
              <a:lnSpc>
                <a:spcPct val="100000"/>
              </a:lnSpc>
              <a:spcBef>
                <a:spcPts val="0"/>
              </a:spcBef>
              <a:spcAft>
                <a:spcPts val="0"/>
              </a:spcAft>
              <a:buNone/>
            </a:pPr>
            <a:r>
              <a:rPr lang="en-GB" sz="4600" i="0" u="none" strike="noStrike" cap="none">
                <a:solidFill>
                  <a:srgbClr val="000000"/>
                </a:solidFill>
                <a:latin typeface="Calibri"/>
                <a:ea typeface="Calibri"/>
                <a:cs typeface="Calibri"/>
                <a:sym typeface="Calibri"/>
              </a:rPr>
              <a:t>Reach</a:t>
            </a:r>
            <a:endParaRPr sz="4600"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None/>
            </a:pPr>
            <a:endParaRPr sz="4600">
              <a:latin typeface="Calibri"/>
              <a:ea typeface="Calibri"/>
              <a:cs typeface="Calibri"/>
              <a:sym typeface="Calibri"/>
            </a:endParaRPr>
          </a:p>
          <a:p>
            <a:pPr marL="457200" marR="0" lvl="0" indent="0" algn="l" rtl="0">
              <a:lnSpc>
                <a:spcPct val="100000"/>
              </a:lnSpc>
              <a:spcBef>
                <a:spcPts val="0"/>
              </a:spcBef>
              <a:spcAft>
                <a:spcPts val="0"/>
              </a:spcAft>
              <a:buNone/>
            </a:pPr>
            <a:r>
              <a:rPr lang="en-GB" sz="4600" i="0" u="none" strike="noStrike" cap="none">
                <a:solidFill>
                  <a:srgbClr val="000000"/>
                </a:solidFill>
                <a:latin typeface="Calibri"/>
                <a:ea typeface="Calibri"/>
                <a:cs typeface="Calibri"/>
                <a:sym typeface="Calibri"/>
              </a:rPr>
              <a:t>Rigour</a:t>
            </a:r>
            <a:endParaRPr sz="4600" i="0" u="none" strike="noStrike" cap="none">
              <a:solidFill>
                <a:srgbClr val="000000"/>
              </a:solidFill>
              <a:latin typeface="Calibri"/>
              <a:ea typeface="Calibri"/>
              <a:cs typeface="Calibri"/>
              <a:sym typeface="Calibri"/>
            </a:endParaRPr>
          </a:p>
        </p:txBody>
      </p:sp>
      <p:pic>
        <p:nvPicPr>
          <p:cNvPr id="469" name="Google Shape;469;g307ff7ee6c6_0_2"/>
          <p:cNvPicPr preferRelativeResize="0"/>
          <p:nvPr/>
        </p:nvPicPr>
        <p:blipFill>
          <a:blip r:embed="rId3">
            <a:alphaModFix/>
          </a:blip>
          <a:stretch>
            <a:fillRect/>
          </a:stretch>
        </p:blipFill>
        <p:spPr>
          <a:xfrm>
            <a:off x="463700" y="1255100"/>
            <a:ext cx="1428750" cy="1428750"/>
          </a:xfrm>
          <a:prstGeom prst="rect">
            <a:avLst/>
          </a:prstGeom>
          <a:noFill/>
          <a:ln>
            <a:noFill/>
          </a:ln>
        </p:spPr>
      </p:pic>
      <p:pic>
        <p:nvPicPr>
          <p:cNvPr id="470" name="Google Shape;470;g307ff7ee6c6_0_2"/>
          <p:cNvPicPr preferRelativeResize="0"/>
          <p:nvPr/>
        </p:nvPicPr>
        <p:blipFill>
          <a:blip r:embed="rId4">
            <a:alphaModFix/>
          </a:blip>
          <a:stretch>
            <a:fillRect/>
          </a:stretch>
        </p:blipFill>
        <p:spPr>
          <a:xfrm>
            <a:off x="542625" y="4304275"/>
            <a:ext cx="1270900" cy="1270900"/>
          </a:xfrm>
          <a:prstGeom prst="rect">
            <a:avLst/>
          </a:prstGeom>
          <a:noFill/>
          <a:ln>
            <a:noFill/>
          </a:ln>
        </p:spPr>
      </p:pic>
      <p:pic>
        <p:nvPicPr>
          <p:cNvPr id="471" name="Google Shape;471;g307ff7ee6c6_0_2"/>
          <p:cNvPicPr preferRelativeResize="0"/>
          <p:nvPr/>
        </p:nvPicPr>
        <p:blipFill>
          <a:blip r:embed="rId5">
            <a:alphaModFix/>
          </a:blip>
          <a:stretch>
            <a:fillRect/>
          </a:stretch>
        </p:blipFill>
        <p:spPr>
          <a:xfrm>
            <a:off x="542625" y="2683850"/>
            <a:ext cx="1344800" cy="1344800"/>
          </a:xfrm>
          <a:prstGeom prst="rect">
            <a:avLst/>
          </a:prstGeom>
          <a:noFill/>
          <a:ln>
            <a:noFill/>
          </a:ln>
        </p:spPr>
      </p:pic>
      <p:sp>
        <p:nvSpPr>
          <p:cNvPr id="2" name="Title 1">
            <a:extLst>
              <a:ext uri="{FF2B5EF4-FFF2-40B4-BE49-F238E27FC236}">
                <a16:creationId xmlns:a16="http://schemas.microsoft.com/office/drawing/2014/main" id="{B6D9F85E-DFA5-E588-02A0-690F16C9DADA}"/>
              </a:ext>
            </a:extLst>
          </p:cNvPr>
          <p:cNvSpPr txBox="1">
            <a:spLocks/>
          </p:cNvSpPr>
          <p:nvPr/>
        </p:nvSpPr>
        <p:spPr>
          <a:xfrm>
            <a:off x="3398699" y="163594"/>
            <a:ext cx="895068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dirty="0"/>
              <a:t>Choosing a Home: Three 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1F7E73E-2133-D64F-2BCE-F0E2F63C2485}"/>
              </a:ext>
            </a:extLst>
          </p:cNvPr>
          <p:cNvSpPr txBox="1">
            <a:spLocks/>
          </p:cNvSpPr>
          <p:nvPr/>
        </p:nvSpPr>
        <p:spPr>
          <a:xfrm>
            <a:off x="2830663" y="191303"/>
            <a:ext cx="895068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dirty="0"/>
              <a:t>Choosing a Home: Why? What?</a:t>
            </a:r>
          </a:p>
        </p:txBody>
      </p:sp>
      <p:pic>
        <p:nvPicPr>
          <p:cNvPr id="5" name="Graphic 4" descr="Question mark with solid fill">
            <a:extLst>
              <a:ext uri="{FF2B5EF4-FFF2-40B4-BE49-F238E27FC236}">
                <a16:creationId xmlns:a16="http://schemas.microsoft.com/office/drawing/2014/main" id="{0F76CCC4-3467-3F64-815F-1419EDF02C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3891" y="1697182"/>
            <a:ext cx="914400" cy="914400"/>
          </a:xfrm>
          <a:prstGeom prst="rect">
            <a:avLst/>
          </a:prstGeom>
        </p:spPr>
      </p:pic>
      <p:sp>
        <p:nvSpPr>
          <p:cNvPr id="6" name="TextBox 5">
            <a:extLst>
              <a:ext uri="{FF2B5EF4-FFF2-40B4-BE49-F238E27FC236}">
                <a16:creationId xmlns:a16="http://schemas.microsoft.com/office/drawing/2014/main" id="{0A3FDD0F-C89E-4869-E8A1-E446959CB433}"/>
              </a:ext>
            </a:extLst>
          </p:cNvPr>
          <p:cNvSpPr txBox="1"/>
          <p:nvPr/>
        </p:nvSpPr>
        <p:spPr>
          <a:xfrm>
            <a:off x="2507673" y="1697182"/>
            <a:ext cx="8825345" cy="6494085"/>
          </a:xfrm>
          <a:prstGeom prst="rect">
            <a:avLst/>
          </a:prstGeom>
          <a:noFill/>
        </p:spPr>
        <p:txBody>
          <a:bodyPr wrap="square" rtlCol="0">
            <a:spAutoFit/>
          </a:bodyPr>
          <a:lstStyle/>
          <a:p>
            <a:r>
              <a:rPr lang="en-GB" sz="3200" dirty="0"/>
              <a:t>Why are you writing?</a:t>
            </a:r>
          </a:p>
          <a:p>
            <a:endParaRPr lang="en-GB" sz="3200" dirty="0"/>
          </a:p>
          <a:p>
            <a:endParaRPr lang="en-GB" sz="3200" dirty="0"/>
          </a:p>
          <a:p>
            <a:r>
              <a:rPr lang="en-GB" sz="3200" dirty="0"/>
              <a:t>Who are you trying to reach?</a:t>
            </a:r>
          </a:p>
          <a:p>
            <a:endParaRPr lang="en-GB" sz="3200" dirty="0"/>
          </a:p>
          <a:p>
            <a:endParaRPr lang="en-GB" sz="3200" dirty="0"/>
          </a:p>
          <a:p>
            <a:r>
              <a:rPr lang="en-GB" sz="3200" dirty="0"/>
              <a:t>Which part of your research to focus on?</a:t>
            </a:r>
          </a:p>
          <a:p>
            <a:endParaRPr lang="en-GB" sz="3200" dirty="0"/>
          </a:p>
          <a:p>
            <a:endParaRPr lang="en-GB" sz="3200" dirty="0"/>
          </a:p>
          <a:p>
            <a:endParaRPr lang="en-GB" sz="3200" dirty="0"/>
          </a:p>
          <a:p>
            <a:endParaRPr lang="en-GB" sz="3200" dirty="0"/>
          </a:p>
          <a:p>
            <a:endParaRPr lang="en-GB" sz="3200" dirty="0"/>
          </a:p>
          <a:p>
            <a:endParaRPr lang="en-GB" sz="3200" dirty="0"/>
          </a:p>
        </p:txBody>
      </p:sp>
      <p:pic>
        <p:nvPicPr>
          <p:cNvPr id="8" name="Graphic 7" descr="Address Book with solid fill">
            <a:extLst>
              <a:ext uri="{FF2B5EF4-FFF2-40B4-BE49-F238E27FC236}">
                <a16:creationId xmlns:a16="http://schemas.microsoft.com/office/drawing/2014/main" id="{798AB230-F511-A0A7-28F7-EC762E1F65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891" y="3110345"/>
            <a:ext cx="914400" cy="914400"/>
          </a:xfrm>
          <a:prstGeom prst="rect">
            <a:avLst/>
          </a:prstGeom>
        </p:spPr>
      </p:pic>
      <p:pic>
        <p:nvPicPr>
          <p:cNvPr id="10" name="Graphic 9" descr="Decision chart with solid fill">
            <a:extLst>
              <a:ext uri="{FF2B5EF4-FFF2-40B4-BE49-F238E27FC236}">
                <a16:creationId xmlns:a16="http://schemas.microsoft.com/office/drawing/2014/main" id="{90D2BCD2-28B9-0528-E66E-306A362917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43891" y="4523508"/>
            <a:ext cx="914400" cy="914400"/>
          </a:xfrm>
          <a:prstGeom prst="rect">
            <a:avLst/>
          </a:prstGeom>
        </p:spPr>
      </p:pic>
    </p:spTree>
    <p:extLst>
      <p:ext uri="{BB962C8B-B14F-4D97-AF65-F5344CB8AC3E}">
        <p14:creationId xmlns:p14="http://schemas.microsoft.com/office/powerpoint/2010/main" val="2669297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7"/>
          <p:cNvSpPr txBox="1"/>
          <p:nvPr/>
        </p:nvSpPr>
        <p:spPr>
          <a:xfrm>
            <a:off x="2465288" y="1402725"/>
            <a:ext cx="8014500" cy="4401164"/>
          </a:xfrm>
          <a:prstGeom prst="rect">
            <a:avLst/>
          </a:prstGeom>
          <a:solidFill>
            <a:schemeClr val="lt1"/>
          </a:solidFill>
          <a:ln>
            <a:noFill/>
          </a:ln>
        </p:spPr>
        <p:txBody>
          <a:bodyPr spcFirstLastPara="1" wrap="square" lIns="91425" tIns="45700" rIns="91425" bIns="45700" anchor="t" anchorCtr="0">
            <a:spAutoFit/>
          </a:bodyPr>
          <a:lstStyle/>
          <a:p>
            <a:pPr marL="0" marR="0" lvl="0" indent="457200" algn="l" rtl="0">
              <a:lnSpc>
                <a:spcPct val="100000"/>
              </a:lnSpc>
              <a:spcBef>
                <a:spcPts val="0"/>
              </a:spcBef>
              <a:spcAft>
                <a:spcPts val="0"/>
              </a:spcAft>
              <a:buNone/>
            </a:pPr>
            <a:r>
              <a:rPr lang="en-GB" sz="4000" b="0" i="0" u="none" strike="noStrike" cap="none" dirty="0">
                <a:solidFill>
                  <a:srgbClr val="000000"/>
                </a:solidFill>
                <a:latin typeface="Calibri"/>
                <a:ea typeface="Calibri"/>
                <a:cs typeface="Calibri"/>
                <a:sym typeface="Calibri"/>
              </a:rPr>
              <a:t>Who/where do you read?</a:t>
            </a:r>
            <a:endParaRPr sz="40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None/>
            </a:pPr>
            <a:endParaRPr sz="4000" dirty="0">
              <a:latin typeface="Calibri"/>
              <a:ea typeface="Calibri"/>
              <a:cs typeface="Calibri"/>
              <a:sym typeface="Calibri"/>
            </a:endParaRPr>
          </a:p>
          <a:p>
            <a:pPr marL="457200" marR="0" lvl="0" indent="0" algn="l" rtl="0">
              <a:lnSpc>
                <a:spcPct val="100000"/>
              </a:lnSpc>
              <a:spcBef>
                <a:spcPts val="0"/>
              </a:spcBef>
              <a:spcAft>
                <a:spcPts val="0"/>
              </a:spcAft>
              <a:buNone/>
            </a:pPr>
            <a:r>
              <a:rPr lang="en-GB" sz="4000" b="0" i="0" u="none" strike="noStrike" cap="none" dirty="0">
                <a:solidFill>
                  <a:srgbClr val="000000"/>
                </a:solidFill>
                <a:latin typeface="Calibri"/>
                <a:ea typeface="Calibri"/>
                <a:cs typeface="Calibri"/>
                <a:sym typeface="Calibri"/>
              </a:rPr>
              <a:t>Where do they publish?</a:t>
            </a:r>
            <a:endParaRPr sz="40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None/>
            </a:pPr>
            <a:endParaRPr sz="4000" dirty="0">
              <a:latin typeface="Calibri"/>
              <a:ea typeface="Calibri"/>
              <a:cs typeface="Calibri"/>
              <a:sym typeface="Calibri"/>
            </a:endParaRPr>
          </a:p>
          <a:p>
            <a:pPr marL="457200" marR="0" lvl="0" indent="0" algn="l" rtl="0">
              <a:lnSpc>
                <a:spcPct val="100000"/>
              </a:lnSpc>
              <a:spcBef>
                <a:spcPts val="0"/>
              </a:spcBef>
              <a:spcAft>
                <a:spcPts val="0"/>
              </a:spcAft>
              <a:buNone/>
            </a:pPr>
            <a:r>
              <a:rPr lang="en-GB" sz="4000" b="0" i="0" u="none" strike="noStrike" cap="none" dirty="0">
                <a:solidFill>
                  <a:srgbClr val="000000"/>
                </a:solidFill>
                <a:latin typeface="Calibri"/>
                <a:ea typeface="Calibri"/>
                <a:cs typeface="Calibri"/>
                <a:sym typeface="Calibri"/>
              </a:rPr>
              <a:t>Who/where do your colleagues/people you admire publish?</a:t>
            </a:r>
            <a:endParaRPr sz="4000" b="0" i="0" u="none" strike="noStrike" cap="none" dirty="0">
              <a:solidFill>
                <a:srgbClr val="000000"/>
              </a:solidFill>
              <a:latin typeface="Arial"/>
              <a:ea typeface="Arial"/>
              <a:cs typeface="Arial"/>
              <a:sym typeface="Arial"/>
            </a:endParaRPr>
          </a:p>
        </p:txBody>
      </p:sp>
      <p:pic>
        <p:nvPicPr>
          <p:cNvPr id="478" name="Google Shape;478;p37"/>
          <p:cNvPicPr preferRelativeResize="0"/>
          <p:nvPr/>
        </p:nvPicPr>
        <p:blipFill>
          <a:blip r:embed="rId3">
            <a:alphaModFix/>
          </a:blip>
          <a:stretch>
            <a:fillRect/>
          </a:stretch>
        </p:blipFill>
        <p:spPr>
          <a:xfrm>
            <a:off x="1036538" y="1202700"/>
            <a:ext cx="1428750" cy="1428750"/>
          </a:xfrm>
          <a:prstGeom prst="rect">
            <a:avLst/>
          </a:prstGeom>
          <a:noFill/>
          <a:ln>
            <a:noFill/>
          </a:ln>
        </p:spPr>
      </p:pic>
      <p:pic>
        <p:nvPicPr>
          <p:cNvPr id="479" name="Google Shape;479;p37"/>
          <p:cNvPicPr preferRelativeResize="0"/>
          <p:nvPr/>
        </p:nvPicPr>
        <p:blipFill>
          <a:blip r:embed="rId4">
            <a:alphaModFix/>
          </a:blip>
          <a:stretch>
            <a:fillRect/>
          </a:stretch>
        </p:blipFill>
        <p:spPr>
          <a:xfrm>
            <a:off x="1160663" y="2887450"/>
            <a:ext cx="1304625" cy="1304625"/>
          </a:xfrm>
          <a:prstGeom prst="rect">
            <a:avLst/>
          </a:prstGeom>
          <a:noFill/>
          <a:ln>
            <a:noFill/>
          </a:ln>
        </p:spPr>
      </p:pic>
      <p:pic>
        <p:nvPicPr>
          <p:cNvPr id="480" name="Google Shape;480;p37"/>
          <p:cNvPicPr preferRelativeResize="0"/>
          <p:nvPr/>
        </p:nvPicPr>
        <p:blipFill>
          <a:blip r:embed="rId5">
            <a:alphaModFix/>
          </a:blip>
          <a:stretch>
            <a:fillRect/>
          </a:stretch>
        </p:blipFill>
        <p:spPr>
          <a:xfrm>
            <a:off x="1098613" y="4699275"/>
            <a:ext cx="1428750" cy="1428750"/>
          </a:xfrm>
          <a:prstGeom prst="rect">
            <a:avLst/>
          </a:prstGeom>
          <a:noFill/>
          <a:ln>
            <a:noFill/>
          </a:ln>
        </p:spPr>
      </p:pic>
      <p:sp>
        <p:nvSpPr>
          <p:cNvPr id="2" name="Title 1">
            <a:extLst>
              <a:ext uri="{FF2B5EF4-FFF2-40B4-BE49-F238E27FC236}">
                <a16:creationId xmlns:a16="http://schemas.microsoft.com/office/drawing/2014/main" id="{AA7FA333-1C1E-9785-9616-899D290B34D0}"/>
              </a:ext>
            </a:extLst>
          </p:cNvPr>
          <p:cNvSpPr txBox="1">
            <a:spLocks/>
          </p:cNvSpPr>
          <p:nvPr/>
        </p:nvSpPr>
        <p:spPr>
          <a:xfrm>
            <a:off x="2830663" y="191303"/>
            <a:ext cx="895068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dirty="0"/>
              <a:t>Choosing a Home: Audiences?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1" name="Google Shape;511;g311bebca7f6_0_37"/>
          <p:cNvSpPr txBox="1"/>
          <p:nvPr/>
        </p:nvSpPr>
        <p:spPr>
          <a:xfrm>
            <a:off x="1091190" y="953338"/>
            <a:ext cx="10750500" cy="4951324"/>
          </a:xfrm>
          <a:prstGeom prst="rect">
            <a:avLst/>
          </a:prstGeom>
          <a:noFill/>
          <a:ln w="57150">
            <a:solidFill>
              <a:srgbClr val="00B0F0"/>
            </a:solidFill>
          </a:ln>
        </p:spPr>
        <p:txBody>
          <a:bodyPr spcFirstLastPara="1" wrap="square" lIns="91425" tIns="91425" rIns="91425" bIns="91425" anchor="t" anchorCtr="0">
            <a:noAutofit/>
          </a:bodyPr>
          <a:lstStyle/>
          <a:p>
            <a:pPr marL="457200" lvl="0" indent="0" algn="l" rtl="0">
              <a:spcBef>
                <a:spcPts val="0"/>
              </a:spcBef>
              <a:spcAft>
                <a:spcPts val="0"/>
              </a:spcAft>
              <a:buNone/>
            </a:pPr>
            <a:r>
              <a:rPr lang="en-GB" sz="1600" dirty="0">
                <a:solidFill>
                  <a:schemeClr val="dk1"/>
                </a:solidFill>
                <a:latin typeface="Calibri"/>
                <a:ea typeface="Calibri"/>
                <a:cs typeface="Calibri"/>
                <a:sym typeface="Calibri"/>
              </a:rPr>
              <a:t>Emerald Journal Finder: </a:t>
            </a:r>
            <a:r>
              <a:rPr lang="en-GB" sz="1600" u="sng" dirty="0">
                <a:solidFill>
                  <a:schemeClr val="hlink"/>
                </a:solidFill>
                <a:latin typeface="Calibri"/>
                <a:ea typeface="Calibri"/>
                <a:cs typeface="Calibri"/>
                <a:sym typeface="Calibri"/>
                <a:hlinkClick r:id="rId3"/>
              </a:rPr>
              <a:t>https://www.emeraldgrouppublishing.com/publish-with-us/publish-in-a-journal/find-a-journal​​</a:t>
            </a:r>
            <a:r>
              <a:rPr lang="en-GB"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a:p>
            <a:pPr marL="457200" lvl="0" indent="0" algn="l" rtl="0">
              <a:spcBef>
                <a:spcPts val="0"/>
              </a:spcBef>
              <a:spcAft>
                <a:spcPts val="0"/>
              </a:spcAft>
              <a:buNone/>
            </a:pPr>
            <a:r>
              <a:rPr lang="en-GB" sz="1600" dirty="0">
                <a:solidFill>
                  <a:schemeClr val="dk1"/>
                </a:solidFill>
                <a:latin typeface="Calibri"/>
                <a:ea typeface="Calibri"/>
                <a:cs typeface="Calibri"/>
                <a:sym typeface="Calibri"/>
              </a:rPr>
              <a:t>​​</a:t>
            </a:r>
            <a:endParaRPr sz="1600" dirty="0">
              <a:solidFill>
                <a:schemeClr val="dk1"/>
              </a:solidFill>
              <a:latin typeface="Calibri"/>
              <a:ea typeface="Calibri"/>
              <a:cs typeface="Calibri"/>
              <a:sym typeface="Calibri"/>
            </a:endParaRPr>
          </a:p>
          <a:p>
            <a:pPr marL="457200" lvl="0"/>
            <a:r>
              <a:rPr lang="en-GB" sz="1600" dirty="0">
                <a:solidFill>
                  <a:schemeClr val="dk1"/>
                </a:solidFill>
                <a:latin typeface="Calibri"/>
                <a:ea typeface="Calibri"/>
                <a:cs typeface="Calibri"/>
                <a:sym typeface="Calibri"/>
              </a:rPr>
              <a:t>Elsevier Journal finder tool - </a:t>
            </a:r>
            <a:r>
              <a:rPr lang="en-GB" sz="1600" u="sng" dirty="0">
                <a:solidFill>
                  <a:schemeClr val="hlink"/>
                </a:solidFill>
                <a:latin typeface="Calibri"/>
                <a:ea typeface="Calibri"/>
                <a:cs typeface="Calibri"/>
                <a:sym typeface="Calibri"/>
              </a:rPr>
              <a:t>https://journalfinder.elsevier.com/ </a:t>
            </a:r>
            <a:r>
              <a:rPr lang="en-GB" sz="1600" dirty="0">
                <a:solidFill>
                  <a:schemeClr val="dk1"/>
                </a:solidFill>
                <a:latin typeface="Calibri"/>
                <a:ea typeface="Calibri"/>
                <a:cs typeface="Calibri"/>
                <a:sym typeface="Calibri"/>
              </a:rPr>
              <a:t>​ ​ </a:t>
            </a:r>
            <a:endParaRPr sz="1600" dirty="0">
              <a:solidFill>
                <a:schemeClr val="dk1"/>
              </a:solidFill>
              <a:latin typeface="Calibri"/>
              <a:ea typeface="Calibri"/>
              <a:cs typeface="Calibri"/>
              <a:sym typeface="Calibri"/>
            </a:endParaRPr>
          </a:p>
          <a:p>
            <a:pPr marL="457200" lvl="0" indent="0" algn="l" rtl="0">
              <a:spcBef>
                <a:spcPts val="0"/>
              </a:spcBef>
              <a:spcAft>
                <a:spcPts val="0"/>
              </a:spcAft>
              <a:buNone/>
            </a:pPr>
            <a:r>
              <a:rPr lang="en-GB"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a:p>
            <a:pPr marL="457200" lvl="0" indent="0" algn="l" rtl="0">
              <a:spcBef>
                <a:spcPts val="0"/>
              </a:spcBef>
              <a:spcAft>
                <a:spcPts val="0"/>
              </a:spcAft>
              <a:buNone/>
            </a:pPr>
            <a:r>
              <a:rPr lang="en-GB" sz="1600" dirty="0">
                <a:solidFill>
                  <a:schemeClr val="dk1"/>
                </a:solidFill>
                <a:latin typeface="Calibri"/>
                <a:ea typeface="Calibri"/>
                <a:cs typeface="Calibri"/>
                <a:sym typeface="Calibri"/>
              </a:rPr>
              <a:t>IEEE Publication Recommender - </a:t>
            </a:r>
            <a:r>
              <a:rPr lang="en-GB" sz="1600" u="sng" dirty="0">
                <a:solidFill>
                  <a:schemeClr val="hlink"/>
                </a:solidFill>
                <a:latin typeface="Calibri"/>
                <a:ea typeface="Calibri"/>
                <a:cs typeface="Calibri"/>
                <a:sym typeface="Calibri"/>
                <a:hlinkClick r:id="rId4"/>
              </a:rPr>
              <a:t>http://publication-recommender.ieee.org/home</a:t>
            </a:r>
            <a:r>
              <a:rPr lang="en-GB"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a:p>
            <a:pPr marL="457200" lvl="0" indent="0" algn="l" rtl="0">
              <a:spcBef>
                <a:spcPts val="0"/>
              </a:spcBef>
              <a:spcAft>
                <a:spcPts val="0"/>
              </a:spcAft>
              <a:buNone/>
            </a:pPr>
            <a:r>
              <a:rPr lang="en-GB"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a:p>
            <a:pPr marL="457200" lvl="0" indent="0" algn="l" rtl="0">
              <a:spcBef>
                <a:spcPts val="0"/>
              </a:spcBef>
              <a:spcAft>
                <a:spcPts val="0"/>
              </a:spcAft>
              <a:buNone/>
            </a:pPr>
            <a:r>
              <a:rPr lang="en-GB" sz="1600" dirty="0">
                <a:solidFill>
                  <a:schemeClr val="dk1"/>
                </a:solidFill>
                <a:latin typeface="Calibri"/>
                <a:ea typeface="Calibri"/>
                <a:cs typeface="Calibri"/>
                <a:sym typeface="Calibri"/>
              </a:rPr>
              <a:t>Sage Journal Recommender: </a:t>
            </a:r>
            <a:r>
              <a:rPr lang="en-GB" sz="1600" u="sng" dirty="0">
                <a:solidFill>
                  <a:schemeClr val="hlink"/>
                </a:solidFill>
                <a:latin typeface="Calibri"/>
                <a:ea typeface="Calibri"/>
                <a:cs typeface="Calibri"/>
                <a:sym typeface="Calibri"/>
                <a:hlinkClick r:id="rId5"/>
              </a:rPr>
              <a:t>https://journal-recommender.sagepub.com/​​</a:t>
            </a:r>
            <a:r>
              <a:rPr lang="en-GB"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a:p>
            <a:pPr marL="457200" lvl="0" indent="0" algn="l" rtl="0">
              <a:spcBef>
                <a:spcPts val="0"/>
              </a:spcBef>
              <a:spcAft>
                <a:spcPts val="0"/>
              </a:spcAft>
              <a:buNone/>
            </a:pPr>
            <a:r>
              <a:rPr lang="en-GB" sz="1600" dirty="0">
                <a:solidFill>
                  <a:schemeClr val="dk1"/>
                </a:solidFill>
                <a:latin typeface="Calibri"/>
                <a:ea typeface="Calibri"/>
                <a:cs typeface="Calibri"/>
                <a:sym typeface="Calibri"/>
              </a:rPr>
              <a:t>​​</a:t>
            </a:r>
            <a:endParaRPr sz="1600" dirty="0">
              <a:solidFill>
                <a:schemeClr val="dk1"/>
              </a:solidFill>
              <a:latin typeface="Calibri"/>
              <a:ea typeface="Calibri"/>
              <a:cs typeface="Calibri"/>
              <a:sym typeface="Calibri"/>
            </a:endParaRPr>
          </a:p>
          <a:p>
            <a:pPr marL="457200" lvl="0"/>
            <a:r>
              <a:rPr lang="en-GB" sz="1600" dirty="0">
                <a:solidFill>
                  <a:schemeClr val="dk1"/>
                </a:solidFill>
                <a:latin typeface="Calibri"/>
                <a:ea typeface="Calibri"/>
                <a:cs typeface="Calibri"/>
                <a:sym typeface="Calibri"/>
              </a:rPr>
              <a:t>Wiley Search a journal: </a:t>
            </a:r>
            <a:r>
              <a:rPr lang="en-GB" sz="1600" u="sng" dirty="0">
                <a:solidFill>
                  <a:schemeClr val="hlink"/>
                </a:solidFill>
                <a:latin typeface="Calibri"/>
                <a:ea typeface="Calibri"/>
                <a:cs typeface="Calibri"/>
                <a:sym typeface="Calibri"/>
                <a:hlinkClick r:id="rId6"/>
              </a:rPr>
              <a:t>https://journalfinder.wiley.com/search?type=select</a:t>
            </a:r>
            <a:endParaRPr lang="en-GB" sz="1600" u="sng" dirty="0">
              <a:solidFill>
                <a:schemeClr val="hlink"/>
              </a:solidFill>
              <a:latin typeface="Calibri"/>
              <a:ea typeface="Calibri"/>
              <a:cs typeface="Calibri"/>
              <a:sym typeface="Calibri"/>
            </a:endParaRPr>
          </a:p>
          <a:p>
            <a:pPr marL="457200" lvl="0"/>
            <a:r>
              <a:rPr lang="en-GB" sz="1600" dirty="0">
                <a:solidFill>
                  <a:schemeClr val="dk1"/>
                </a:solidFill>
                <a:latin typeface="Calibri"/>
                <a:ea typeface="Calibri"/>
                <a:cs typeface="Calibri"/>
                <a:sym typeface="Calibri"/>
              </a:rPr>
              <a:t>​​</a:t>
            </a:r>
            <a:endParaRPr sz="1600" dirty="0">
              <a:solidFill>
                <a:schemeClr val="dk1"/>
              </a:solidFill>
              <a:latin typeface="Calibri"/>
              <a:ea typeface="Calibri"/>
              <a:cs typeface="Calibri"/>
              <a:sym typeface="Calibri"/>
            </a:endParaRPr>
          </a:p>
          <a:p>
            <a:pPr marL="457200" lvl="0"/>
            <a:r>
              <a:rPr lang="en-GB" sz="1600" dirty="0">
                <a:solidFill>
                  <a:schemeClr val="dk1"/>
                </a:solidFill>
                <a:latin typeface="Calibri"/>
                <a:ea typeface="Calibri"/>
                <a:cs typeface="Calibri"/>
                <a:sym typeface="Calibri"/>
              </a:rPr>
              <a:t>Taylor and Francis Journal Suggester: </a:t>
            </a:r>
            <a:r>
              <a:rPr lang="en-GB" sz="1600" u="sng" dirty="0">
                <a:solidFill>
                  <a:schemeClr val="hlink"/>
                </a:solidFill>
                <a:latin typeface="Calibri"/>
                <a:ea typeface="Calibri"/>
                <a:cs typeface="Calibri"/>
                <a:sym typeface="Calibri"/>
              </a:rPr>
              <a:t>https://authorservices.taylorandfrancis.com/publishing-your-research/choosing-a-journal/journal-suggester/</a:t>
            </a:r>
            <a:endParaRPr sz="1600" dirty="0">
              <a:solidFill>
                <a:schemeClr val="dk1"/>
              </a:solidFill>
              <a:latin typeface="Calibri"/>
              <a:ea typeface="Calibri"/>
              <a:cs typeface="Calibri"/>
              <a:sym typeface="Calibri"/>
            </a:endParaRPr>
          </a:p>
          <a:p>
            <a:pPr marL="457200" lvl="0" indent="0" algn="l" rtl="0">
              <a:spcBef>
                <a:spcPts val="0"/>
              </a:spcBef>
              <a:spcAft>
                <a:spcPts val="0"/>
              </a:spcAft>
              <a:buNone/>
            </a:pPr>
            <a:r>
              <a:rPr lang="en-GB"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a:p>
            <a:pPr marL="457200" lvl="0" indent="0" algn="l" rtl="0">
              <a:spcBef>
                <a:spcPts val="0"/>
              </a:spcBef>
              <a:spcAft>
                <a:spcPts val="0"/>
              </a:spcAft>
              <a:buNone/>
            </a:pPr>
            <a:r>
              <a:rPr lang="en-GB" sz="1600" dirty="0">
                <a:solidFill>
                  <a:schemeClr val="dk1"/>
                </a:solidFill>
                <a:latin typeface="Calibri"/>
                <a:ea typeface="Calibri"/>
                <a:cs typeface="Calibri"/>
                <a:sym typeface="Calibri"/>
              </a:rPr>
              <a:t>Examples that cover more than one publisher:​​</a:t>
            </a:r>
            <a:endParaRPr sz="1600" dirty="0">
              <a:solidFill>
                <a:schemeClr val="dk1"/>
              </a:solidFill>
              <a:latin typeface="Calibri"/>
              <a:ea typeface="Calibri"/>
              <a:cs typeface="Calibri"/>
              <a:sym typeface="Calibri"/>
            </a:endParaRPr>
          </a:p>
          <a:p>
            <a:pPr marL="457200" lvl="0" indent="0" algn="l" rtl="0">
              <a:spcBef>
                <a:spcPts val="0"/>
              </a:spcBef>
              <a:spcAft>
                <a:spcPts val="0"/>
              </a:spcAft>
              <a:buNone/>
            </a:pPr>
            <a:r>
              <a:rPr lang="en-GB" sz="1600" dirty="0">
                <a:solidFill>
                  <a:schemeClr val="dk1"/>
                </a:solidFill>
                <a:latin typeface="Calibri"/>
                <a:ea typeface="Calibri"/>
                <a:cs typeface="Calibri"/>
                <a:sym typeface="Calibri"/>
              </a:rPr>
              <a:t>​​</a:t>
            </a:r>
            <a:endParaRPr sz="1600" dirty="0">
              <a:solidFill>
                <a:schemeClr val="dk1"/>
              </a:solidFill>
              <a:latin typeface="Calibri"/>
              <a:ea typeface="Calibri"/>
              <a:cs typeface="Calibri"/>
              <a:sym typeface="Calibri"/>
            </a:endParaRPr>
          </a:p>
          <a:p>
            <a:pPr marL="457200" lvl="0" indent="0" algn="l" rtl="0">
              <a:spcBef>
                <a:spcPts val="0"/>
              </a:spcBef>
              <a:spcAft>
                <a:spcPts val="0"/>
              </a:spcAft>
              <a:buNone/>
            </a:pPr>
            <a:r>
              <a:rPr lang="en-GB" sz="1600" dirty="0">
                <a:solidFill>
                  <a:schemeClr val="dk1"/>
                </a:solidFill>
                <a:latin typeface="Calibri"/>
                <a:ea typeface="Calibri"/>
                <a:cs typeface="Calibri"/>
                <a:sym typeface="Calibri"/>
              </a:rPr>
              <a:t>Journal/Author Name Estimator (JANE): </a:t>
            </a:r>
            <a:r>
              <a:rPr lang="en-GB" sz="1600" u="sng" dirty="0">
                <a:solidFill>
                  <a:schemeClr val="hlink"/>
                </a:solidFill>
                <a:latin typeface="Calibri"/>
                <a:ea typeface="Calibri"/>
                <a:cs typeface="Calibri"/>
                <a:sym typeface="Calibri"/>
                <a:hlinkClick r:id="rId7"/>
              </a:rPr>
              <a:t>https://jane.biosemantics.org/index.php</a:t>
            </a:r>
            <a:r>
              <a:rPr lang="en-GB" sz="1600" dirty="0">
                <a:solidFill>
                  <a:schemeClr val="dk1"/>
                </a:solidFill>
                <a:latin typeface="Calibri"/>
                <a:ea typeface="Calibri"/>
                <a:cs typeface="Calibri"/>
                <a:sym typeface="Calibri"/>
              </a:rPr>
              <a:t> </a:t>
            </a:r>
          </a:p>
          <a:p>
            <a:pPr marL="457200" lvl="0"/>
            <a:r>
              <a:rPr lang="en-GB" sz="1600" dirty="0">
                <a:solidFill>
                  <a:schemeClr val="dk1"/>
                </a:solidFill>
                <a:latin typeface="Calibri"/>
                <a:ea typeface="Calibri"/>
                <a:cs typeface="Calibri"/>
                <a:sym typeface="Calibri"/>
              </a:rPr>
              <a:t>Director of Open Access Journals: </a:t>
            </a:r>
            <a:r>
              <a:rPr lang="en-GB" sz="1600" dirty="0">
                <a:solidFill>
                  <a:schemeClr val="dk1"/>
                </a:solidFill>
                <a:latin typeface="Calibri"/>
                <a:ea typeface="Calibri"/>
                <a:cs typeface="Calibri"/>
                <a:sym typeface="Calibri"/>
                <a:hlinkClick r:id="rId8"/>
              </a:rPr>
              <a:t>https://doaj.org /    </a:t>
            </a:r>
            <a:r>
              <a:rPr lang="en-GB" sz="1600" dirty="0">
                <a:solidFill>
                  <a:schemeClr val="dk1"/>
                </a:solidFill>
                <a:latin typeface="Calibri"/>
                <a:ea typeface="Calibri"/>
                <a:cs typeface="Calibri"/>
                <a:sym typeface="Calibri"/>
              </a:rPr>
              <a:t>​​</a:t>
            </a:r>
          </a:p>
          <a:p>
            <a:pPr marL="457200" lvl="0"/>
            <a:r>
              <a:rPr lang="en-GB" sz="1600" dirty="0">
                <a:solidFill>
                  <a:schemeClr val="dk1"/>
                </a:solidFill>
                <a:latin typeface="Calibri"/>
                <a:ea typeface="Calibri"/>
                <a:cs typeface="Calibri"/>
                <a:sym typeface="Calibri"/>
              </a:rPr>
              <a:t>Chronos: </a:t>
            </a:r>
            <a:r>
              <a:rPr lang="en-GB" sz="1600" dirty="0">
                <a:solidFill>
                  <a:schemeClr val="dk1"/>
                </a:solidFill>
                <a:latin typeface="Calibri"/>
                <a:ea typeface="Calibri"/>
                <a:cs typeface="Calibri"/>
                <a:sym typeface="Calibri"/>
                <a:hlinkClick r:id="rId9"/>
              </a:rPr>
              <a:t>https://journalfinder.chronoshub.io/</a:t>
            </a:r>
            <a:r>
              <a:rPr lang="en-GB" sz="1600" dirty="0">
                <a:solidFill>
                  <a:schemeClr val="dk1"/>
                </a:solidFill>
                <a:latin typeface="Calibri"/>
                <a:ea typeface="Calibri"/>
                <a:cs typeface="Calibri"/>
                <a:sym typeface="Calibri"/>
              </a:rPr>
              <a:t>  ​</a:t>
            </a:r>
          </a:p>
          <a:p>
            <a:pPr marL="457200" lvl="0"/>
            <a:r>
              <a:rPr lang="en-GB" sz="1600" dirty="0">
                <a:solidFill>
                  <a:schemeClr val="dk1"/>
                </a:solidFill>
                <a:latin typeface="Calibri"/>
                <a:ea typeface="Calibri"/>
                <a:cs typeface="Calibri"/>
                <a:sym typeface="Calibri"/>
              </a:rPr>
              <a:t>Diamond Journal Discovery Hub: </a:t>
            </a:r>
            <a:r>
              <a:rPr lang="en-GB" sz="1600" dirty="0">
                <a:solidFill>
                  <a:schemeClr val="dk1"/>
                </a:solidFill>
                <a:latin typeface="Calibri"/>
                <a:ea typeface="Calibri"/>
                <a:cs typeface="Calibri"/>
                <a:sym typeface="Calibri"/>
                <a:hlinkClick r:id="rId10"/>
              </a:rPr>
              <a:t>https://ddh.diamas.org/en</a:t>
            </a:r>
            <a:r>
              <a:rPr lang="en-GB"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a:p>
            <a:pPr marL="457200" lvl="0" indent="0" algn="l" rtl="0">
              <a:spcBef>
                <a:spcPts val="0"/>
              </a:spcBef>
              <a:spcAft>
                <a:spcPts val="0"/>
              </a:spcAft>
              <a:buNone/>
            </a:pPr>
            <a:endParaRPr sz="1600" dirty="0">
              <a:solidFill>
                <a:schemeClr val="dk1"/>
              </a:solidFill>
              <a:latin typeface="Calibri"/>
              <a:ea typeface="Calibri"/>
              <a:cs typeface="Calibri"/>
              <a:sym typeface="Calibri"/>
            </a:endParaRPr>
          </a:p>
        </p:txBody>
      </p:sp>
      <p:pic>
        <p:nvPicPr>
          <p:cNvPr id="512" name="Google Shape;512;g311bebca7f6_0_37"/>
          <p:cNvPicPr preferRelativeResize="0"/>
          <p:nvPr/>
        </p:nvPicPr>
        <p:blipFill>
          <a:blip r:embed="rId11">
            <a:alphaModFix/>
          </a:blip>
          <a:stretch>
            <a:fillRect/>
          </a:stretch>
        </p:blipFill>
        <p:spPr>
          <a:xfrm>
            <a:off x="0" y="953338"/>
            <a:ext cx="1428750" cy="1428750"/>
          </a:xfrm>
          <a:prstGeom prst="rect">
            <a:avLst/>
          </a:prstGeom>
          <a:noFill/>
          <a:ln>
            <a:noFill/>
          </a:ln>
        </p:spPr>
      </p:pic>
      <p:sp>
        <p:nvSpPr>
          <p:cNvPr id="2" name="Title 1">
            <a:extLst>
              <a:ext uri="{FF2B5EF4-FFF2-40B4-BE49-F238E27FC236}">
                <a16:creationId xmlns:a16="http://schemas.microsoft.com/office/drawing/2014/main" id="{9C394716-C4B5-82B7-5BD4-6778B539B0A3}"/>
              </a:ext>
            </a:extLst>
          </p:cNvPr>
          <p:cNvSpPr txBox="1">
            <a:spLocks/>
          </p:cNvSpPr>
          <p:nvPr/>
        </p:nvSpPr>
        <p:spPr>
          <a:xfrm>
            <a:off x="3398699" y="163594"/>
            <a:ext cx="895068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dirty="0"/>
              <a:t>Choosing a Home: Journal finders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2" name="Title 1">
            <a:extLst>
              <a:ext uri="{FF2B5EF4-FFF2-40B4-BE49-F238E27FC236}">
                <a16:creationId xmlns:a16="http://schemas.microsoft.com/office/drawing/2014/main" id="{CAE461C3-0574-6FF6-4E06-AFB0A6D10FC3}"/>
              </a:ext>
            </a:extLst>
          </p:cNvPr>
          <p:cNvSpPr txBox="1">
            <a:spLocks/>
          </p:cNvSpPr>
          <p:nvPr/>
        </p:nvSpPr>
        <p:spPr>
          <a:xfrm>
            <a:off x="2878625" y="200364"/>
            <a:ext cx="9915519"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sz="3600" dirty="0"/>
              <a:t>Choosing a Home: Taylor and Francis example</a:t>
            </a:r>
          </a:p>
        </p:txBody>
      </p:sp>
      <p:pic>
        <p:nvPicPr>
          <p:cNvPr id="3" name="Google Shape;494;g311bebca7f6_0_43">
            <a:extLst>
              <a:ext uri="{FF2B5EF4-FFF2-40B4-BE49-F238E27FC236}">
                <a16:creationId xmlns:a16="http://schemas.microsoft.com/office/drawing/2014/main" id="{6BE2CF3A-AC25-743E-A729-810CE44351DE}"/>
              </a:ext>
            </a:extLst>
          </p:cNvPr>
          <p:cNvPicPr preferRelativeResize="0"/>
          <p:nvPr/>
        </p:nvPicPr>
        <p:blipFill>
          <a:blip r:embed="rId3">
            <a:alphaModFix/>
          </a:blip>
          <a:stretch>
            <a:fillRect/>
          </a:stretch>
        </p:blipFill>
        <p:spPr>
          <a:xfrm>
            <a:off x="966707" y="2454122"/>
            <a:ext cx="1428750" cy="1428750"/>
          </a:xfrm>
          <a:prstGeom prst="rect">
            <a:avLst/>
          </a:prstGeom>
          <a:noFill/>
          <a:ln>
            <a:noFill/>
          </a:ln>
        </p:spPr>
      </p:pic>
      <p:pic>
        <p:nvPicPr>
          <p:cNvPr id="7" name="Picture 6">
            <a:extLst>
              <a:ext uri="{FF2B5EF4-FFF2-40B4-BE49-F238E27FC236}">
                <a16:creationId xmlns:a16="http://schemas.microsoft.com/office/drawing/2014/main" id="{C49040DE-3525-F961-9267-E8933C2D6E9F}"/>
              </a:ext>
            </a:extLst>
          </p:cNvPr>
          <p:cNvPicPr>
            <a:picLocks noChangeAspect="1"/>
          </p:cNvPicPr>
          <p:nvPr/>
        </p:nvPicPr>
        <p:blipFill>
          <a:blip r:embed="rId4"/>
          <a:stretch>
            <a:fillRect/>
          </a:stretch>
        </p:blipFill>
        <p:spPr>
          <a:xfrm>
            <a:off x="5965706" y="4613554"/>
            <a:ext cx="6096000" cy="1295912"/>
          </a:xfrm>
          <a:prstGeom prst="rect">
            <a:avLst/>
          </a:prstGeom>
        </p:spPr>
      </p:pic>
      <p:pic>
        <p:nvPicPr>
          <p:cNvPr id="9" name="Picture 8">
            <a:extLst>
              <a:ext uri="{FF2B5EF4-FFF2-40B4-BE49-F238E27FC236}">
                <a16:creationId xmlns:a16="http://schemas.microsoft.com/office/drawing/2014/main" id="{47A57814-454C-DDAF-524F-431D994059FD}"/>
              </a:ext>
            </a:extLst>
          </p:cNvPr>
          <p:cNvPicPr>
            <a:picLocks noChangeAspect="1"/>
          </p:cNvPicPr>
          <p:nvPr/>
        </p:nvPicPr>
        <p:blipFill>
          <a:blip r:embed="rId5"/>
          <a:stretch>
            <a:fillRect/>
          </a:stretch>
        </p:blipFill>
        <p:spPr>
          <a:xfrm>
            <a:off x="2576945" y="1205908"/>
            <a:ext cx="6339779" cy="3062587"/>
          </a:xfrm>
          <a:prstGeom prst="rect">
            <a:avLst/>
          </a:prstGeom>
        </p:spPr>
      </p:pic>
    </p:spTree>
    <p:extLst>
      <p:ext uri="{BB962C8B-B14F-4D97-AF65-F5344CB8AC3E}">
        <p14:creationId xmlns:p14="http://schemas.microsoft.com/office/powerpoint/2010/main" val="2941278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4" name="Google Shape;494;g311bebca7f6_0_43"/>
          <p:cNvPicPr preferRelativeResize="0"/>
          <p:nvPr/>
        </p:nvPicPr>
        <p:blipFill>
          <a:blip r:embed="rId3">
            <a:alphaModFix/>
          </a:blip>
          <a:stretch>
            <a:fillRect/>
          </a:stretch>
        </p:blipFill>
        <p:spPr>
          <a:xfrm>
            <a:off x="966707" y="2454122"/>
            <a:ext cx="1428750" cy="1428750"/>
          </a:xfrm>
          <a:prstGeom prst="rect">
            <a:avLst/>
          </a:prstGeom>
          <a:noFill/>
          <a:ln>
            <a:noFill/>
          </a:ln>
        </p:spPr>
      </p:pic>
      <p:pic>
        <p:nvPicPr>
          <p:cNvPr id="495" name="Google Shape;495;g311bebca7f6_0_43"/>
          <p:cNvPicPr preferRelativeResize="0"/>
          <p:nvPr/>
        </p:nvPicPr>
        <p:blipFill>
          <a:blip r:embed="rId4">
            <a:alphaModFix/>
          </a:blip>
          <a:stretch>
            <a:fillRect/>
          </a:stretch>
        </p:blipFill>
        <p:spPr>
          <a:xfrm>
            <a:off x="2866511" y="1275113"/>
            <a:ext cx="8069169" cy="4307774"/>
          </a:xfrm>
          <a:prstGeom prst="rect">
            <a:avLst/>
          </a:prstGeom>
          <a:noFill/>
          <a:ln>
            <a:noFill/>
          </a:ln>
        </p:spPr>
      </p:pic>
      <p:sp>
        <p:nvSpPr>
          <p:cNvPr id="2" name="Title 1">
            <a:extLst>
              <a:ext uri="{FF2B5EF4-FFF2-40B4-BE49-F238E27FC236}">
                <a16:creationId xmlns:a16="http://schemas.microsoft.com/office/drawing/2014/main" id="{CAE461C3-0574-6FF6-4E06-AFB0A6D10FC3}"/>
              </a:ext>
            </a:extLst>
          </p:cNvPr>
          <p:cNvSpPr txBox="1">
            <a:spLocks/>
          </p:cNvSpPr>
          <p:nvPr/>
        </p:nvSpPr>
        <p:spPr>
          <a:xfrm>
            <a:off x="3398699" y="163594"/>
            <a:ext cx="895068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dirty="0"/>
              <a:t>Choosing a Home: DOAJ example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p:txBody>
          <a:bodyPr/>
          <a:lstStyle/>
          <a:p>
            <a:r>
              <a:rPr lang="en-US"/>
              <a:t>Aims and Scope</a:t>
            </a:r>
          </a:p>
        </p:txBody>
      </p:sp>
      <p:sp>
        <p:nvSpPr>
          <p:cNvPr id="3" name="Content Placeholder 2">
            <a:extLst>
              <a:ext uri="{FF2B5EF4-FFF2-40B4-BE49-F238E27FC236}">
                <a16:creationId xmlns:a16="http://schemas.microsoft.com/office/drawing/2014/main" id="{12AC346D-B964-7D43-B106-1531A8F348FD}"/>
              </a:ext>
            </a:extLst>
          </p:cNvPr>
          <p:cNvSpPr>
            <a:spLocks noGrp="1"/>
          </p:cNvSpPr>
          <p:nvPr>
            <p:ph idx="1"/>
          </p:nvPr>
        </p:nvSpPr>
        <p:spPr>
          <a:xfrm>
            <a:off x="970912" y="1804654"/>
            <a:ext cx="10515600" cy="3699795"/>
          </a:xfrm>
        </p:spPr>
        <p:txBody>
          <a:bodyPr/>
          <a:lstStyle/>
          <a:p>
            <a:pPr marL="0" indent="0">
              <a:buNone/>
            </a:pPr>
            <a:endParaRPr lang="en-US"/>
          </a:p>
          <a:p>
            <a:pPr marL="0" indent="0">
              <a:buNone/>
            </a:pPr>
            <a:r>
              <a:rPr lang="en-GB" sz="2800" b="1" i="0" u="none" strike="noStrike">
                <a:solidFill>
                  <a:srgbClr val="000000"/>
                </a:solidFill>
                <a:effectLst/>
              </a:rPr>
              <a:t>What are the aims and scope of the journal?</a:t>
            </a:r>
            <a:r>
              <a:rPr lang="en-GB" sz="2800" b="0" i="0">
                <a:solidFill>
                  <a:srgbClr val="000000"/>
                </a:solidFill>
                <a:effectLst/>
              </a:rPr>
              <a:t>​</a:t>
            </a:r>
            <a:br>
              <a:rPr lang="en-GB" sz="2800" b="0" i="0">
                <a:solidFill>
                  <a:srgbClr val="000000"/>
                </a:solidFill>
                <a:effectLst/>
              </a:rPr>
            </a:br>
            <a:r>
              <a:rPr lang="en-GB" sz="2800" b="0" i="0">
                <a:solidFill>
                  <a:srgbClr val="000000"/>
                </a:solidFill>
                <a:effectLst/>
              </a:rPr>
              <a:t>​</a:t>
            </a:r>
            <a:br>
              <a:rPr lang="en-GB" sz="2800" b="0" i="0">
                <a:solidFill>
                  <a:srgbClr val="000000"/>
                </a:solidFill>
                <a:effectLst/>
              </a:rPr>
            </a:br>
            <a:r>
              <a:rPr lang="en-GB" sz="2800" b="0" i="0" u="none" strike="noStrike">
                <a:solidFill>
                  <a:srgbClr val="000000"/>
                </a:solidFill>
                <a:effectLst/>
              </a:rPr>
              <a:t>This information is usually readily available on the journal’s homepage, look for a section titled ‘About the journal’ or ‘Aims and scope’. Looking through this information will provide you with key information about whether your research might be a good match. </a:t>
            </a:r>
            <a:r>
              <a:rPr lang="en-GB" sz="2800" b="0" i="0">
                <a:solidFill>
                  <a:srgbClr val="000000"/>
                </a:solidFill>
                <a:effectLst/>
              </a:rPr>
              <a:t>​</a:t>
            </a:r>
            <a:br>
              <a:rPr lang="en-GB" sz="2800" b="0" i="0">
                <a:solidFill>
                  <a:srgbClr val="000000"/>
                </a:solidFill>
                <a:effectLst/>
              </a:rPr>
            </a:b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t> </a:t>
            </a:r>
          </a:p>
          <a:p>
            <a:endParaRPr lang="en-US"/>
          </a:p>
          <a:p>
            <a:pPr marL="0" indent="0">
              <a:buNone/>
            </a:pPr>
            <a:endParaRPr lang="en-US"/>
          </a:p>
        </p:txBody>
      </p:sp>
      <p:pic>
        <p:nvPicPr>
          <p:cNvPr id="6" name="Graphic 5" descr="Badge 1 with solid fill">
            <a:extLst>
              <a:ext uri="{FF2B5EF4-FFF2-40B4-BE49-F238E27FC236}">
                <a16:creationId xmlns:a16="http://schemas.microsoft.com/office/drawing/2014/main" id="{2769EC8C-91CA-1D3B-547E-FCCAED73DE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12" y="2740152"/>
            <a:ext cx="914400" cy="914400"/>
          </a:xfrm>
          <a:prstGeom prst="rect">
            <a:avLst/>
          </a:prstGeom>
        </p:spPr>
      </p:pic>
    </p:spTree>
    <p:extLst>
      <p:ext uri="{BB962C8B-B14F-4D97-AF65-F5344CB8AC3E}">
        <p14:creationId xmlns:p14="http://schemas.microsoft.com/office/powerpoint/2010/main" val="2474025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p:txBody>
          <a:bodyPr/>
          <a:lstStyle/>
          <a:p>
            <a:r>
              <a:rPr lang="en-US"/>
              <a:t>Similar Articles?</a:t>
            </a:r>
          </a:p>
        </p:txBody>
      </p:sp>
      <p:sp>
        <p:nvSpPr>
          <p:cNvPr id="3" name="Content Placeholder 2">
            <a:extLst>
              <a:ext uri="{FF2B5EF4-FFF2-40B4-BE49-F238E27FC236}">
                <a16:creationId xmlns:a16="http://schemas.microsoft.com/office/drawing/2014/main" id="{12AC346D-B964-7D43-B106-1531A8F348FD}"/>
              </a:ext>
            </a:extLst>
          </p:cNvPr>
          <p:cNvSpPr>
            <a:spLocks noGrp="1"/>
          </p:cNvSpPr>
          <p:nvPr>
            <p:ph idx="1"/>
          </p:nvPr>
        </p:nvSpPr>
        <p:spPr>
          <a:xfrm>
            <a:off x="970912" y="1804654"/>
            <a:ext cx="10515600" cy="3699795"/>
          </a:xfrm>
        </p:spPr>
        <p:txBody>
          <a:bodyPr/>
          <a:lstStyle/>
          <a:p>
            <a:pPr marL="0" indent="0">
              <a:buNone/>
            </a:pPr>
            <a:endParaRPr lang="en-US"/>
          </a:p>
          <a:p>
            <a:pPr marL="0" indent="0">
              <a:buNone/>
            </a:pPr>
            <a:r>
              <a:rPr lang="en-GB" sz="2800" b="1" i="0" u="none" strike="noStrike">
                <a:solidFill>
                  <a:srgbClr val="000000"/>
                </a:solidFill>
                <a:effectLst/>
              </a:rPr>
              <a:t>Has the journal published articles that are similar to yours?</a:t>
            </a:r>
            <a:r>
              <a:rPr lang="en-GB" sz="2800" b="0" i="0">
                <a:solidFill>
                  <a:srgbClr val="000000"/>
                </a:solidFill>
                <a:effectLst/>
              </a:rPr>
              <a:t>​</a:t>
            </a:r>
            <a:br>
              <a:rPr lang="en-GB" sz="2800" b="0" i="0">
                <a:solidFill>
                  <a:srgbClr val="000000"/>
                </a:solidFill>
                <a:effectLst/>
              </a:rPr>
            </a:br>
            <a:r>
              <a:rPr lang="en-GB" sz="2800" b="0" i="0" u="none" strike="noStrike">
                <a:solidFill>
                  <a:srgbClr val="000000"/>
                </a:solidFill>
                <a:effectLst/>
              </a:rPr>
              <a:t> </a:t>
            </a:r>
            <a:r>
              <a:rPr lang="en-GB" sz="2800" b="0" i="0">
                <a:solidFill>
                  <a:srgbClr val="000000"/>
                </a:solidFill>
                <a:effectLst/>
              </a:rPr>
              <a:t>​</a:t>
            </a:r>
            <a:br>
              <a:rPr lang="en-GB" sz="2800" b="0" i="0">
                <a:solidFill>
                  <a:srgbClr val="000000"/>
                </a:solidFill>
                <a:effectLst/>
              </a:rPr>
            </a:br>
            <a:r>
              <a:rPr lang="en-GB" sz="2800" b="0" i="0" u="none" strike="noStrike">
                <a:solidFill>
                  <a:srgbClr val="000000"/>
                </a:solidFill>
                <a:effectLst/>
              </a:rPr>
              <a:t>Look to see if the journal has published work that is similar to yours. Aim to identify 3-5 papers published within the last 5 years and try to determine if these are similar in quality and scope to yours. </a:t>
            </a:r>
            <a:r>
              <a:rPr lang="en-GB" sz="1200" b="0" i="0">
                <a:solidFill>
                  <a:srgbClr val="000000"/>
                </a:solidFill>
                <a:effectLst/>
              </a:rPr>
              <a:t>​</a:t>
            </a:r>
            <a:br>
              <a:rPr lang="en-GB" sz="1200" b="0" i="0">
                <a:solidFill>
                  <a:srgbClr val="000000"/>
                </a:solidFill>
                <a:effectLst/>
              </a:rPr>
            </a:br>
            <a:br>
              <a:rPr lang="en-GB" sz="2800" b="0" i="0">
                <a:solidFill>
                  <a:srgbClr val="000000"/>
                </a:solidFill>
                <a:effectLst/>
                <a:latin typeface="Calibri Light" panose="020F0302020204030204" pitchFamily="34" charset="0"/>
              </a:rPr>
            </a:b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t> </a:t>
            </a:r>
          </a:p>
          <a:p>
            <a:endParaRPr lang="en-US"/>
          </a:p>
          <a:p>
            <a:pPr marL="0" indent="0">
              <a:buNone/>
            </a:pPr>
            <a:endParaRPr lang="en-US"/>
          </a:p>
        </p:txBody>
      </p:sp>
      <p:pic>
        <p:nvPicPr>
          <p:cNvPr id="4" name="Graphic 3" descr="Badge with solid fill">
            <a:extLst>
              <a:ext uri="{FF2B5EF4-FFF2-40B4-BE49-F238E27FC236}">
                <a16:creationId xmlns:a16="http://schemas.microsoft.com/office/drawing/2014/main" id="{0F7677D4-F74A-9984-CD09-110EDBB792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16" y="2886827"/>
            <a:ext cx="914400" cy="914400"/>
          </a:xfrm>
          <a:prstGeom prst="rect">
            <a:avLst/>
          </a:prstGeom>
        </p:spPr>
      </p:pic>
    </p:spTree>
    <p:extLst>
      <p:ext uri="{BB962C8B-B14F-4D97-AF65-F5344CB8AC3E}">
        <p14:creationId xmlns:p14="http://schemas.microsoft.com/office/powerpoint/2010/main" val="1537698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p:txBody>
          <a:bodyPr/>
          <a:lstStyle/>
          <a:p>
            <a:r>
              <a:rPr lang="en-US"/>
              <a:t>Information for Authors</a:t>
            </a:r>
          </a:p>
        </p:txBody>
      </p:sp>
      <p:sp>
        <p:nvSpPr>
          <p:cNvPr id="3" name="Content Placeholder 2">
            <a:extLst>
              <a:ext uri="{FF2B5EF4-FFF2-40B4-BE49-F238E27FC236}">
                <a16:creationId xmlns:a16="http://schemas.microsoft.com/office/drawing/2014/main" id="{12AC346D-B964-7D43-B106-1531A8F348FD}"/>
              </a:ext>
            </a:extLst>
          </p:cNvPr>
          <p:cNvSpPr>
            <a:spLocks noGrp="1"/>
          </p:cNvSpPr>
          <p:nvPr>
            <p:ph idx="1"/>
          </p:nvPr>
        </p:nvSpPr>
        <p:spPr>
          <a:xfrm>
            <a:off x="1362456" y="1147028"/>
            <a:ext cx="10515600" cy="3699795"/>
          </a:xfrm>
        </p:spPr>
        <p:txBody>
          <a:bodyPr/>
          <a:lstStyle/>
          <a:p>
            <a:pPr marL="0" indent="0">
              <a:buNone/>
            </a:pPr>
            <a:endParaRPr lang="en-US"/>
          </a:p>
          <a:p>
            <a:pPr marL="0" indent="0">
              <a:buNone/>
            </a:pPr>
            <a:r>
              <a:rPr lang="en-GB" sz="2800" b="0" i="0" u="none" strike="noStrike">
                <a:solidFill>
                  <a:srgbClr val="000000"/>
                </a:solidFill>
                <a:effectLst/>
              </a:rPr>
              <a:t>It is essential to check the ‘Information for Authors’ section of the journal to determine the journal’s restrictions. </a:t>
            </a:r>
            <a:r>
              <a:rPr lang="en-GB" sz="2800" b="0" i="0">
                <a:solidFill>
                  <a:srgbClr val="000000"/>
                </a:solidFill>
                <a:effectLst/>
              </a:rPr>
              <a:t>​</a:t>
            </a:r>
            <a:br>
              <a:rPr lang="en-GB" sz="2800" b="0" i="0">
                <a:solidFill>
                  <a:srgbClr val="000000"/>
                </a:solidFill>
                <a:effectLst/>
              </a:rPr>
            </a:br>
            <a:r>
              <a:rPr lang="en-GB" sz="2800" b="0" i="0">
                <a:solidFill>
                  <a:srgbClr val="000000"/>
                </a:solidFill>
                <a:effectLst/>
              </a:rPr>
              <a:t>​</a:t>
            </a:r>
            <a:br>
              <a:rPr lang="en-GB" sz="2800" b="0" i="0">
                <a:solidFill>
                  <a:srgbClr val="000000"/>
                </a:solidFill>
                <a:effectLst/>
              </a:rPr>
            </a:br>
            <a:r>
              <a:rPr lang="en-GB" sz="2800" b="0" i="0" u="none" strike="noStrike">
                <a:solidFill>
                  <a:srgbClr val="000000"/>
                </a:solidFill>
                <a:effectLst/>
              </a:rPr>
              <a:t>If the journal does not accept the type of article you have written, e.g. case studies, you will be rejected immediately.</a:t>
            </a:r>
            <a:r>
              <a:rPr lang="en-GB" sz="2800" b="0" i="0">
                <a:solidFill>
                  <a:srgbClr val="000000"/>
                </a:solidFill>
                <a:effectLst/>
              </a:rPr>
              <a:t>​</a:t>
            </a:r>
            <a:br>
              <a:rPr lang="en-GB" sz="2800" b="0" i="0">
                <a:solidFill>
                  <a:srgbClr val="000000"/>
                </a:solidFill>
                <a:effectLst/>
              </a:rPr>
            </a:br>
            <a:r>
              <a:rPr lang="en-GB" sz="2800" b="0" i="0" u="none" strike="noStrike">
                <a:solidFill>
                  <a:srgbClr val="000000"/>
                </a:solidFill>
                <a:effectLst/>
              </a:rPr>
              <a:t> </a:t>
            </a:r>
            <a:r>
              <a:rPr lang="en-GB" sz="2800" b="0" i="0">
                <a:solidFill>
                  <a:srgbClr val="000000"/>
                </a:solidFill>
                <a:effectLst/>
              </a:rPr>
              <a:t>​</a:t>
            </a:r>
            <a:br>
              <a:rPr lang="en-GB" sz="2800" b="0" i="0">
                <a:solidFill>
                  <a:srgbClr val="000000"/>
                </a:solidFill>
                <a:effectLst/>
              </a:rPr>
            </a:br>
            <a:r>
              <a:rPr lang="en-GB" sz="2800" b="0" i="0" u="none" strike="noStrike">
                <a:solidFill>
                  <a:srgbClr val="000000"/>
                </a:solidFill>
                <a:effectLst/>
              </a:rPr>
              <a:t>The cost of publication can also be viewed as a restriction as some journals charge very high article processing charges (APCs). </a:t>
            </a:r>
            <a:r>
              <a:rPr lang="en-GB" sz="2800" b="0" i="0">
                <a:solidFill>
                  <a:srgbClr val="000000"/>
                </a:solidFill>
                <a:effectLst/>
              </a:rPr>
              <a:t>​</a:t>
            </a:r>
            <a:br>
              <a:rPr lang="en-GB" sz="2800" b="0" i="0">
                <a:solidFill>
                  <a:srgbClr val="000000"/>
                </a:solidFill>
                <a:effectLst/>
              </a:rPr>
            </a:br>
            <a:r>
              <a:rPr lang="en-GB" sz="2800" b="0" i="0">
                <a:solidFill>
                  <a:srgbClr val="000000"/>
                </a:solidFill>
                <a:effectLst/>
              </a:rPr>
              <a:t>​</a:t>
            </a:r>
            <a:br>
              <a:rPr lang="en-GB" sz="2800" b="0" i="0">
                <a:solidFill>
                  <a:srgbClr val="000000"/>
                </a:solidFill>
                <a:effectLst/>
              </a:rPr>
            </a:br>
            <a:r>
              <a:rPr lang="en-GB" sz="2800" b="0" i="0" u="none" strike="noStrike">
                <a:solidFill>
                  <a:srgbClr val="000000"/>
                </a:solidFill>
                <a:effectLst/>
              </a:rPr>
              <a:t>Fees can also be charged for open access, additional pages beyond a certain limit or colour figures</a:t>
            </a:r>
            <a:r>
              <a:rPr lang="en-GB" sz="3600" b="0" i="0" u="none" strike="noStrike">
                <a:solidFill>
                  <a:srgbClr val="000000"/>
                </a:solidFill>
                <a:effectLst/>
              </a:rPr>
              <a:t>.</a:t>
            </a:r>
            <a:r>
              <a:rPr lang="en-GB" sz="1600" b="0" i="0">
                <a:solidFill>
                  <a:srgbClr val="000000"/>
                </a:solidFill>
                <a:effectLst/>
              </a:rPr>
              <a:t>​</a:t>
            </a:r>
            <a:br>
              <a:rPr lang="en-GB" sz="1600" b="0" i="0">
                <a:solidFill>
                  <a:srgbClr val="000000"/>
                </a:solidFill>
                <a:effectLst/>
              </a:rPr>
            </a:br>
            <a:r>
              <a:rPr lang="en-GB" sz="1600" b="0" i="0">
                <a:solidFill>
                  <a:srgbClr val="000000"/>
                </a:solidFill>
                <a:effectLst/>
                <a:latin typeface="Calibri Light" panose="020F0302020204030204" pitchFamily="34" charset="0"/>
              </a:rPr>
              <a:t>​</a:t>
            </a:r>
            <a:br>
              <a:rPr lang="en-GB" sz="1600" b="0" i="0">
                <a:solidFill>
                  <a:srgbClr val="000000"/>
                </a:solidFill>
                <a:effectLst/>
                <a:latin typeface="Calibri Light" panose="020F0302020204030204" pitchFamily="34" charset="0"/>
              </a:rPr>
            </a:br>
            <a:r>
              <a:rPr lang="en-GB" sz="1600" b="0" i="0">
                <a:solidFill>
                  <a:srgbClr val="000000"/>
                </a:solidFill>
                <a:effectLst/>
                <a:latin typeface="Calibri Light" panose="020F0302020204030204" pitchFamily="34" charset="0"/>
              </a:rPr>
              <a:t>​</a:t>
            </a:r>
            <a:br>
              <a:rPr lang="en-GB" sz="1200" b="0" i="0">
                <a:solidFill>
                  <a:srgbClr val="000000"/>
                </a:solidFill>
                <a:effectLst/>
                <a:latin typeface="Calibri Light" panose="020F0302020204030204" pitchFamily="34" charset="0"/>
              </a:rPr>
            </a:br>
            <a:br>
              <a:rPr lang="en-GB" sz="2800" b="0" i="0">
                <a:solidFill>
                  <a:srgbClr val="000000"/>
                </a:solidFill>
                <a:effectLst/>
                <a:latin typeface="Calibri Light" panose="020F0302020204030204" pitchFamily="34" charset="0"/>
              </a:rPr>
            </a:b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t> </a:t>
            </a:r>
          </a:p>
          <a:p>
            <a:endParaRPr lang="en-US"/>
          </a:p>
          <a:p>
            <a:pPr marL="0" indent="0">
              <a:buNone/>
            </a:pPr>
            <a:endParaRPr lang="en-US"/>
          </a:p>
        </p:txBody>
      </p:sp>
      <p:pic>
        <p:nvPicPr>
          <p:cNvPr id="5" name="Graphic 4" descr="Badge 3 with solid fill">
            <a:extLst>
              <a:ext uri="{FF2B5EF4-FFF2-40B4-BE49-F238E27FC236}">
                <a16:creationId xmlns:a16="http://schemas.microsoft.com/office/drawing/2014/main" id="{EB01031C-A131-6690-D484-1A31D2CE16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080" y="2850622"/>
            <a:ext cx="914400" cy="914400"/>
          </a:xfrm>
          <a:prstGeom prst="rect">
            <a:avLst/>
          </a:prstGeom>
        </p:spPr>
      </p:pic>
    </p:spTree>
    <p:extLst>
      <p:ext uri="{BB962C8B-B14F-4D97-AF65-F5344CB8AC3E}">
        <p14:creationId xmlns:p14="http://schemas.microsoft.com/office/powerpoint/2010/main" val="386589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Canvas front page">
            <a:extLst>
              <a:ext uri="{FF2B5EF4-FFF2-40B4-BE49-F238E27FC236}">
                <a16:creationId xmlns:a16="http://schemas.microsoft.com/office/drawing/2014/main" id="{134821BA-7A62-46C5-B439-7577DC7207BE}"/>
              </a:ext>
            </a:extLst>
          </p:cNvPr>
          <p:cNvPicPr>
            <a:picLocks noChangeAspect="1"/>
          </p:cNvPicPr>
          <p:nvPr/>
        </p:nvPicPr>
        <p:blipFill rotWithShape="1">
          <a:blip r:embed="rId3"/>
          <a:srcRect t="4133" b="12983"/>
          <a:stretch/>
        </p:blipFill>
        <p:spPr>
          <a:xfrm>
            <a:off x="3055011" y="932903"/>
            <a:ext cx="6761350" cy="4971722"/>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Title 1">
            <a:extLst>
              <a:ext uri="{FF2B5EF4-FFF2-40B4-BE49-F238E27FC236}">
                <a16:creationId xmlns:a16="http://schemas.microsoft.com/office/drawing/2014/main" id="{33FB2677-179B-597E-CB92-0A42D9931C49}"/>
              </a:ext>
            </a:extLst>
          </p:cNvPr>
          <p:cNvSpPr>
            <a:spLocks noGrp="1"/>
          </p:cNvSpPr>
          <p:nvPr>
            <p:ph type="title"/>
          </p:nvPr>
        </p:nvSpPr>
        <p:spPr>
          <a:xfrm>
            <a:off x="1671637" y="124382"/>
            <a:ext cx="10515600" cy="1325563"/>
          </a:xfrm>
        </p:spPr>
        <p:txBody>
          <a:bodyPr/>
          <a:lstStyle/>
          <a:p>
            <a:r>
              <a:rPr lang="en-GB" dirty="0"/>
              <a:t>Library Researcher Support Canvas module</a:t>
            </a:r>
          </a:p>
        </p:txBody>
      </p:sp>
      <p:sp>
        <p:nvSpPr>
          <p:cNvPr id="3" name="TextBox 2">
            <a:extLst>
              <a:ext uri="{FF2B5EF4-FFF2-40B4-BE49-F238E27FC236}">
                <a16:creationId xmlns:a16="http://schemas.microsoft.com/office/drawing/2014/main" id="{B57858D1-78B1-BF5C-68C7-0ED366DAA55F}"/>
              </a:ext>
            </a:extLst>
          </p:cNvPr>
          <p:cNvSpPr txBox="1"/>
          <p:nvPr/>
        </p:nvSpPr>
        <p:spPr>
          <a:xfrm>
            <a:off x="121920" y="5789816"/>
            <a:ext cx="5205984" cy="923330"/>
          </a:xfrm>
          <a:prstGeom prst="rect">
            <a:avLst/>
          </a:prstGeom>
          <a:noFill/>
        </p:spPr>
        <p:txBody>
          <a:bodyPr wrap="square" rtlCol="0">
            <a:spAutoFit/>
          </a:bodyPr>
          <a:lstStyle/>
          <a:p>
            <a:pPr algn="l" rtl="0" fontAlgn="base"/>
            <a:r>
              <a:rPr lang="en-GB" b="0" i="0" u="none" strike="noStrike" dirty="0">
                <a:solidFill>
                  <a:srgbClr val="000000"/>
                </a:solidFill>
                <a:effectLst/>
                <a:latin typeface="Calibri" panose="020F0502020204030204" pitchFamily="34" charset="0"/>
                <a:hlinkClick r:id="rId4"/>
              </a:rPr>
              <a:t>https://canvas.ljmu.ac.uk/enroll/7D3MPW</a:t>
            </a:r>
            <a:r>
              <a:rPr lang="en-GB" b="0" i="0" u="none" strike="noStrike" dirty="0">
                <a:solidFill>
                  <a:srgbClr val="000000"/>
                </a:solidFill>
                <a:effectLst/>
                <a:latin typeface="Calibri" panose="020F0502020204030204" pitchFamily="34" charset="0"/>
              </a:rPr>
              <a:t> </a:t>
            </a:r>
            <a:r>
              <a:rPr lang="en-US" b="0" i="0" dirty="0">
                <a:solidFill>
                  <a:srgbClr val="444444"/>
                </a:solidFill>
                <a:effectLst/>
                <a:latin typeface="Calibri" panose="020F0502020204030204" pitchFamily="34" charset="0"/>
              </a:rPr>
              <a:t>​ </a:t>
            </a:r>
          </a:p>
          <a:p>
            <a:pPr algn="l" rtl="0" fontAlgn="base"/>
            <a:r>
              <a:rPr lang="en-GB" b="0" i="0" dirty="0">
                <a:solidFill>
                  <a:srgbClr val="444444"/>
                </a:solidFill>
                <a:effectLst/>
                <a:latin typeface="Calibri" panose="020F0502020204030204" pitchFamily="34" charset="0"/>
              </a:rPr>
              <a:t>​</a:t>
            </a:r>
          </a:p>
          <a:p>
            <a:endParaRPr lang="en-GB" dirty="0"/>
          </a:p>
        </p:txBody>
      </p:sp>
    </p:spTree>
    <p:extLst>
      <p:ext uri="{BB962C8B-B14F-4D97-AF65-F5344CB8AC3E}">
        <p14:creationId xmlns:p14="http://schemas.microsoft.com/office/powerpoint/2010/main" val="2047480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EAE3D6-ABA4-55BA-21BC-A9444ADB8E62}"/>
              </a:ext>
            </a:extLst>
          </p:cNvPr>
          <p:cNvSpPr txBox="1">
            <a:spLocks/>
          </p:cNvSpPr>
          <p:nvPr/>
        </p:nvSpPr>
        <p:spPr>
          <a:xfrm>
            <a:off x="3398699" y="163594"/>
            <a:ext cx="895068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Choosing a Home: Metrics</a:t>
            </a:r>
          </a:p>
        </p:txBody>
      </p:sp>
      <p:pic>
        <p:nvPicPr>
          <p:cNvPr id="10" name="Graphic 9" descr="Books with solid fill">
            <a:extLst>
              <a:ext uri="{FF2B5EF4-FFF2-40B4-BE49-F238E27FC236}">
                <a16:creationId xmlns:a16="http://schemas.microsoft.com/office/drawing/2014/main" id="{16675163-EFA2-32B4-31B5-930EC7B393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8714" y="1143000"/>
            <a:ext cx="914400" cy="914400"/>
          </a:xfrm>
          <a:prstGeom prst="rect">
            <a:avLst/>
          </a:prstGeom>
        </p:spPr>
      </p:pic>
      <p:pic>
        <p:nvPicPr>
          <p:cNvPr id="12" name="Graphic 11" descr="Quill with solid fill">
            <a:extLst>
              <a:ext uri="{FF2B5EF4-FFF2-40B4-BE49-F238E27FC236}">
                <a16:creationId xmlns:a16="http://schemas.microsoft.com/office/drawing/2014/main" id="{2020B8EA-589E-DBC6-1CA1-B240EEF07D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46023" y="1986858"/>
            <a:ext cx="719782" cy="719782"/>
          </a:xfrm>
          <a:prstGeom prst="rect">
            <a:avLst/>
          </a:prstGeom>
        </p:spPr>
      </p:pic>
      <p:pic>
        <p:nvPicPr>
          <p:cNvPr id="14" name="Graphic 13" descr="Group with solid fill">
            <a:extLst>
              <a:ext uri="{FF2B5EF4-FFF2-40B4-BE49-F238E27FC236}">
                <a16:creationId xmlns:a16="http://schemas.microsoft.com/office/drawing/2014/main" id="{C9F36555-EADC-12C5-A1DC-BD47BBF9FF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3587" y="2901258"/>
            <a:ext cx="914400" cy="914400"/>
          </a:xfrm>
          <a:prstGeom prst="rect">
            <a:avLst/>
          </a:prstGeom>
        </p:spPr>
      </p:pic>
      <p:pic>
        <p:nvPicPr>
          <p:cNvPr id="16" name="Graphic 15" descr="Homeopathy with solid fill">
            <a:extLst>
              <a:ext uri="{FF2B5EF4-FFF2-40B4-BE49-F238E27FC236}">
                <a16:creationId xmlns:a16="http://schemas.microsoft.com/office/drawing/2014/main" id="{0F4ED1EB-CDF5-5097-F5AC-BC4545EE75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46023" y="3866112"/>
            <a:ext cx="914400" cy="914400"/>
          </a:xfrm>
          <a:prstGeom prst="rect">
            <a:avLst/>
          </a:prstGeom>
        </p:spPr>
      </p:pic>
      <p:pic>
        <p:nvPicPr>
          <p:cNvPr id="18" name="Graphic 17" descr="Slippery with solid fill">
            <a:extLst>
              <a:ext uri="{FF2B5EF4-FFF2-40B4-BE49-F238E27FC236}">
                <a16:creationId xmlns:a16="http://schemas.microsoft.com/office/drawing/2014/main" id="{71BF137F-2C32-CA7A-218F-3A2889DE143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68678" y="4830966"/>
            <a:ext cx="914400" cy="914400"/>
          </a:xfrm>
          <a:prstGeom prst="rect">
            <a:avLst/>
          </a:prstGeom>
        </p:spPr>
      </p:pic>
      <p:sp>
        <p:nvSpPr>
          <p:cNvPr id="19" name="TextBox 18">
            <a:extLst>
              <a:ext uri="{FF2B5EF4-FFF2-40B4-BE49-F238E27FC236}">
                <a16:creationId xmlns:a16="http://schemas.microsoft.com/office/drawing/2014/main" id="{1912BA68-5872-2403-E588-351C29CFD45D}"/>
              </a:ext>
            </a:extLst>
          </p:cNvPr>
          <p:cNvSpPr txBox="1"/>
          <p:nvPr/>
        </p:nvSpPr>
        <p:spPr>
          <a:xfrm>
            <a:off x="2800350" y="1143000"/>
            <a:ext cx="784293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Arial" panose="020B0604020202020204"/>
                <a:ea typeface="+mn-ea"/>
                <a:cs typeface="+mn-cs"/>
              </a:rPr>
              <a:t>Publication 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Arial" panose="020B0604020202020204"/>
                <a:ea typeface="+mn-ea"/>
                <a:cs typeface="+mn-cs"/>
              </a:rPr>
              <a:t>Journal 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Arial" panose="020B0604020202020204"/>
                <a:ea typeface="+mn-ea"/>
                <a:cs typeface="+mn-cs"/>
              </a:rPr>
              <a:t>Author 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Arial" panose="020B0604020202020204"/>
                <a:ea typeface="+mn-ea"/>
                <a:cs typeface="+mn-cs"/>
              </a:rPr>
              <a:t>Alternative 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Arial" panose="020B0604020202020204"/>
                <a:ea typeface="+mn-ea"/>
                <a:cs typeface="+mn-cs"/>
              </a:rPr>
              <a:t>Caution! </a:t>
            </a:r>
          </a:p>
        </p:txBody>
      </p:sp>
    </p:spTree>
    <p:extLst>
      <p:ext uri="{BB962C8B-B14F-4D97-AF65-F5344CB8AC3E}">
        <p14:creationId xmlns:p14="http://schemas.microsoft.com/office/powerpoint/2010/main" val="3506697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40EE-BD41-4C9D-A087-935A487BE0E3}"/>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5200"/>
              <a:t>Benefits of Open Access publishing</a:t>
            </a:r>
          </a:p>
        </p:txBody>
      </p:sp>
      <p:pic>
        <p:nvPicPr>
          <p:cNvPr id="6" name="Picture 4" descr="diagram of the benefits of open access publishing&#10;&#10;Description automatically generated">
            <a:extLst>
              <a:ext uri="{FF2B5EF4-FFF2-40B4-BE49-F238E27FC236}">
                <a16:creationId xmlns:a16="http://schemas.microsoft.com/office/drawing/2014/main" id="{6D41D50C-5CB2-4C66-A9A4-4199088562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 t="-1" r="4604" b="-1"/>
          <a:stretch/>
        </p:blipFill>
        <p:spPr bwMode="auto">
          <a:xfrm>
            <a:off x="5704917" y="1184856"/>
            <a:ext cx="5832481" cy="48549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DA4D84-A3DC-4004-8CB9-665495DE01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17" r="2" b="2"/>
          <a:stretch/>
        </p:blipFill>
        <p:spPr bwMode="auto">
          <a:xfrm>
            <a:off x="11537398" y="96982"/>
            <a:ext cx="584219" cy="86431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54F84F97-71E4-D20F-42A0-2A35C8E16EC5}"/>
              </a:ext>
            </a:extLst>
          </p:cNvPr>
          <p:cNvSpPr txBox="1">
            <a:spLocks/>
          </p:cNvSpPr>
          <p:nvPr/>
        </p:nvSpPr>
        <p:spPr>
          <a:xfrm>
            <a:off x="3398699" y="163594"/>
            <a:ext cx="895068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dirty="0"/>
              <a:t>Open Access Options: Benefits</a:t>
            </a:r>
          </a:p>
        </p:txBody>
      </p:sp>
    </p:spTree>
    <p:extLst>
      <p:ext uri="{BB962C8B-B14F-4D97-AF65-F5344CB8AC3E}">
        <p14:creationId xmlns:p14="http://schemas.microsoft.com/office/powerpoint/2010/main" val="3853083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4C3D01-ADBD-FB2E-1774-576D3850F8A7}"/>
              </a:ext>
            </a:extLst>
          </p:cNvPr>
          <p:cNvSpPr txBox="1">
            <a:spLocks/>
          </p:cNvSpPr>
          <p:nvPr/>
        </p:nvSpPr>
        <p:spPr>
          <a:xfrm>
            <a:off x="4081423" y="209803"/>
            <a:ext cx="895068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Gold, Green, Diamond Open Access</a:t>
            </a:r>
          </a:p>
        </p:txBody>
      </p:sp>
      <p:pic>
        <p:nvPicPr>
          <p:cNvPr id="7" name="Picture 6" descr="Stacks of gold coins">
            <a:extLst>
              <a:ext uri="{FF2B5EF4-FFF2-40B4-BE49-F238E27FC236}">
                <a16:creationId xmlns:a16="http://schemas.microsoft.com/office/drawing/2014/main" id="{8FA272C8-CC74-6B43-BBCC-5BF9CD507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267" y="1791080"/>
            <a:ext cx="1617706" cy="1078471"/>
          </a:xfrm>
          <a:prstGeom prst="rect">
            <a:avLst/>
          </a:prstGeom>
        </p:spPr>
      </p:pic>
      <p:pic>
        <p:nvPicPr>
          <p:cNvPr id="9" name="Picture 8" descr="Aerial view of the green fields">
            <a:extLst>
              <a:ext uri="{FF2B5EF4-FFF2-40B4-BE49-F238E27FC236}">
                <a16:creationId xmlns:a16="http://schemas.microsoft.com/office/drawing/2014/main" id="{58F06102-2CF4-CC8F-6BAC-07E33B17A6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295" y="3650210"/>
            <a:ext cx="1177641" cy="882742"/>
          </a:xfrm>
          <a:prstGeom prst="rect">
            <a:avLst/>
          </a:prstGeom>
        </p:spPr>
      </p:pic>
      <p:pic>
        <p:nvPicPr>
          <p:cNvPr id="11" name="Picture 10" descr="Close-up of diamond ring in darkness">
            <a:extLst>
              <a:ext uri="{FF2B5EF4-FFF2-40B4-BE49-F238E27FC236}">
                <a16:creationId xmlns:a16="http://schemas.microsoft.com/office/drawing/2014/main" id="{771E3523-8BBA-F09E-F516-63A6C6B50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267" y="5172256"/>
            <a:ext cx="1177641" cy="799039"/>
          </a:xfrm>
          <a:prstGeom prst="rect">
            <a:avLst/>
          </a:prstGeom>
        </p:spPr>
      </p:pic>
      <p:sp>
        <p:nvSpPr>
          <p:cNvPr id="12" name="TextBox 11">
            <a:extLst>
              <a:ext uri="{FF2B5EF4-FFF2-40B4-BE49-F238E27FC236}">
                <a16:creationId xmlns:a16="http://schemas.microsoft.com/office/drawing/2014/main" id="{CC5C7B96-6B0E-92F1-4C48-1B0116D01F22}"/>
              </a:ext>
            </a:extLst>
          </p:cNvPr>
          <p:cNvSpPr txBox="1"/>
          <p:nvPr/>
        </p:nvSpPr>
        <p:spPr>
          <a:xfrm>
            <a:off x="3179311" y="1470453"/>
            <a:ext cx="80442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Pure Gold:</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Often </a:t>
            </a:r>
            <a:r>
              <a:rPr lang="en-GB" dirty="0">
                <a:solidFill>
                  <a:srgbClr val="000000"/>
                </a:solidFill>
                <a:latin typeface="Arial" panose="020B0604020202020204"/>
              </a:rPr>
              <a:t>includes an </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article processing charge, ranging from £45 to £10,000.  Your work is immediately open access for everyone to read at the publisher site.   You often retain copyright, depending on your license. </a:t>
            </a:r>
          </a:p>
        </p:txBody>
      </p:sp>
      <p:sp>
        <p:nvSpPr>
          <p:cNvPr id="13" name="TextBox 12">
            <a:extLst>
              <a:ext uri="{FF2B5EF4-FFF2-40B4-BE49-F238E27FC236}">
                <a16:creationId xmlns:a16="http://schemas.microsoft.com/office/drawing/2014/main" id="{A7F6AFD4-FEC0-FFB9-9D6C-D8CF1F03BAD8}"/>
              </a:ext>
            </a:extLst>
          </p:cNvPr>
          <p:cNvSpPr txBox="1"/>
          <p:nvPr/>
        </p:nvSpPr>
        <p:spPr>
          <a:xfrm>
            <a:off x="3179310" y="2361358"/>
            <a:ext cx="80442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Gold in a Hybrid Journal:</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You have the </a:t>
            </a:r>
            <a:r>
              <a:rPr kumimoji="0" lang="en-GB" sz="1800" b="0" i="1" u="none" strike="noStrike" kern="1200" cap="none" spc="0" normalizeH="0" baseline="0" noProof="0" dirty="0">
                <a:ln>
                  <a:noFill/>
                </a:ln>
                <a:solidFill>
                  <a:srgbClr val="000000"/>
                </a:solidFill>
                <a:effectLst/>
                <a:uLnTx/>
                <a:uFillTx/>
                <a:latin typeface="Arial" panose="020B0604020202020204"/>
                <a:ea typeface="+mn-ea"/>
                <a:cs typeface="+mn-cs"/>
              </a:rPr>
              <a:t>option</a:t>
            </a:r>
            <a:r>
              <a:rPr kumimoji="0" lang="en-GB" sz="1800" b="0" u="none" strike="noStrike" kern="1200" cap="none" spc="0" normalizeH="0" baseline="0" noProof="0" dirty="0">
                <a:ln>
                  <a:noFill/>
                </a:ln>
                <a:solidFill>
                  <a:srgbClr val="000000"/>
                </a:solidFill>
                <a:effectLst/>
                <a:uLnTx/>
                <a:uFillTx/>
                <a:latin typeface="Arial" panose="020B0604020202020204"/>
                <a:ea typeface="+mn-ea"/>
                <a:cs typeface="+mn-cs"/>
              </a:rPr>
              <a:t> to publish gold open access, usually at a cost.  Your work will be open to subscribers unless you pay an article processing charge.. Some of our deals allow you to publish open access at no additional cost. . </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D58C5121-6F67-E1EB-A854-1ADFC820FA47}"/>
              </a:ext>
            </a:extLst>
          </p:cNvPr>
          <p:cNvSpPr txBox="1"/>
          <p:nvPr/>
        </p:nvSpPr>
        <p:spPr>
          <a:xfrm>
            <a:off x="3179310" y="4787382"/>
            <a:ext cx="80442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Diamond:</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Open access but no charge for any authors.  Often supported by universities via a ‘supporting’ model and/or hosted via an open journals service. </a:t>
            </a:r>
          </a:p>
        </p:txBody>
      </p:sp>
      <p:sp>
        <p:nvSpPr>
          <p:cNvPr id="2" name="TextBox 1">
            <a:extLst>
              <a:ext uri="{FF2B5EF4-FFF2-40B4-BE49-F238E27FC236}">
                <a16:creationId xmlns:a16="http://schemas.microsoft.com/office/drawing/2014/main" id="{190EBB76-7432-181D-24D5-C07DAE3B2283}"/>
              </a:ext>
            </a:extLst>
          </p:cNvPr>
          <p:cNvSpPr txBox="1"/>
          <p:nvPr/>
        </p:nvSpPr>
        <p:spPr>
          <a:xfrm>
            <a:off x="3179310" y="3429000"/>
            <a:ext cx="80442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Green:</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You publish under a subscription model, but you are allowed to self-archive your manuscript in a subject or institutional repository.  </a:t>
            </a:r>
            <a:r>
              <a:rPr lang="en-GB" dirty="0">
                <a:solidFill>
                  <a:srgbClr val="000000"/>
                </a:solidFill>
                <a:latin typeface="Arial" panose="020B0604020202020204"/>
              </a:rPr>
              <a:t>You may have to apply an embargo. </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2663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4C3D01-ADBD-FB2E-1774-576D3850F8A7}"/>
              </a:ext>
            </a:extLst>
          </p:cNvPr>
          <p:cNvSpPr txBox="1">
            <a:spLocks/>
          </p:cNvSpPr>
          <p:nvPr/>
        </p:nvSpPr>
        <p:spPr>
          <a:xfrm>
            <a:off x="4569657" y="163594"/>
            <a:ext cx="895068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LJMU: Open Journals Service</a:t>
            </a:r>
          </a:p>
        </p:txBody>
      </p:sp>
      <p:sp>
        <p:nvSpPr>
          <p:cNvPr id="12" name="TextBox 11">
            <a:extLst>
              <a:ext uri="{FF2B5EF4-FFF2-40B4-BE49-F238E27FC236}">
                <a16:creationId xmlns:a16="http://schemas.microsoft.com/office/drawing/2014/main" id="{CC5C7B96-6B0E-92F1-4C48-1B0116D01F22}"/>
              </a:ext>
            </a:extLst>
          </p:cNvPr>
          <p:cNvSpPr txBox="1"/>
          <p:nvPr/>
        </p:nvSpPr>
        <p:spPr>
          <a:xfrm>
            <a:off x="3447535" y="1470453"/>
            <a:ext cx="80442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00"/>
                </a:solidFill>
                <a:latin typeface="Arial" panose="020B0604020202020204"/>
              </a:rPr>
              <a:t>LJMU host our own Open Journals Service, which has journals, conference proceedings and other sorts of publications.  Journals are peer-reviewed and edited by LJMU staff (and beyond). </a:t>
            </a:r>
            <a:r>
              <a:rPr lang="en-GB" sz="2400" dirty="0">
                <a:solidFill>
                  <a:srgbClr val="000000"/>
                </a:solidFill>
                <a:latin typeface="Arial" panose="020B0604020202020204"/>
                <a:hlinkClick r:id="rId3"/>
              </a:rPr>
              <a:t>https://openjournals.ljmu.ac.uk/</a:t>
            </a:r>
            <a:r>
              <a:rPr lang="en-GB" sz="2400" dirty="0">
                <a:solidFill>
                  <a:srgbClr val="000000"/>
                </a:solidFill>
                <a:latin typeface="Arial" panose="020B0604020202020204"/>
              </a:rPr>
              <a:t> </a:t>
            </a:r>
            <a:endParaRPr kumimoji="0" lang="en-GB" sz="240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D58C5121-6F67-E1EB-A854-1ADFC820FA47}"/>
              </a:ext>
            </a:extLst>
          </p:cNvPr>
          <p:cNvSpPr txBox="1"/>
          <p:nvPr/>
        </p:nvSpPr>
        <p:spPr>
          <a:xfrm>
            <a:off x="3447534" y="3817888"/>
            <a:ext cx="80442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00"/>
                </a:solidFill>
                <a:latin typeface="Arial" panose="020B0604020202020204"/>
              </a:rPr>
              <a:t>The Open Library of the Humanities is an example of a diamond journal service.  It is supported by many universities and is open to read/publish to anyone. </a:t>
            </a:r>
            <a:r>
              <a:rPr lang="en-GB" sz="2400" dirty="0">
                <a:solidFill>
                  <a:srgbClr val="000000"/>
                </a:solidFill>
                <a:latin typeface="Arial" panose="020B0604020202020204"/>
                <a:hlinkClick r:id="rId4"/>
              </a:rPr>
              <a:t>https://www.openlibhums.org/</a:t>
            </a:r>
            <a:r>
              <a:rPr lang="en-GB" sz="2400" dirty="0">
                <a:solidFill>
                  <a:srgbClr val="000000"/>
                </a:solidFill>
                <a:latin typeface="Arial" panose="020B0604020202020204"/>
              </a:rPr>
              <a:t> </a:t>
            </a:r>
            <a:endParaRPr kumimoji="0" lang="en-GB" sz="240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 name="Picture 4">
            <a:extLst>
              <a:ext uri="{FF2B5EF4-FFF2-40B4-BE49-F238E27FC236}">
                <a16:creationId xmlns:a16="http://schemas.microsoft.com/office/drawing/2014/main" id="{283A2404-4563-2543-116F-D7D15B2AEE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216" y="1721676"/>
            <a:ext cx="864137" cy="13442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87F36D8C-80C0-B616-74F9-578923392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4033" y="1721676"/>
            <a:ext cx="941191" cy="1344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C34870A-A18D-1B34-7C0D-650CE50E8435}"/>
              </a:ext>
            </a:extLst>
          </p:cNvPr>
          <p:cNvPicPr>
            <a:picLocks noChangeAspect="1"/>
          </p:cNvPicPr>
          <p:nvPr/>
        </p:nvPicPr>
        <p:blipFill>
          <a:blip r:embed="rId7"/>
          <a:stretch>
            <a:fillRect/>
          </a:stretch>
        </p:blipFill>
        <p:spPr>
          <a:xfrm>
            <a:off x="700216" y="3429000"/>
            <a:ext cx="1832102" cy="2425496"/>
          </a:xfrm>
          <a:prstGeom prst="rect">
            <a:avLst/>
          </a:prstGeom>
        </p:spPr>
      </p:pic>
    </p:spTree>
    <p:extLst>
      <p:ext uri="{BB962C8B-B14F-4D97-AF65-F5344CB8AC3E}">
        <p14:creationId xmlns:p14="http://schemas.microsoft.com/office/powerpoint/2010/main" val="995196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p:txBody>
          <a:bodyPr/>
          <a:lstStyle/>
          <a:p>
            <a:r>
              <a:rPr lang="en-US"/>
              <a:t>LJMU Open Access Agreements</a:t>
            </a:r>
            <a:br>
              <a:rPr lang="en-US"/>
            </a:br>
            <a:endParaRPr lang="en-US"/>
          </a:p>
        </p:txBody>
      </p:sp>
      <p:pic>
        <p:nvPicPr>
          <p:cNvPr id="31" name="Picture 2" descr="the words Portland Press">
            <a:extLst>
              <a:ext uri="{FF2B5EF4-FFF2-40B4-BE49-F238E27FC236}">
                <a16:creationId xmlns:a16="http://schemas.microsoft.com/office/drawing/2014/main" id="{AF5536A2-335F-71F5-3817-27624484C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694" y="1767031"/>
            <a:ext cx="2239050" cy="8396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the words Oxford University press">
            <a:extLst>
              <a:ext uri="{FF2B5EF4-FFF2-40B4-BE49-F238E27FC236}">
                <a16:creationId xmlns:a16="http://schemas.microsoft.com/office/drawing/2014/main" id="{A95E2977-BADB-0F29-CEAF-C6665E6FDCB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77260" y="2583506"/>
            <a:ext cx="2209800" cy="619125"/>
          </a:xfrm>
          <a:prstGeom prst="rect">
            <a:avLst/>
          </a:prstGeom>
        </p:spPr>
      </p:pic>
      <p:pic>
        <p:nvPicPr>
          <p:cNvPr id="32" name="Picture 8" descr="The words ACS chemistry for life">
            <a:extLst>
              <a:ext uri="{FF2B5EF4-FFF2-40B4-BE49-F238E27FC236}">
                <a16:creationId xmlns:a16="http://schemas.microsoft.com/office/drawing/2014/main" id="{E7DD20FF-0226-8961-8BB7-B4ED82AC073C}"/>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07659" y="3371121"/>
            <a:ext cx="1943100" cy="752475"/>
          </a:xfrm>
          <a:prstGeom prst="rect">
            <a:avLst/>
          </a:prstGeom>
        </p:spPr>
      </p:pic>
      <p:pic>
        <p:nvPicPr>
          <p:cNvPr id="35" name="Picture 10" descr="The words Cambridge University Press">
            <a:extLst>
              <a:ext uri="{FF2B5EF4-FFF2-40B4-BE49-F238E27FC236}">
                <a16:creationId xmlns:a16="http://schemas.microsoft.com/office/drawing/2014/main" id="{E1CA094C-CB48-CD6E-2348-04004B95D6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111" y="1997611"/>
            <a:ext cx="2032908" cy="544406"/>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pic>
        <p:nvPicPr>
          <p:cNvPr id="49" name="Picture 48" descr="the word DOAJ">
            <a:extLst>
              <a:ext uri="{FF2B5EF4-FFF2-40B4-BE49-F238E27FC236}">
                <a16:creationId xmlns:a16="http://schemas.microsoft.com/office/drawing/2014/main" id="{A83EE006-DF65-0BC8-B9FD-507752CA49FE}"/>
              </a:ext>
            </a:extLst>
          </p:cNvPr>
          <p:cNvPicPr>
            <a:picLocks noChangeAspect="1"/>
          </p:cNvPicPr>
          <p:nvPr/>
        </p:nvPicPr>
        <p:blipFill>
          <a:blip r:embed="rId7"/>
          <a:stretch>
            <a:fillRect/>
          </a:stretch>
        </p:blipFill>
        <p:spPr>
          <a:xfrm>
            <a:off x="3084670" y="2786734"/>
            <a:ext cx="1575304" cy="437900"/>
          </a:xfrm>
          <a:prstGeom prst="rect">
            <a:avLst/>
          </a:prstGeom>
        </p:spPr>
      </p:pic>
      <p:pic>
        <p:nvPicPr>
          <p:cNvPr id="36" name="Picture 8" descr="the word PLOS">
            <a:extLst>
              <a:ext uri="{FF2B5EF4-FFF2-40B4-BE49-F238E27FC236}">
                <a16:creationId xmlns:a16="http://schemas.microsoft.com/office/drawing/2014/main" id="{B199B15D-8FF4-4C3C-900D-92692B229E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8077" y="3304084"/>
            <a:ext cx="1482613" cy="88802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the words the Company of Biologists">
            <a:extLst>
              <a:ext uri="{FF2B5EF4-FFF2-40B4-BE49-F238E27FC236}">
                <a16:creationId xmlns:a16="http://schemas.microsoft.com/office/drawing/2014/main" id="{74C2C205-7D9E-CE08-7984-4E81C080B54B}"/>
              </a:ext>
            </a:extLst>
          </p:cNvPr>
          <p:cNvPicPr>
            <a:picLocks noChangeAspect="1"/>
          </p:cNvPicPr>
          <p:nvPr/>
        </p:nvPicPr>
        <p:blipFill>
          <a:blip r:embed="rId9"/>
          <a:stretch>
            <a:fillRect/>
          </a:stretch>
        </p:blipFill>
        <p:spPr>
          <a:xfrm>
            <a:off x="2125544" y="4361079"/>
            <a:ext cx="1800225" cy="971550"/>
          </a:xfrm>
          <a:prstGeom prst="rect">
            <a:avLst/>
          </a:prstGeom>
        </p:spPr>
      </p:pic>
      <p:pic>
        <p:nvPicPr>
          <p:cNvPr id="51" name="Picture 50" descr="the words open book collective">
            <a:extLst>
              <a:ext uri="{FF2B5EF4-FFF2-40B4-BE49-F238E27FC236}">
                <a16:creationId xmlns:a16="http://schemas.microsoft.com/office/drawing/2014/main" id="{2369281F-400C-E16F-C7BC-E3164F3982E2}"/>
              </a:ext>
            </a:extLst>
          </p:cNvPr>
          <p:cNvPicPr>
            <a:picLocks noChangeAspect="1"/>
          </p:cNvPicPr>
          <p:nvPr/>
        </p:nvPicPr>
        <p:blipFill>
          <a:blip r:embed="rId10"/>
          <a:stretch>
            <a:fillRect/>
          </a:stretch>
        </p:blipFill>
        <p:spPr>
          <a:xfrm>
            <a:off x="5423930" y="1664258"/>
            <a:ext cx="1802632" cy="752475"/>
          </a:xfrm>
          <a:prstGeom prst="rect">
            <a:avLst/>
          </a:prstGeom>
        </p:spPr>
      </p:pic>
      <p:pic>
        <p:nvPicPr>
          <p:cNvPr id="50" name="Picture 49" descr="the words doab directory of open access books">
            <a:extLst>
              <a:ext uri="{FF2B5EF4-FFF2-40B4-BE49-F238E27FC236}">
                <a16:creationId xmlns:a16="http://schemas.microsoft.com/office/drawing/2014/main" id="{EB1C3150-D1B6-31DC-CADE-1F6BC0936ADE}"/>
              </a:ext>
            </a:extLst>
          </p:cNvPr>
          <p:cNvPicPr>
            <a:picLocks noChangeAspect="1"/>
          </p:cNvPicPr>
          <p:nvPr/>
        </p:nvPicPr>
        <p:blipFill>
          <a:blip r:embed="rId11"/>
          <a:stretch>
            <a:fillRect/>
          </a:stretch>
        </p:blipFill>
        <p:spPr>
          <a:xfrm>
            <a:off x="5583893" y="2328795"/>
            <a:ext cx="2032907" cy="790575"/>
          </a:xfrm>
          <a:prstGeom prst="rect">
            <a:avLst/>
          </a:prstGeom>
        </p:spPr>
      </p:pic>
      <p:pic>
        <p:nvPicPr>
          <p:cNvPr id="40" name="Picture 12" descr="The words Sage publishing">
            <a:extLst>
              <a:ext uri="{FF2B5EF4-FFF2-40B4-BE49-F238E27FC236}">
                <a16:creationId xmlns:a16="http://schemas.microsoft.com/office/drawing/2014/main" id="{ACE275ED-8115-BD01-C428-8108D00291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01271" y="3372757"/>
            <a:ext cx="1323975" cy="666750"/>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pic>
        <p:nvPicPr>
          <p:cNvPr id="37" name="Picture 20" descr="The word Wiley">
            <a:extLst>
              <a:ext uri="{FF2B5EF4-FFF2-40B4-BE49-F238E27FC236}">
                <a16:creationId xmlns:a16="http://schemas.microsoft.com/office/drawing/2014/main" id="{2FB17999-D252-F6FB-6BED-0B1AEC29695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7629" y="4709193"/>
            <a:ext cx="1877378" cy="695325"/>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pic>
        <p:nvPicPr>
          <p:cNvPr id="38" name="Picture 37" descr="the word Elsevier">
            <a:extLst>
              <a:ext uri="{FF2B5EF4-FFF2-40B4-BE49-F238E27FC236}">
                <a16:creationId xmlns:a16="http://schemas.microsoft.com/office/drawing/2014/main" id="{BE561A89-E7CE-FDFB-26AA-B03071310783}"/>
              </a:ext>
              <a:ext uri="{C183D7F6-B498-43B3-948B-1728B52AA6E4}">
                <adec:decorative xmlns:adec="http://schemas.microsoft.com/office/drawing/2017/decorative" val="0"/>
              </a:ext>
            </a:extLst>
          </p:cNvPr>
          <p:cNvPicPr>
            <a:picLocks noChangeAspect="1"/>
          </p:cNvPicPr>
          <p:nvPr/>
        </p:nvPicPr>
        <p:blipFill>
          <a:blip r:embed="rId14"/>
          <a:stretch>
            <a:fillRect/>
          </a:stretch>
        </p:blipFill>
        <p:spPr>
          <a:xfrm>
            <a:off x="3025656" y="5477377"/>
            <a:ext cx="1979002" cy="744676"/>
          </a:xfrm>
          <a:prstGeom prst="rect">
            <a:avLst/>
          </a:prstGeom>
          <a:ln w="57150">
            <a:solidFill>
              <a:srgbClr val="FF0000"/>
            </a:solidFill>
          </a:ln>
        </p:spPr>
      </p:pic>
      <p:pic>
        <p:nvPicPr>
          <p:cNvPr id="41" name="Picture 14" descr="the word Springer">
            <a:extLst>
              <a:ext uri="{FF2B5EF4-FFF2-40B4-BE49-F238E27FC236}">
                <a16:creationId xmlns:a16="http://schemas.microsoft.com/office/drawing/2014/main" id="{BAB8B543-D534-3BC6-E4B2-6B818D09CD1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09383" y="4154821"/>
            <a:ext cx="1979002" cy="695325"/>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pic>
        <p:nvPicPr>
          <p:cNvPr id="47" name="Picture 46" descr="the words ACM Association for Computing machinery">
            <a:extLst>
              <a:ext uri="{FF2B5EF4-FFF2-40B4-BE49-F238E27FC236}">
                <a16:creationId xmlns:a16="http://schemas.microsoft.com/office/drawing/2014/main" id="{9A565ECF-F74E-78D1-24C3-7B182E013570}"/>
              </a:ext>
            </a:extLst>
          </p:cNvPr>
          <p:cNvPicPr>
            <a:picLocks noChangeAspect="1"/>
          </p:cNvPicPr>
          <p:nvPr/>
        </p:nvPicPr>
        <p:blipFill>
          <a:blip r:embed="rId16"/>
          <a:stretch>
            <a:fillRect/>
          </a:stretch>
        </p:blipFill>
        <p:spPr>
          <a:xfrm>
            <a:off x="6232072" y="5244152"/>
            <a:ext cx="2333625" cy="771525"/>
          </a:xfrm>
          <a:prstGeom prst="rect">
            <a:avLst/>
          </a:prstGeom>
        </p:spPr>
      </p:pic>
      <p:pic>
        <p:nvPicPr>
          <p:cNvPr id="42" name="Picture 41" descr="the words American Psychological association">
            <a:extLst>
              <a:ext uri="{FF2B5EF4-FFF2-40B4-BE49-F238E27FC236}">
                <a16:creationId xmlns:a16="http://schemas.microsoft.com/office/drawing/2014/main" id="{574492F1-5FA3-09BB-FF52-3477F68C2045}"/>
              </a:ext>
              <a:ext uri="{C183D7F6-B498-43B3-948B-1728B52AA6E4}">
                <adec:decorative xmlns:adec="http://schemas.microsoft.com/office/drawing/2017/decorative" val="0"/>
              </a:ext>
            </a:extLst>
          </p:cNvPr>
          <p:cNvPicPr>
            <a:picLocks noChangeAspect="1"/>
          </p:cNvPicPr>
          <p:nvPr/>
        </p:nvPicPr>
        <p:blipFill>
          <a:blip r:embed="rId17"/>
          <a:stretch>
            <a:fillRect/>
          </a:stretch>
        </p:blipFill>
        <p:spPr>
          <a:xfrm>
            <a:off x="7634436" y="2161017"/>
            <a:ext cx="4295775" cy="381000"/>
          </a:xfrm>
          <a:prstGeom prst="rect">
            <a:avLst/>
          </a:prstGeom>
        </p:spPr>
      </p:pic>
      <p:pic>
        <p:nvPicPr>
          <p:cNvPr id="43" name="Picture 18" descr="the words Taylor and Francis Group an inform business">
            <a:extLst>
              <a:ext uri="{FF2B5EF4-FFF2-40B4-BE49-F238E27FC236}">
                <a16:creationId xmlns:a16="http://schemas.microsoft.com/office/drawing/2014/main" id="{A4587BEB-C6ED-0ED9-0EF1-1244E67C438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8297" y="2520047"/>
            <a:ext cx="2956454" cy="801207"/>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44" name="Picture 43" descr="the words OLH Open library of the humanities">
            <a:extLst>
              <a:ext uri="{FF2B5EF4-FFF2-40B4-BE49-F238E27FC236}">
                <a16:creationId xmlns:a16="http://schemas.microsoft.com/office/drawing/2014/main" id="{D259602B-C58C-0C87-6627-8BDF825DD3BC}"/>
              </a:ext>
              <a:ext uri="{C183D7F6-B498-43B3-948B-1728B52AA6E4}">
                <adec:decorative xmlns:adec="http://schemas.microsoft.com/office/drawing/2017/decorative" val="0"/>
              </a:ext>
            </a:extLst>
          </p:cNvPr>
          <p:cNvPicPr>
            <a:picLocks noChangeAspect="1"/>
          </p:cNvPicPr>
          <p:nvPr/>
        </p:nvPicPr>
        <p:blipFill>
          <a:blip r:embed="rId19"/>
          <a:stretch>
            <a:fillRect/>
          </a:stretch>
        </p:blipFill>
        <p:spPr>
          <a:xfrm>
            <a:off x="8852123" y="3213588"/>
            <a:ext cx="2667000" cy="790575"/>
          </a:xfrm>
          <a:prstGeom prst="rect">
            <a:avLst/>
          </a:prstGeom>
        </p:spPr>
      </p:pic>
      <p:pic>
        <p:nvPicPr>
          <p:cNvPr id="45" name="Picture 16" descr="the words IOP institute of physics">
            <a:extLst>
              <a:ext uri="{FF2B5EF4-FFF2-40B4-BE49-F238E27FC236}">
                <a16:creationId xmlns:a16="http://schemas.microsoft.com/office/drawing/2014/main" id="{2C67FDFA-3DBD-AE55-EDAA-C11EC461D7F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76326" y="4215024"/>
            <a:ext cx="2443561" cy="3460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the words Royal Society of chemistry">
            <a:extLst>
              <a:ext uri="{FF2B5EF4-FFF2-40B4-BE49-F238E27FC236}">
                <a16:creationId xmlns:a16="http://schemas.microsoft.com/office/drawing/2014/main" id="{7A8A78A8-24C8-1D30-D48F-6DFD5CD28C09}"/>
              </a:ext>
              <a:ext uri="{C183D7F6-B498-43B3-948B-1728B52AA6E4}">
                <adec:decorative xmlns:adec="http://schemas.microsoft.com/office/drawing/2017/decorative" val="0"/>
              </a:ext>
            </a:extLst>
          </p:cNvPr>
          <p:cNvPicPr>
            <a:picLocks noChangeAspect="1"/>
          </p:cNvPicPr>
          <p:nvPr/>
        </p:nvPicPr>
        <p:blipFill>
          <a:blip r:embed="rId21"/>
          <a:stretch>
            <a:fillRect/>
          </a:stretch>
        </p:blipFill>
        <p:spPr>
          <a:xfrm>
            <a:off x="8837128" y="4709193"/>
            <a:ext cx="1768213" cy="595544"/>
          </a:xfrm>
          <a:prstGeom prst="rect">
            <a:avLst/>
          </a:prstGeom>
        </p:spPr>
      </p:pic>
      <p:pic>
        <p:nvPicPr>
          <p:cNvPr id="53" name="Picture 2" descr="words open access with an open padlock in orange">
            <a:extLst>
              <a:ext uri="{FF2B5EF4-FFF2-40B4-BE49-F238E27FC236}">
                <a16:creationId xmlns:a16="http://schemas.microsoft.com/office/drawing/2014/main" id="{38BFD47C-AA5D-E974-7C41-7ECABC038EF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525770" y="5348594"/>
            <a:ext cx="1397429" cy="567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ed background with white text&#10;&#10;Description automatically generated">
            <a:extLst>
              <a:ext uri="{FF2B5EF4-FFF2-40B4-BE49-F238E27FC236}">
                <a16:creationId xmlns:a16="http://schemas.microsoft.com/office/drawing/2014/main" id="{81E04073-A814-5F10-74A6-84ABBB6D7062}"/>
              </a:ext>
            </a:extLst>
          </p:cNvPr>
          <p:cNvPicPr>
            <a:picLocks noChangeAspect="1"/>
          </p:cNvPicPr>
          <p:nvPr/>
        </p:nvPicPr>
        <p:blipFill>
          <a:blip r:embed="rId23"/>
          <a:stretch>
            <a:fillRect/>
          </a:stretch>
        </p:blipFill>
        <p:spPr>
          <a:xfrm>
            <a:off x="477554" y="4263677"/>
            <a:ext cx="1059494" cy="898482"/>
          </a:xfrm>
          <a:prstGeom prst="rect">
            <a:avLst/>
          </a:prstGeom>
        </p:spPr>
      </p:pic>
      <p:sp>
        <p:nvSpPr>
          <p:cNvPr id="5" name="TextBox 4">
            <a:extLst>
              <a:ext uri="{FF2B5EF4-FFF2-40B4-BE49-F238E27FC236}">
                <a16:creationId xmlns:a16="http://schemas.microsoft.com/office/drawing/2014/main" id="{D25EDC11-57D6-A2C8-674F-9FD740F36067}"/>
              </a:ext>
            </a:extLst>
          </p:cNvPr>
          <p:cNvSpPr txBox="1"/>
          <p:nvPr/>
        </p:nvSpPr>
        <p:spPr>
          <a:xfrm>
            <a:off x="2096522" y="950188"/>
            <a:ext cx="10604723" cy="830997"/>
          </a:xfrm>
          <a:prstGeom prst="rect">
            <a:avLst/>
          </a:prstGeom>
          <a:noFill/>
        </p:spPr>
        <p:txBody>
          <a:bodyPr wrap="square" rtlCol="0">
            <a:spAutoFit/>
          </a:bodyPr>
          <a:lstStyle/>
          <a:p>
            <a:r>
              <a:rPr lang="en-GB" sz="2400">
                <a:hlinkClick r:id="rId24"/>
              </a:rPr>
              <a:t>https://www.ljmu.ac.uk/library/researchers/open-access-publishing/institutional-open-access-agreements</a:t>
            </a:r>
            <a:r>
              <a:rPr lang="en-GB" sz="2400"/>
              <a:t> </a:t>
            </a:r>
          </a:p>
        </p:txBody>
      </p:sp>
    </p:spTree>
    <p:extLst>
      <p:ext uri="{BB962C8B-B14F-4D97-AF65-F5344CB8AC3E}">
        <p14:creationId xmlns:p14="http://schemas.microsoft.com/office/powerpoint/2010/main" val="1592682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2">
            <a:extLst>
              <a:ext uri="{FF2B5EF4-FFF2-40B4-BE49-F238E27FC236}">
                <a16:creationId xmlns:a16="http://schemas.microsoft.com/office/drawing/2014/main" id="{FEE849C2-CD0A-4B09-9015-806DCF298ADB}"/>
              </a:ext>
            </a:extLst>
          </p:cNvPr>
          <p:cNvSpPr txBox="1">
            <a:spLocks/>
          </p:cNvSpPr>
          <p:nvPr/>
        </p:nvSpPr>
        <p:spPr>
          <a:xfrm>
            <a:off x="7531610" y="365125"/>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a:t>Remember!</a:t>
            </a:r>
            <a:endParaRPr lang="en-US" sz="4000"/>
          </a:p>
        </p:txBody>
      </p:sp>
      <p:pic>
        <p:nvPicPr>
          <p:cNvPr id="2" name="Picture 2" descr="A picture containing text, road, building, outdoor&#10;&#10;Description automatically generated">
            <a:extLst>
              <a:ext uri="{FF2B5EF4-FFF2-40B4-BE49-F238E27FC236}">
                <a16:creationId xmlns:a16="http://schemas.microsoft.com/office/drawing/2014/main" id="{647E5395-6174-4CBE-AD2B-0CC542A2396B}"/>
              </a:ext>
            </a:extLst>
          </p:cNvPr>
          <p:cNvPicPr>
            <a:picLocks noChangeAspect="1"/>
          </p:cNvPicPr>
          <p:nvPr/>
        </p:nvPicPr>
        <p:blipFill rotWithShape="1">
          <a:blip r:embed="rId3"/>
          <a:srcRect l="25134" r="7352" b="-1"/>
          <a:stretch/>
        </p:blipFill>
        <p:spPr>
          <a:xfrm>
            <a:off x="1" y="10"/>
            <a:ext cx="6936390" cy="6857990"/>
          </a:xfrm>
          <a:prstGeom prst="rect">
            <a:avLst/>
          </a:prstGeom>
        </p:spPr>
      </p:pic>
      <p:sp>
        <p:nvSpPr>
          <p:cNvPr id="5" name="Rectangle 4">
            <a:extLst>
              <a:ext uri="{FF2B5EF4-FFF2-40B4-BE49-F238E27FC236}">
                <a16:creationId xmlns:a16="http://schemas.microsoft.com/office/drawing/2014/main" id="{2EAA0C91-CA64-4FFE-B5E1-55C4F34E4A8D}"/>
              </a:ext>
            </a:extLst>
          </p:cNvPr>
          <p:cNvSpPr/>
          <p:nvPr/>
        </p:nvSpPr>
        <p:spPr>
          <a:xfrm>
            <a:off x="7174524" y="2265037"/>
            <a:ext cx="4179276" cy="3911926"/>
          </a:xfrm>
          <a:prstGeom prst="rect">
            <a:avLst/>
          </a:prstGeom>
        </p:spPr>
        <p:txBody>
          <a:bodyPr vert="horz" lIns="91440" tIns="45720" rIns="91440" bIns="45720" rtlCol="0">
            <a:normAutofit fontScale="92500" lnSpcReduction="20000"/>
          </a:bodyPr>
          <a:lstStyle/>
          <a:p>
            <a:pPr marL="342900" indent="-228600">
              <a:lnSpc>
                <a:spcPct val="90000"/>
              </a:lnSpc>
              <a:spcAft>
                <a:spcPts val="600"/>
              </a:spcAft>
              <a:buFont typeface="Arial" panose="020B0604020202020204" pitchFamily="34" charset="0"/>
              <a:buChar char="•"/>
            </a:pPr>
            <a:r>
              <a:rPr lang="en-US" sz="1600" dirty="0"/>
              <a:t>Are you funded? You may need to make your work open access immediately and this could impact on where you may publish.</a:t>
            </a:r>
          </a:p>
          <a:p>
            <a:pPr marL="342900" indent="-228600">
              <a:lnSpc>
                <a:spcPct val="90000"/>
              </a:lnSpc>
              <a:spcAft>
                <a:spcPts val="600"/>
              </a:spcAft>
              <a:buFont typeface="Arial" panose="020B0604020202020204" pitchFamily="34" charset="0"/>
              <a:buChar char="•"/>
            </a:pPr>
            <a:r>
              <a:rPr lang="en-US" sz="1600" dirty="0"/>
              <a:t>Do we have a deal? Check our pages to discover where you can publish OA without paying an additional APC.</a:t>
            </a:r>
          </a:p>
          <a:p>
            <a:pPr marL="342900" indent="-228600">
              <a:lnSpc>
                <a:spcPct val="90000"/>
              </a:lnSpc>
              <a:spcAft>
                <a:spcPts val="600"/>
              </a:spcAft>
              <a:buFont typeface="Arial" panose="020B0604020202020204" pitchFamily="34" charset="0"/>
              <a:buChar char="•"/>
            </a:pPr>
            <a:r>
              <a:rPr lang="en-US" sz="1600" dirty="0"/>
              <a:t>Use a journal finder to locate a publication if you aren't sure</a:t>
            </a:r>
          </a:p>
          <a:p>
            <a:pPr marL="342900" indent="-228600">
              <a:lnSpc>
                <a:spcPct val="90000"/>
              </a:lnSpc>
              <a:spcAft>
                <a:spcPts val="600"/>
              </a:spcAft>
              <a:buFont typeface="Arial" panose="020B0604020202020204" pitchFamily="34" charset="0"/>
              <a:buChar char="•"/>
            </a:pPr>
            <a:r>
              <a:rPr lang="en-US" sz="1600" dirty="0"/>
              <a:t>Don't forget to be the corresponding author and use your LJMU address</a:t>
            </a:r>
          </a:p>
          <a:p>
            <a:pPr marL="342900" indent="-228600">
              <a:lnSpc>
                <a:spcPct val="90000"/>
              </a:lnSpc>
              <a:spcAft>
                <a:spcPts val="600"/>
              </a:spcAft>
              <a:buFont typeface="Arial" panose="020B0604020202020204" pitchFamily="34" charset="0"/>
              <a:buChar char="•"/>
            </a:pPr>
            <a:r>
              <a:rPr lang="en-US" sz="1600" dirty="0"/>
              <a:t>Choose LJMU as your affiliation</a:t>
            </a:r>
          </a:p>
          <a:p>
            <a:pPr marL="342900" indent="-228600">
              <a:lnSpc>
                <a:spcPct val="90000"/>
              </a:lnSpc>
              <a:spcAft>
                <a:spcPts val="600"/>
              </a:spcAft>
              <a:buFont typeface="Arial" panose="020B0604020202020204" pitchFamily="34" charset="0"/>
              <a:buChar char="•"/>
            </a:pPr>
            <a:r>
              <a:rPr lang="en-US" sz="1600" dirty="0"/>
              <a:t>If in doubt, ask! </a:t>
            </a:r>
          </a:p>
          <a:p>
            <a:pPr marL="342900" indent="-228600">
              <a:lnSpc>
                <a:spcPct val="90000"/>
              </a:lnSpc>
              <a:spcAft>
                <a:spcPts val="600"/>
              </a:spcAft>
              <a:buFont typeface="Arial" panose="020B0604020202020204" pitchFamily="34" charset="0"/>
              <a:buChar char="•"/>
            </a:pPr>
            <a:r>
              <a:rPr lang="en-US" sz="1600" dirty="0"/>
              <a:t>Consider-is it worth paying when I could publish for free/take part in a deal we are a part of?</a:t>
            </a:r>
          </a:p>
          <a:p>
            <a:pPr marL="342900" indent="-228600">
              <a:lnSpc>
                <a:spcPct val="90000"/>
              </a:lnSpc>
              <a:spcAft>
                <a:spcPts val="600"/>
              </a:spcAft>
              <a:buFont typeface="Arial" panose="020B0604020202020204" pitchFamily="34" charset="0"/>
              <a:buChar char="•"/>
            </a:pPr>
            <a:endParaRPr lang="en-US" sz="1100" dirty="0"/>
          </a:p>
          <a:p>
            <a:pPr marL="114300" indent="-228600">
              <a:lnSpc>
                <a:spcPct val="90000"/>
              </a:lnSpc>
              <a:spcAft>
                <a:spcPts val="600"/>
              </a:spcAft>
              <a:buFont typeface="Arial" panose="020B0604020202020204" pitchFamily="34" charset="0"/>
              <a:buChar char="•"/>
            </a:pPr>
            <a:endParaRPr lang="en-US" sz="1100" dirty="0"/>
          </a:p>
          <a:p>
            <a:pPr marL="114300" indent="-228600">
              <a:lnSpc>
                <a:spcPct val="90000"/>
              </a:lnSpc>
              <a:spcAft>
                <a:spcPts val="600"/>
              </a:spcAft>
              <a:buFont typeface="Arial" panose="020B0604020202020204" pitchFamily="34" charset="0"/>
              <a:buChar char="•"/>
            </a:pPr>
            <a:endParaRPr lang="en-US" sz="1100" dirty="0"/>
          </a:p>
          <a:p>
            <a:pPr marL="114300" indent="-228600">
              <a:lnSpc>
                <a:spcPct val="90000"/>
              </a:lnSpc>
              <a:spcAft>
                <a:spcPts val="600"/>
              </a:spcAft>
              <a:buFont typeface="Arial" panose="020B0604020202020204" pitchFamily="34" charset="0"/>
              <a:buChar char="•"/>
            </a:pPr>
            <a:r>
              <a:rPr lang="en-US" sz="1100" dirty="0"/>
              <a:t>Photo by </a:t>
            </a:r>
            <a:r>
              <a:rPr lang="en-US" sz="1100" dirty="0" err="1">
                <a:hlinkClick r:id="rId4"/>
              </a:rPr>
              <a:t>Michał</a:t>
            </a:r>
            <a:r>
              <a:rPr lang="en-US" sz="1100" dirty="0">
                <a:hlinkClick r:id="rId4"/>
              </a:rPr>
              <a:t> </a:t>
            </a:r>
            <a:r>
              <a:rPr lang="en-US" sz="1100" dirty="0" err="1">
                <a:hlinkClick r:id="rId4"/>
              </a:rPr>
              <a:t>Parzuchowski</a:t>
            </a:r>
            <a:r>
              <a:rPr lang="en-US" sz="1100" dirty="0"/>
              <a:t> on </a:t>
            </a:r>
            <a:r>
              <a:rPr lang="en-US" sz="1100" dirty="0" err="1">
                <a:hlinkClick r:id="rId5"/>
              </a:rPr>
              <a:t>Unsplash</a:t>
            </a:r>
            <a:r>
              <a:rPr lang="en-US" sz="1100" dirty="0"/>
              <a:t> </a:t>
            </a:r>
          </a:p>
        </p:txBody>
      </p:sp>
      <p:pic>
        <p:nvPicPr>
          <p:cNvPr id="6" name="Picture 5">
            <a:extLst>
              <a:ext uri="{FF2B5EF4-FFF2-40B4-BE49-F238E27FC236}">
                <a16:creationId xmlns:a16="http://schemas.microsoft.com/office/drawing/2014/main" id="{01220622-6540-4D7A-9C9B-A5718B2F85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317" r="2" b="2"/>
          <a:stretch/>
        </p:blipFill>
        <p:spPr bwMode="auto">
          <a:xfrm>
            <a:off x="11537398" y="96982"/>
            <a:ext cx="584219" cy="86431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557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528ECD8F-E942-6243-8A12-7BE766362A47}"/>
            </a:ext>
          </a:extLst>
        </p:cNvPr>
        <p:cNvGrpSpPr/>
        <p:nvPr/>
      </p:nvGrpSpPr>
      <p:grpSpPr>
        <a:xfrm>
          <a:off x="0" y="0"/>
          <a:ext cx="0" cy="0"/>
          <a:chOff x="0" y="0"/>
          <a:chExt cx="0" cy="0"/>
        </a:xfrm>
      </p:grpSpPr>
      <p:sp>
        <p:nvSpPr>
          <p:cNvPr id="410" name="Google Shape;410;p30">
            <a:extLst>
              <a:ext uri="{FF2B5EF4-FFF2-40B4-BE49-F238E27FC236}">
                <a16:creationId xmlns:a16="http://schemas.microsoft.com/office/drawing/2014/main" id="{BACA1784-368D-DE7A-9147-D89D5964BA01}"/>
              </a:ext>
            </a:extLst>
          </p:cNvPr>
          <p:cNvSpPr txBox="1"/>
          <p:nvPr/>
        </p:nvSpPr>
        <p:spPr>
          <a:xfrm>
            <a:off x="3724532" y="2177623"/>
            <a:ext cx="10408200" cy="6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solidFill>
                  <a:schemeClr val="dk1"/>
                </a:solidFill>
                <a:latin typeface="Calibri"/>
                <a:ea typeface="Calibri"/>
                <a:cs typeface="Calibri"/>
                <a:sym typeface="Calibri"/>
              </a:rPr>
              <a:t> </a:t>
            </a:r>
            <a:endParaRPr sz="2800" dirty="0">
              <a:solidFill>
                <a:schemeClr val="dk1"/>
              </a:solidFill>
              <a:latin typeface="Calibri"/>
              <a:ea typeface="Calibri"/>
              <a:cs typeface="Calibri"/>
              <a:sym typeface="Calibri"/>
            </a:endParaRPr>
          </a:p>
        </p:txBody>
      </p:sp>
      <p:sp>
        <p:nvSpPr>
          <p:cNvPr id="2" name="Google Shape;408;p30">
            <a:extLst>
              <a:ext uri="{FF2B5EF4-FFF2-40B4-BE49-F238E27FC236}">
                <a16:creationId xmlns:a16="http://schemas.microsoft.com/office/drawing/2014/main" id="{0E313F52-EC5C-5742-4EB7-D5648FB4EFC2}"/>
              </a:ext>
            </a:extLst>
          </p:cNvPr>
          <p:cNvSpPr txBox="1"/>
          <p:nvPr/>
        </p:nvSpPr>
        <p:spPr>
          <a:xfrm>
            <a:off x="1375198" y="904359"/>
            <a:ext cx="9851400" cy="258277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400" dirty="0">
                <a:solidFill>
                  <a:schemeClr val="dk1"/>
                </a:solidFill>
                <a:latin typeface="Calibri"/>
                <a:ea typeface="Calibri"/>
                <a:cs typeface="Calibri"/>
                <a:sym typeface="Calibri"/>
              </a:rPr>
              <a:t>Some journals require you to make your data open.</a:t>
            </a:r>
          </a:p>
          <a:p>
            <a:pPr marL="0" lvl="0" indent="0" algn="l" rtl="0">
              <a:spcBef>
                <a:spcPts val="0"/>
              </a:spcBef>
              <a:spcAft>
                <a:spcPts val="0"/>
              </a:spcAft>
              <a:buNone/>
            </a:pPr>
            <a:endParaRPr lang="en-GB" sz="3400" dirty="0">
              <a:solidFill>
                <a:schemeClr val="dk1"/>
              </a:solidFill>
              <a:latin typeface="Calibri"/>
              <a:ea typeface="Calibri"/>
              <a:cs typeface="Calibri"/>
              <a:sym typeface="Calibri"/>
            </a:endParaRPr>
          </a:p>
          <a:p>
            <a:pPr marL="0" lvl="0" indent="0" algn="l" rtl="0">
              <a:spcBef>
                <a:spcPts val="0"/>
              </a:spcBef>
              <a:spcAft>
                <a:spcPts val="0"/>
              </a:spcAft>
              <a:buNone/>
            </a:pPr>
            <a:r>
              <a:rPr lang="en-GB" sz="3400" dirty="0">
                <a:solidFill>
                  <a:schemeClr val="dk1"/>
                </a:solidFill>
                <a:latin typeface="Calibri"/>
                <a:ea typeface="Calibri"/>
                <a:cs typeface="Calibri"/>
                <a:sym typeface="Calibri"/>
              </a:rPr>
              <a:t>Many journals require data access statements.</a:t>
            </a:r>
          </a:p>
          <a:p>
            <a:pPr marL="0" lvl="0" indent="0" algn="l" rtl="0">
              <a:spcBef>
                <a:spcPts val="0"/>
              </a:spcBef>
              <a:spcAft>
                <a:spcPts val="0"/>
              </a:spcAft>
              <a:buNone/>
            </a:pPr>
            <a:endParaRPr lang="en-GB" sz="3400" dirty="0">
              <a:solidFill>
                <a:schemeClr val="dk1"/>
              </a:solidFill>
              <a:latin typeface="Calibri"/>
              <a:ea typeface="Calibri"/>
              <a:cs typeface="Calibri"/>
              <a:sym typeface="Calibri"/>
            </a:endParaRPr>
          </a:p>
          <a:p>
            <a:pPr marL="0" lvl="0" indent="0" algn="l" rtl="0">
              <a:spcBef>
                <a:spcPts val="0"/>
              </a:spcBef>
              <a:spcAft>
                <a:spcPts val="0"/>
              </a:spcAft>
              <a:buNone/>
            </a:pPr>
            <a:r>
              <a:rPr lang="en-GB" sz="3400" dirty="0">
                <a:solidFill>
                  <a:schemeClr val="dk1"/>
                </a:solidFill>
                <a:latin typeface="Calibri"/>
                <a:ea typeface="Calibri"/>
                <a:cs typeface="Calibri"/>
                <a:sym typeface="Calibri"/>
              </a:rPr>
              <a:t>Many funders (and publishers) require you put your data in a repository. </a:t>
            </a:r>
          </a:p>
          <a:p>
            <a:pPr marL="0" lvl="0" indent="0" algn="l" rtl="0">
              <a:spcBef>
                <a:spcPts val="0"/>
              </a:spcBef>
              <a:spcAft>
                <a:spcPts val="0"/>
              </a:spcAft>
              <a:buNone/>
            </a:pPr>
            <a:endParaRPr lang="en-GB" sz="3400" dirty="0">
              <a:solidFill>
                <a:schemeClr val="dk1"/>
              </a:solidFill>
              <a:latin typeface="Calibri"/>
              <a:ea typeface="Calibri"/>
              <a:cs typeface="Calibri"/>
              <a:sym typeface="Calibri"/>
            </a:endParaRPr>
          </a:p>
          <a:p>
            <a:pPr marL="0" lvl="0" indent="0" algn="l" rtl="0">
              <a:spcBef>
                <a:spcPts val="0"/>
              </a:spcBef>
              <a:spcAft>
                <a:spcPts val="0"/>
              </a:spcAft>
              <a:buNone/>
            </a:pPr>
            <a:r>
              <a:rPr lang="en-GB" sz="3400" dirty="0">
                <a:solidFill>
                  <a:schemeClr val="dk1"/>
                </a:solidFill>
                <a:latin typeface="Calibri"/>
                <a:ea typeface="Calibri"/>
                <a:cs typeface="Calibri"/>
                <a:sym typeface="Calibri"/>
              </a:rPr>
              <a:t>Some funders require you to make your data open. </a:t>
            </a:r>
          </a:p>
          <a:p>
            <a:pPr marL="0" lvl="0" indent="0" algn="l" rtl="0">
              <a:spcBef>
                <a:spcPts val="0"/>
              </a:spcBef>
              <a:spcAft>
                <a:spcPts val="0"/>
              </a:spcAft>
              <a:buNone/>
            </a:pPr>
            <a:endParaRPr lang="en-GB" sz="3400" dirty="0">
              <a:solidFill>
                <a:schemeClr val="dk1"/>
              </a:solidFill>
              <a:latin typeface="Calibri"/>
              <a:ea typeface="Calibri"/>
              <a:cs typeface="Calibri"/>
              <a:sym typeface="Calibri"/>
            </a:endParaRPr>
          </a:p>
          <a:p>
            <a:pPr marL="0" lvl="0" indent="0" algn="l" rtl="0">
              <a:spcBef>
                <a:spcPts val="0"/>
              </a:spcBef>
              <a:spcAft>
                <a:spcPts val="0"/>
              </a:spcAft>
              <a:buNone/>
            </a:pPr>
            <a:r>
              <a:rPr lang="en-GB" sz="3400" dirty="0">
                <a:solidFill>
                  <a:schemeClr val="dk1"/>
                </a:solidFill>
                <a:latin typeface="Calibri"/>
                <a:ea typeface="Calibri"/>
                <a:cs typeface="Calibri"/>
                <a:sym typeface="Calibri"/>
              </a:rPr>
              <a:t> </a:t>
            </a:r>
            <a:endParaRPr sz="3400" dirty="0">
              <a:solidFill>
                <a:schemeClr val="dk1"/>
              </a:solidFill>
              <a:latin typeface="Calibri"/>
              <a:ea typeface="Calibri"/>
              <a:cs typeface="Calibri"/>
              <a:sym typeface="Calibri"/>
            </a:endParaRPr>
          </a:p>
        </p:txBody>
      </p:sp>
      <p:sp>
        <p:nvSpPr>
          <p:cNvPr id="3" name="Title 1">
            <a:extLst>
              <a:ext uri="{FF2B5EF4-FFF2-40B4-BE49-F238E27FC236}">
                <a16:creationId xmlns:a16="http://schemas.microsoft.com/office/drawing/2014/main" id="{4393DDC3-7CFA-EB15-7969-FAC116729B3C}"/>
              </a:ext>
            </a:extLst>
          </p:cNvPr>
          <p:cNvSpPr txBox="1">
            <a:spLocks/>
          </p:cNvSpPr>
          <p:nvPr/>
        </p:nvSpPr>
        <p:spPr>
          <a:xfrm>
            <a:off x="3398699" y="163594"/>
            <a:ext cx="895068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dirty="0"/>
              <a:t>Choosing a Home: Data Details</a:t>
            </a:r>
          </a:p>
        </p:txBody>
      </p:sp>
      <p:pic>
        <p:nvPicPr>
          <p:cNvPr id="5" name="Graphic 4" descr="Disk with solid fill">
            <a:extLst>
              <a:ext uri="{FF2B5EF4-FFF2-40B4-BE49-F238E27FC236}">
                <a16:creationId xmlns:a16="http://schemas.microsoft.com/office/drawing/2014/main" id="{63BA5B39-B5CE-5F97-0BB7-1FA146C218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7209" y="1073185"/>
            <a:ext cx="580895" cy="580895"/>
          </a:xfrm>
          <a:prstGeom prst="rect">
            <a:avLst/>
          </a:prstGeom>
        </p:spPr>
      </p:pic>
      <p:pic>
        <p:nvPicPr>
          <p:cNvPr id="7" name="Graphic 6" descr="Unlock with solid fill">
            <a:extLst>
              <a:ext uri="{FF2B5EF4-FFF2-40B4-BE49-F238E27FC236}">
                <a16:creationId xmlns:a16="http://schemas.microsoft.com/office/drawing/2014/main" id="{6C497D5B-D69C-3CC8-D069-DE8A26BE19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4488" y="4682710"/>
            <a:ext cx="446336" cy="446336"/>
          </a:xfrm>
          <a:prstGeom prst="rect">
            <a:avLst/>
          </a:prstGeom>
        </p:spPr>
      </p:pic>
      <p:pic>
        <p:nvPicPr>
          <p:cNvPr id="12" name="Graphic 11" descr="Calligraphy Pen with solid fill">
            <a:extLst>
              <a:ext uri="{FF2B5EF4-FFF2-40B4-BE49-F238E27FC236}">
                <a16:creationId xmlns:a16="http://schemas.microsoft.com/office/drawing/2014/main" id="{D5AF8A7B-915F-008A-6F68-314452173D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0394" y="2137888"/>
            <a:ext cx="450016" cy="450016"/>
          </a:xfrm>
          <a:prstGeom prst="rect">
            <a:avLst/>
          </a:prstGeom>
        </p:spPr>
      </p:pic>
      <p:pic>
        <p:nvPicPr>
          <p:cNvPr id="14" name="Graphic 13" descr="Box with solid fill">
            <a:extLst>
              <a:ext uri="{FF2B5EF4-FFF2-40B4-BE49-F238E27FC236}">
                <a16:creationId xmlns:a16="http://schemas.microsoft.com/office/drawing/2014/main" id="{74908461-3A3E-1535-6D1F-884D23D198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2501" y="3174234"/>
            <a:ext cx="625801" cy="625801"/>
          </a:xfrm>
          <a:prstGeom prst="rect">
            <a:avLst/>
          </a:prstGeom>
        </p:spPr>
      </p:pic>
    </p:spTree>
    <p:extLst>
      <p:ext uri="{BB962C8B-B14F-4D97-AF65-F5344CB8AC3E}">
        <p14:creationId xmlns:p14="http://schemas.microsoft.com/office/powerpoint/2010/main" val="892388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710E6F6B-D3EB-D1AC-E51B-5F05C0DFA521}"/>
            </a:ext>
          </a:extLst>
        </p:cNvPr>
        <p:cNvGrpSpPr/>
        <p:nvPr/>
      </p:nvGrpSpPr>
      <p:grpSpPr>
        <a:xfrm>
          <a:off x="0" y="0"/>
          <a:ext cx="0" cy="0"/>
          <a:chOff x="0" y="0"/>
          <a:chExt cx="0" cy="0"/>
        </a:xfrm>
      </p:grpSpPr>
      <p:pic>
        <p:nvPicPr>
          <p:cNvPr id="409" name="Google Shape;409;p30">
            <a:extLst>
              <a:ext uri="{FF2B5EF4-FFF2-40B4-BE49-F238E27FC236}">
                <a16:creationId xmlns:a16="http://schemas.microsoft.com/office/drawing/2014/main" id="{BA88A4BE-CD98-A76A-8371-73261D720093}"/>
              </a:ext>
            </a:extLst>
          </p:cNvPr>
          <p:cNvPicPr preferRelativeResize="0"/>
          <p:nvPr/>
        </p:nvPicPr>
        <p:blipFill>
          <a:blip r:embed="rId3">
            <a:alphaModFix/>
          </a:blip>
          <a:stretch>
            <a:fillRect/>
          </a:stretch>
        </p:blipFill>
        <p:spPr>
          <a:xfrm>
            <a:off x="1134911" y="1230227"/>
            <a:ext cx="1428750" cy="1428750"/>
          </a:xfrm>
          <a:prstGeom prst="rect">
            <a:avLst/>
          </a:prstGeom>
          <a:noFill/>
          <a:ln>
            <a:noFill/>
          </a:ln>
        </p:spPr>
      </p:pic>
      <p:sp>
        <p:nvSpPr>
          <p:cNvPr id="410" name="Google Shape;410;p30">
            <a:extLst>
              <a:ext uri="{FF2B5EF4-FFF2-40B4-BE49-F238E27FC236}">
                <a16:creationId xmlns:a16="http://schemas.microsoft.com/office/drawing/2014/main" id="{ED06C67B-0732-37AE-3612-F60B7C0D8960}"/>
              </a:ext>
            </a:extLst>
          </p:cNvPr>
          <p:cNvSpPr txBox="1"/>
          <p:nvPr/>
        </p:nvSpPr>
        <p:spPr>
          <a:xfrm>
            <a:off x="2380071" y="4118768"/>
            <a:ext cx="10408200" cy="6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dirty="0">
                <a:solidFill>
                  <a:schemeClr val="dk1"/>
                </a:solidFill>
                <a:latin typeface="Calibri"/>
                <a:ea typeface="Calibri"/>
                <a:cs typeface="Calibri"/>
                <a:sym typeface="Calibri"/>
              </a:rPr>
              <a:t>Not checking before you publish can cause serious problems later                                                           (and possibly delay publication OR mean you can’t publish where you had hoped.</a:t>
            </a:r>
            <a:endParaRPr sz="2000" dirty="0">
              <a:solidFill>
                <a:schemeClr val="dk1"/>
              </a:solidFill>
              <a:latin typeface="Calibri"/>
              <a:ea typeface="Calibri"/>
              <a:cs typeface="Calibri"/>
              <a:sym typeface="Calibri"/>
            </a:endParaRPr>
          </a:p>
        </p:txBody>
      </p:sp>
      <p:sp>
        <p:nvSpPr>
          <p:cNvPr id="3" name="Title 1">
            <a:extLst>
              <a:ext uri="{FF2B5EF4-FFF2-40B4-BE49-F238E27FC236}">
                <a16:creationId xmlns:a16="http://schemas.microsoft.com/office/drawing/2014/main" id="{A6B382FA-D115-5208-69DF-0C64B988BA2A}"/>
              </a:ext>
            </a:extLst>
          </p:cNvPr>
          <p:cNvSpPr txBox="1">
            <a:spLocks/>
          </p:cNvSpPr>
          <p:nvPr/>
        </p:nvSpPr>
        <p:spPr>
          <a:xfrm>
            <a:off x="2380071" y="188646"/>
            <a:ext cx="10166989"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dirty="0"/>
              <a:t>Choosing a Home: Data and Publishing</a:t>
            </a:r>
          </a:p>
        </p:txBody>
      </p:sp>
      <p:pic>
        <p:nvPicPr>
          <p:cNvPr id="5" name="Graphic 4" descr="Disk with solid fill">
            <a:extLst>
              <a:ext uri="{FF2B5EF4-FFF2-40B4-BE49-F238E27FC236}">
                <a16:creationId xmlns:a16="http://schemas.microsoft.com/office/drawing/2014/main" id="{33ADCABC-F209-6BF3-B571-02B97F9EC8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1233" y="2731002"/>
            <a:ext cx="1148838" cy="1148838"/>
          </a:xfrm>
          <a:prstGeom prst="rect">
            <a:avLst/>
          </a:prstGeom>
        </p:spPr>
      </p:pic>
      <p:sp>
        <p:nvSpPr>
          <p:cNvPr id="9" name="TextBox 8">
            <a:extLst>
              <a:ext uri="{FF2B5EF4-FFF2-40B4-BE49-F238E27FC236}">
                <a16:creationId xmlns:a16="http://schemas.microsoft.com/office/drawing/2014/main" id="{B291475E-EE26-5C1D-8515-665219390632}"/>
              </a:ext>
            </a:extLst>
          </p:cNvPr>
          <p:cNvSpPr txBox="1"/>
          <p:nvPr/>
        </p:nvSpPr>
        <p:spPr>
          <a:xfrm>
            <a:off x="2563661" y="2951478"/>
            <a:ext cx="7064678" cy="707886"/>
          </a:xfrm>
          <a:prstGeom prst="rect">
            <a:avLst/>
          </a:prstGeom>
          <a:noFill/>
        </p:spPr>
        <p:txBody>
          <a:bodyPr wrap="square">
            <a:spAutoFit/>
          </a:bodyPr>
          <a:lstStyle/>
          <a:p>
            <a:pPr marL="0" lvl="0" indent="0" algn="l" rtl="0">
              <a:spcBef>
                <a:spcPts val="0"/>
              </a:spcBef>
              <a:spcAft>
                <a:spcPts val="0"/>
              </a:spcAft>
              <a:buNone/>
            </a:pPr>
            <a:r>
              <a:rPr lang="en-GB" sz="2000" dirty="0">
                <a:solidFill>
                  <a:schemeClr val="dk1"/>
                </a:solidFill>
                <a:latin typeface="Calibri"/>
                <a:ea typeface="Calibri"/>
                <a:cs typeface="Calibri"/>
                <a:sym typeface="Calibri"/>
              </a:rPr>
              <a:t>Most journal data requirements are listed in ‘instructions for authors’, ‘author guidelines’ or ‘submission guidelines’</a:t>
            </a:r>
          </a:p>
        </p:txBody>
      </p:sp>
      <p:sp>
        <p:nvSpPr>
          <p:cNvPr id="11" name="TextBox 10">
            <a:extLst>
              <a:ext uri="{FF2B5EF4-FFF2-40B4-BE49-F238E27FC236}">
                <a16:creationId xmlns:a16="http://schemas.microsoft.com/office/drawing/2014/main" id="{FEBDEE2C-D55C-9174-C841-CE947FDA8284}"/>
              </a:ext>
            </a:extLst>
          </p:cNvPr>
          <p:cNvSpPr txBox="1"/>
          <p:nvPr/>
        </p:nvSpPr>
        <p:spPr>
          <a:xfrm>
            <a:off x="2488505" y="1621436"/>
            <a:ext cx="7064678" cy="707886"/>
          </a:xfrm>
          <a:prstGeom prst="rect">
            <a:avLst/>
          </a:prstGeom>
          <a:noFill/>
        </p:spPr>
        <p:txBody>
          <a:bodyPr wrap="square">
            <a:spAutoFit/>
          </a:bodyPr>
          <a:lstStyle/>
          <a:p>
            <a:r>
              <a:rPr lang="en-GB" sz="2000" dirty="0">
                <a:latin typeface="Calibri" panose="020F0502020204030204" pitchFamily="34" charset="0"/>
                <a:ea typeface="Calibri" panose="020F0502020204030204" pitchFamily="34" charset="0"/>
                <a:cs typeface="Calibri" panose="020F0502020204030204" pitchFamily="34" charset="0"/>
              </a:rPr>
              <a:t>You need to check these requirements before you decide to publish (ideally, before you write your work!) </a:t>
            </a:r>
          </a:p>
        </p:txBody>
      </p:sp>
      <p:pic>
        <p:nvPicPr>
          <p:cNvPr id="13" name="Graphic 12" descr="Lost with solid fill">
            <a:extLst>
              <a:ext uri="{FF2B5EF4-FFF2-40B4-BE49-F238E27FC236}">
                <a16:creationId xmlns:a16="http://schemas.microsoft.com/office/drawing/2014/main" id="{D80B52C9-98CA-DABE-A577-A3508D3013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8452" y="4127278"/>
            <a:ext cx="914400" cy="914400"/>
          </a:xfrm>
          <a:prstGeom prst="rect">
            <a:avLst/>
          </a:prstGeom>
        </p:spPr>
      </p:pic>
      <p:pic>
        <p:nvPicPr>
          <p:cNvPr id="15" name="Graphic 14" descr="Questions with solid fill">
            <a:extLst>
              <a:ext uri="{FF2B5EF4-FFF2-40B4-BE49-F238E27FC236}">
                <a16:creationId xmlns:a16="http://schemas.microsoft.com/office/drawing/2014/main" id="{64D054FA-6D12-8CBB-A1C3-37B5210C23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8452" y="5289116"/>
            <a:ext cx="914400" cy="914400"/>
          </a:xfrm>
          <a:prstGeom prst="rect">
            <a:avLst/>
          </a:prstGeom>
        </p:spPr>
      </p:pic>
      <p:sp>
        <p:nvSpPr>
          <p:cNvPr id="16" name="Google Shape;410;p30">
            <a:extLst>
              <a:ext uri="{FF2B5EF4-FFF2-40B4-BE49-F238E27FC236}">
                <a16:creationId xmlns:a16="http://schemas.microsoft.com/office/drawing/2014/main" id="{3F1B900F-B549-182B-D588-AA8DAE8684F1}"/>
              </a:ext>
            </a:extLst>
          </p:cNvPr>
          <p:cNvSpPr txBox="1"/>
          <p:nvPr/>
        </p:nvSpPr>
        <p:spPr>
          <a:xfrm>
            <a:off x="2380071" y="5314873"/>
            <a:ext cx="10408200" cy="6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dirty="0">
                <a:solidFill>
                  <a:schemeClr val="dk1"/>
                </a:solidFill>
                <a:latin typeface="Calibri"/>
                <a:ea typeface="Calibri"/>
                <a:cs typeface="Calibri"/>
                <a:sym typeface="Calibri"/>
              </a:rPr>
              <a:t>Not sure? Ask someone. Ask the library, ask a colleague, ask the journal.  </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0418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429F4F05-5AA6-C4CA-1F0B-604D08C4580E}"/>
            </a:ext>
          </a:extLst>
        </p:cNvPr>
        <p:cNvGrpSpPr/>
        <p:nvPr/>
      </p:nvGrpSpPr>
      <p:grpSpPr>
        <a:xfrm>
          <a:off x="0" y="0"/>
          <a:ext cx="0" cy="0"/>
          <a:chOff x="0" y="0"/>
          <a:chExt cx="0" cy="0"/>
        </a:xfrm>
      </p:grpSpPr>
      <p:sp>
        <p:nvSpPr>
          <p:cNvPr id="406" name="Google Shape;406;p30">
            <a:extLst>
              <a:ext uri="{FF2B5EF4-FFF2-40B4-BE49-F238E27FC236}">
                <a16:creationId xmlns:a16="http://schemas.microsoft.com/office/drawing/2014/main" id="{77A57048-7555-4770-7687-0CB40D93B01D}"/>
              </a:ext>
            </a:extLst>
          </p:cNvPr>
          <p:cNvSpPr txBox="1">
            <a:spLocks noGrp="1"/>
          </p:cNvSpPr>
          <p:nvPr>
            <p:ph type="body" idx="1"/>
          </p:nvPr>
        </p:nvSpPr>
        <p:spPr>
          <a:xfrm>
            <a:off x="342506" y="2801544"/>
            <a:ext cx="10649100" cy="3351900"/>
          </a:xfrm>
          <a:prstGeom prst="rect">
            <a:avLst/>
          </a:prstGeom>
          <a:noFill/>
          <a:ln>
            <a:solidFill>
              <a:srgbClr val="7030A0"/>
            </a:solidFill>
          </a:ln>
        </p:spPr>
        <p:txBody>
          <a:bodyPr spcFirstLastPara="1" wrap="square" lIns="91425" tIns="45700" rIns="91425" bIns="45700" anchor="t" anchorCtr="0">
            <a:normAutofit fontScale="40000" lnSpcReduction="20000"/>
          </a:bodyPr>
          <a:lstStyle/>
          <a:p>
            <a:pPr marL="0" indent="0">
              <a:buNone/>
            </a:pPr>
            <a:r>
              <a:rPr lang="en-GB" dirty="0"/>
              <a:t>Introduction</a:t>
            </a:r>
          </a:p>
          <a:p>
            <a:pPr marL="0" indent="0">
              <a:buNone/>
            </a:pPr>
            <a:r>
              <a:rPr lang="en-GB" b="1" dirty="0"/>
              <a:t>PLOS journals require authors to make all data necessary to replicate their study’s findings publicly available without restriction at the time of publication. When specific legal or ethical restrictions prohibit public sharing of a data set, authors must indicate how others may obtain access to the data.</a:t>
            </a:r>
            <a:endParaRPr lang="en-GB" dirty="0"/>
          </a:p>
          <a:p>
            <a:pPr marL="0" indent="0">
              <a:buNone/>
            </a:pPr>
            <a:r>
              <a:rPr lang="en-GB" dirty="0"/>
              <a:t>When submitting a manuscript, authors must provide a Data Availability Statement describing compliance with PLOS' data policy. If the article is accepted for publication, the Data Availability Statement will be published as part of the article.</a:t>
            </a:r>
          </a:p>
          <a:p>
            <a:pPr marL="0" indent="0">
              <a:buNone/>
            </a:pPr>
            <a:r>
              <a:rPr lang="en-GB" dirty="0"/>
              <a:t>Acceptable data sharing methods are listed </a:t>
            </a:r>
            <a:r>
              <a:rPr lang="en-GB" u="sng" dirty="0">
                <a:hlinkClick r:id="rId3"/>
              </a:rPr>
              <a:t>below</a:t>
            </a:r>
            <a:r>
              <a:rPr lang="en-GB" dirty="0"/>
              <a:t>, accompanied by guidance for authors as to what must be included in their Data Availability Statement and how to follow </a:t>
            </a:r>
            <a:r>
              <a:rPr lang="en-GB" u="sng" dirty="0">
                <a:hlinkClick r:id="rId4"/>
              </a:rPr>
              <a:t>best practices in research reporting</a:t>
            </a:r>
            <a:r>
              <a:rPr lang="en-GB" dirty="0"/>
              <a:t>.</a:t>
            </a:r>
          </a:p>
          <a:p>
            <a:pPr marL="0" indent="0">
              <a:buNone/>
            </a:pPr>
            <a:r>
              <a:rPr lang="en-GB" dirty="0"/>
              <a:t>PLOS believes that sharing data fosters scientific progress. Data availability allows and facilitates:</a:t>
            </a:r>
          </a:p>
          <a:p>
            <a:pPr marL="0" indent="0">
              <a:buNone/>
            </a:pPr>
            <a:r>
              <a:rPr lang="en-GB" dirty="0"/>
              <a:t>Validation, replication, reanalysis, new analysis, reinterpretation or inclusion into meta-analyses;</a:t>
            </a:r>
          </a:p>
          <a:p>
            <a:pPr marL="0" indent="0">
              <a:buNone/>
            </a:pPr>
            <a:r>
              <a:rPr lang="en-GB" dirty="0"/>
              <a:t>Reproducibility of research;</a:t>
            </a:r>
          </a:p>
          <a:p>
            <a:pPr marL="0" indent="0">
              <a:buNone/>
            </a:pPr>
            <a:r>
              <a:rPr lang="en-GB" dirty="0"/>
              <a:t>Efforts to ensure data are archived, increasing the value of the investment made in funding scientific research;</a:t>
            </a:r>
          </a:p>
          <a:p>
            <a:pPr marL="0" indent="0">
              <a:buNone/>
            </a:pPr>
            <a:r>
              <a:rPr lang="en-GB" dirty="0"/>
              <a:t>Reduction of the burden on authors in preserving and finding old data, and managing data access requests;</a:t>
            </a:r>
          </a:p>
          <a:p>
            <a:pPr marL="0" indent="0">
              <a:buNone/>
            </a:pPr>
            <a:r>
              <a:rPr lang="en-GB" dirty="0"/>
              <a:t>Citation and linking of research data and their associated articles, enhancing visibility and ensuring recognition for authors, data producers and curators.</a:t>
            </a:r>
          </a:p>
          <a:p>
            <a:pPr marL="0" indent="0">
              <a:buNone/>
            </a:pPr>
            <a:r>
              <a:rPr lang="en-GB" dirty="0"/>
              <a:t>Publication is conditional on compliance with this policy. If restrictions on access to data come to light after publication, we reserve the right to post a Correction, an Editorial Expression of Concern, contact the authors' institutions and funders, or, in extreme cases, retract the publication.</a:t>
            </a:r>
          </a:p>
          <a:p>
            <a:pPr marL="457200" lvl="1" indent="0" algn="l" rtl="0">
              <a:lnSpc>
                <a:spcPct val="90000"/>
              </a:lnSpc>
              <a:spcBef>
                <a:spcPts val="0"/>
              </a:spcBef>
              <a:spcAft>
                <a:spcPts val="0"/>
              </a:spcAft>
              <a:buClr>
                <a:schemeClr val="dk1"/>
              </a:buClr>
              <a:buSzPts val="2400"/>
              <a:buNone/>
            </a:pPr>
            <a:endParaRPr dirty="0"/>
          </a:p>
        </p:txBody>
      </p:sp>
      <p:sp>
        <p:nvSpPr>
          <p:cNvPr id="410" name="Google Shape;410;p30">
            <a:extLst>
              <a:ext uri="{FF2B5EF4-FFF2-40B4-BE49-F238E27FC236}">
                <a16:creationId xmlns:a16="http://schemas.microsoft.com/office/drawing/2014/main" id="{617B776D-FA1F-498F-4AE5-C4EB8084CFD4}"/>
              </a:ext>
            </a:extLst>
          </p:cNvPr>
          <p:cNvSpPr txBox="1"/>
          <p:nvPr/>
        </p:nvSpPr>
        <p:spPr>
          <a:xfrm>
            <a:off x="3724532" y="2177623"/>
            <a:ext cx="10408200" cy="6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solidFill>
                  <a:schemeClr val="dk1"/>
                </a:solidFill>
                <a:latin typeface="Calibri"/>
                <a:ea typeface="Calibri"/>
                <a:cs typeface="Calibri"/>
                <a:sym typeface="Calibri"/>
              </a:rPr>
              <a:t> </a:t>
            </a:r>
            <a:endParaRPr sz="2800" dirty="0">
              <a:solidFill>
                <a:schemeClr val="dk1"/>
              </a:solidFill>
              <a:latin typeface="Calibri"/>
              <a:ea typeface="Calibri"/>
              <a:cs typeface="Calibri"/>
              <a:sym typeface="Calibri"/>
            </a:endParaRPr>
          </a:p>
        </p:txBody>
      </p:sp>
      <p:sp>
        <p:nvSpPr>
          <p:cNvPr id="3" name="Title 1">
            <a:extLst>
              <a:ext uri="{FF2B5EF4-FFF2-40B4-BE49-F238E27FC236}">
                <a16:creationId xmlns:a16="http://schemas.microsoft.com/office/drawing/2014/main" id="{514A6589-B10F-97B2-CAAA-E6FF3BB9FEF3}"/>
              </a:ext>
            </a:extLst>
          </p:cNvPr>
          <p:cNvSpPr txBox="1">
            <a:spLocks/>
          </p:cNvSpPr>
          <p:nvPr/>
        </p:nvSpPr>
        <p:spPr>
          <a:xfrm>
            <a:off x="1941181" y="163594"/>
            <a:ext cx="10408199"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dirty="0"/>
              <a:t>Choosing a Home: Data policy examples</a:t>
            </a:r>
          </a:p>
        </p:txBody>
      </p:sp>
      <p:sp>
        <p:nvSpPr>
          <p:cNvPr id="8" name="TextBox 7">
            <a:extLst>
              <a:ext uri="{FF2B5EF4-FFF2-40B4-BE49-F238E27FC236}">
                <a16:creationId xmlns:a16="http://schemas.microsoft.com/office/drawing/2014/main" id="{950D99BD-0B2E-23EE-AEA6-CA629A383271}"/>
              </a:ext>
            </a:extLst>
          </p:cNvPr>
          <p:cNvSpPr txBox="1"/>
          <p:nvPr/>
        </p:nvSpPr>
        <p:spPr>
          <a:xfrm>
            <a:off x="1013564" y="824080"/>
            <a:ext cx="11086578" cy="1977464"/>
          </a:xfrm>
          <a:prstGeom prst="rect">
            <a:avLst/>
          </a:prstGeom>
          <a:noFill/>
          <a:ln>
            <a:solidFill>
              <a:srgbClr val="7030A0"/>
            </a:solidFill>
          </a:ln>
        </p:spPr>
        <p:txBody>
          <a:bodyPr wrap="square">
            <a:spAutoFit/>
          </a:bodyPr>
          <a:lstStyle/>
          <a:p>
            <a:pPr algn="l">
              <a:lnSpc>
                <a:spcPts val="2700"/>
              </a:lnSpc>
              <a:buNone/>
            </a:pPr>
            <a:r>
              <a:rPr lang="en-GB" sz="1000" b="1" i="0" dirty="0">
                <a:solidFill>
                  <a:srgbClr val="333333"/>
                </a:solidFill>
                <a:effectLst/>
                <a:latin typeface="PT serif" panose="020A0603040505020204" pitchFamily="18" charset="0"/>
              </a:rPr>
              <a:t>Data Sharing Policy</a:t>
            </a:r>
          </a:p>
          <a:p>
            <a:pPr algn="l">
              <a:buNone/>
            </a:pPr>
            <a:r>
              <a:rPr lang="en-GB" sz="1000" b="0" i="0" dirty="0">
                <a:solidFill>
                  <a:srgbClr val="333333"/>
                </a:solidFill>
                <a:effectLst/>
                <a:latin typeface="Open Sans" panose="020B0606030504020204" pitchFamily="34" charset="0"/>
              </a:rPr>
              <a:t>This journal applies the Taylor &amp; Francis  </a:t>
            </a:r>
            <a:r>
              <a:rPr lang="en-GB" sz="1000" b="0" i="0" u="sng" dirty="0">
                <a:solidFill>
                  <a:srgbClr val="10147E"/>
                </a:solidFill>
                <a:effectLst/>
                <a:latin typeface="Open Sans" panose="020B0606030504020204" pitchFamily="34" charset="0"/>
                <a:hlinkClick r:id="rId5"/>
              </a:rPr>
              <a:t>Basic Data Sharing Policy</a:t>
            </a:r>
            <a:r>
              <a:rPr lang="en-GB" sz="1000" b="0" i="0" dirty="0">
                <a:solidFill>
                  <a:srgbClr val="333333"/>
                </a:solidFill>
                <a:effectLst/>
                <a:latin typeface="Open Sans" panose="020B0606030504020204" pitchFamily="34" charset="0"/>
              </a:rPr>
              <a:t>. Authors are encouraged to share or make open the data supporting the results or analyses presented in their paper where this does not violate the protection of human subjects or other valid privacy or security concerns.</a:t>
            </a:r>
          </a:p>
          <a:p>
            <a:pPr algn="l">
              <a:buNone/>
            </a:pPr>
            <a:r>
              <a:rPr lang="en-GB" sz="1000" b="0" i="0" dirty="0">
                <a:solidFill>
                  <a:srgbClr val="333333"/>
                </a:solidFill>
                <a:effectLst/>
                <a:latin typeface="Open Sans" panose="020B0606030504020204" pitchFamily="34" charset="0"/>
              </a:rPr>
              <a:t>Authors are encouraged to deposit the dataset(s) in a recognized data repository that can mint a persistent digital identifier, preferably a digital object identifier (DOI) and recognizes a long-term preservation plan. If you are uncertain about where to deposit your data, please see  </a:t>
            </a:r>
            <a:r>
              <a:rPr lang="en-GB" sz="1000" b="0" i="0" u="sng" dirty="0">
                <a:solidFill>
                  <a:srgbClr val="10147E"/>
                </a:solidFill>
                <a:effectLst/>
                <a:latin typeface="Open Sans" panose="020B0606030504020204" pitchFamily="34" charset="0"/>
                <a:hlinkClick r:id="rId6"/>
              </a:rPr>
              <a:t>this information regarding repositories</a:t>
            </a:r>
            <a:r>
              <a:rPr lang="en-GB" sz="1000" b="0" i="0" dirty="0">
                <a:solidFill>
                  <a:srgbClr val="333333"/>
                </a:solidFill>
                <a:effectLst/>
                <a:latin typeface="Open Sans" panose="020B0606030504020204" pitchFamily="34" charset="0"/>
              </a:rPr>
              <a:t>.</a:t>
            </a:r>
          </a:p>
          <a:p>
            <a:pPr algn="l">
              <a:buNone/>
            </a:pPr>
            <a:r>
              <a:rPr lang="en-GB" sz="1000" b="0" i="0" dirty="0">
                <a:solidFill>
                  <a:srgbClr val="333333"/>
                </a:solidFill>
                <a:effectLst/>
                <a:latin typeface="Open Sans" panose="020B0606030504020204" pitchFamily="34" charset="0"/>
              </a:rPr>
              <a:t>Authors are further encouraged to  </a:t>
            </a:r>
            <a:r>
              <a:rPr lang="en-GB" sz="1000" b="0" i="0" u="sng" dirty="0">
                <a:solidFill>
                  <a:srgbClr val="10147E"/>
                </a:solidFill>
                <a:effectLst/>
                <a:latin typeface="Open Sans" panose="020B0606030504020204" pitchFamily="34" charset="0"/>
                <a:hlinkClick r:id="rId7"/>
              </a:rPr>
              <a:t>cite any data sets referenced</a:t>
            </a:r>
            <a:r>
              <a:rPr lang="en-GB" sz="1000" b="0" i="0" dirty="0">
                <a:solidFill>
                  <a:srgbClr val="333333"/>
                </a:solidFill>
                <a:effectLst/>
                <a:latin typeface="Open Sans" panose="020B0606030504020204" pitchFamily="34" charset="0"/>
              </a:rPr>
              <a:t> in the article and provide a  </a:t>
            </a:r>
            <a:r>
              <a:rPr lang="en-GB" sz="1000" b="0" i="0" u="sng" dirty="0">
                <a:solidFill>
                  <a:srgbClr val="10147E"/>
                </a:solidFill>
                <a:effectLst/>
                <a:latin typeface="Open Sans" panose="020B0606030504020204" pitchFamily="34" charset="0"/>
                <a:hlinkClick r:id="rId8"/>
              </a:rPr>
              <a:t>Data Availability Statement</a:t>
            </a:r>
            <a:r>
              <a:rPr lang="en-GB" sz="1000" b="0" i="0" dirty="0">
                <a:solidFill>
                  <a:srgbClr val="333333"/>
                </a:solidFill>
                <a:effectLst/>
                <a:latin typeface="Open Sans" panose="020B0606030504020204" pitchFamily="34" charset="0"/>
              </a:rPr>
              <a:t>.</a:t>
            </a:r>
          </a:p>
          <a:p>
            <a:pPr algn="l">
              <a:buNone/>
            </a:pPr>
            <a:r>
              <a:rPr lang="en-GB" sz="1000" b="0" i="0" dirty="0">
                <a:solidFill>
                  <a:srgbClr val="333333"/>
                </a:solidFill>
                <a:effectLst/>
                <a:latin typeface="Open Sans" panose="020B0606030504020204" pitchFamily="34" charset="0"/>
              </a:rPr>
              <a:t>At the point of submission, you will be asked if there is a data set associated with the paper. If you reply yes, you will be asked to provide the DOI, pre-registered DOI, hyperlink, or other persistent identifier associated with the data set(s). If you have selected to provide a pre-registered DOI, please be prepared to share the reviewer URL associated with your data deposit, upon request by reviewers.</a:t>
            </a:r>
          </a:p>
          <a:p>
            <a:pPr algn="l">
              <a:buNone/>
            </a:pPr>
            <a:r>
              <a:rPr lang="en-GB" sz="1000" b="0" i="0" dirty="0">
                <a:solidFill>
                  <a:srgbClr val="333333"/>
                </a:solidFill>
                <a:effectLst/>
                <a:latin typeface="Open Sans" panose="020B0606030504020204" pitchFamily="34" charset="0"/>
              </a:rPr>
              <a:t>Where one or multiple data sets are associated with a manuscript, these are not formally peer-reviewed as a part of the journal submission process. It is the author’s responsibility to ensure the soundness of data. Any errors in the data rest solely with the producers of the data set(s).</a:t>
            </a:r>
          </a:p>
        </p:txBody>
      </p:sp>
    </p:spTree>
    <p:extLst>
      <p:ext uri="{BB962C8B-B14F-4D97-AF65-F5344CB8AC3E}">
        <p14:creationId xmlns:p14="http://schemas.microsoft.com/office/powerpoint/2010/main" val="2333665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242EBD0B-5436-BB56-5DBE-651C72DCCA0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B27E48F-9F8D-452A-8A93-C0C5A3E6538A}"/>
              </a:ext>
            </a:extLst>
          </p:cNvPr>
          <p:cNvSpPr txBox="1">
            <a:spLocks/>
          </p:cNvSpPr>
          <p:nvPr/>
        </p:nvSpPr>
        <p:spPr>
          <a:xfrm>
            <a:off x="3398699" y="163594"/>
            <a:ext cx="895068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dirty="0"/>
              <a:t>Predatory Publishing: What is it?</a:t>
            </a:r>
          </a:p>
        </p:txBody>
      </p:sp>
      <p:sp>
        <p:nvSpPr>
          <p:cNvPr id="5" name="Content Placeholder 4">
            <a:extLst>
              <a:ext uri="{FF2B5EF4-FFF2-40B4-BE49-F238E27FC236}">
                <a16:creationId xmlns:a16="http://schemas.microsoft.com/office/drawing/2014/main" id="{C700561D-DF53-6902-D8CF-6616BCCAE52C}"/>
              </a:ext>
            </a:extLst>
          </p:cNvPr>
          <p:cNvSpPr>
            <a:spLocks noGrp="1"/>
          </p:cNvSpPr>
          <p:nvPr>
            <p:ph idx="1"/>
          </p:nvPr>
        </p:nvSpPr>
        <p:spPr>
          <a:xfrm>
            <a:off x="1472647" y="1050428"/>
            <a:ext cx="9246705" cy="3007261"/>
          </a:xfrm>
        </p:spPr>
        <p:txBody>
          <a:bodyPr/>
          <a:lstStyle/>
          <a:p>
            <a:pPr algn="l">
              <a:spcAft>
                <a:spcPts val="1575"/>
              </a:spcAft>
              <a:buNone/>
            </a:pPr>
            <a:r>
              <a:rPr lang="en-GB" sz="2000" b="1" i="0" dirty="0">
                <a:solidFill>
                  <a:srgbClr val="111B51"/>
                </a:solidFill>
                <a:effectLst/>
                <a:latin typeface="Noto Sans" panose="020B0502040504020204" pitchFamily="34" charset="0"/>
              </a:rPr>
              <a:t>Definition</a:t>
            </a:r>
          </a:p>
          <a:p>
            <a:pPr>
              <a:spcAft>
                <a:spcPts val="1800"/>
              </a:spcAft>
              <a:buNone/>
            </a:pPr>
            <a:r>
              <a:rPr lang="en-GB" sz="2000" b="0" i="0" dirty="0">
                <a:solidFill>
                  <a:srgbClr val="222222"/>
                </a:solidFill>
                <a:effectLst/>
                <a:latin typeface="Noto Sans" panose="020B0502040504020204" pitchFamily="34" charset="0"/>
              </a:rPr>
              <a:t>Predatory publishers or journals are those which charge authors a fee for publication with no intention of providing the expected services – such as editorial or peer review – in return. Charging a fee is a legitimate business model, but the publisher should be providing a good publishing service in return.  Authors, realising that they have submitted their paper to a questionable publisher, can find they are charged a large fee if they want to withdraw their article.</a:t>
            </a:r>
          </a:p>
          <a:p>
            <a:pPr algn="l">
              <a:spcAft>
                <a:spcPts val="1575"/>
              </a:spcAft>
              <a:buNone/>
            </a:pPr>
            <a:r>
              <a:rPr lang="en-GB" sz="2000" b="1" i="0" dirty="0">
                <a:solidFill>
                  <a:srgbClr val="111B51"/>
                </a:solidFill>
                <a:effectLst/>
                <a:latin typeface="Noto Sans" panose="020B0502040504020204" pitchFamily="34" charset="0"/>
              </a:rPr>
              <a:t>Known synonyms</a:t>
            </a:r>
          </a:p>
          <a:p>
            <a:pPr algn="l">
              <a:spcAft>
                <a:spcPts val="1800"/>
              </a:spcAft>
              <a:buNone/>
            </a:pPr>
            <a:r>
              <a:rPr lang="en-GB" sz="2000" b="0" i="0" dirty="0">
                <a:solidFill>
                  <a:srgbClr val="222222"/>
                </a:solidFill>
                <a:effectLst/>
                <a:latin typeface="Noto Sans" panose="020B0502040504020204" pitchFamily="34" charset="0"/>
              </a:rPr>
              <a:t>The concept of ‘predatory’ journals </a:t>
            </a:r>
            <a:r>
              <a:rPr lang="en-GB" sz="2000" b="1" i="0" u="sng" dirty="0">
                <a:solidFill>
                  <a:srgbClr val="111B51"/>
                </a:solidFill>
                <a:effectLst/>
                <a:latin typeface="Noto Sans" panose="020B0502040504020204" pitchFamily="34" charset="0"/>
                <a:hlinkClick r:id="rId3"/>
              </a:rPr>
              <a:t>has many names</a:t>
            </a:r>
            <a:r>
              <a:rPr lang="en-GB" sz="2000" b="0" i="0" dirty="0">
                <a:solidFill>
                  <a:srgbClr val="222222"/>
                </a:solidFill>
                <a:effectLst/>
                <a:latin typeface="Noto Sans" panose="020B0502040504020204" pitchFamily="34" charset="0"/>
              </a:rPr>
              <a:t>: fake journals, questionable journals, illegitimate journals, deceptive journals, dark journals, and journals “operating in bad faith”.</a:t>
            </a:r>
          </a:p>
          <a:p>
            <a:endParaRPr lang="en-GB" dirty="0"/>
          </a:p>
        </p:txBody>
      </p:sp>
      <p:sp>
        <p:nvSpPr>
          <p:cNvPr id="7" name="TextBox 6">
            <a:extLst>
              <a:ext uri="{FF2B5EF4-FFF2-40B4-BE49-F238E27FC236}">
                <a16:creationId xmlns:a16="http://schemas.microsoft.com/office/drawing/2014/main" id="{3B677582-E43F-C36A-4389-7AAFF2A6E649}"/>
              </a:ext>
            </a:extLst>
          </p:cNvPr>
          <p:cNvSpPr txBox="1"/>
          <p:nvPr/>
        </p:nvSpPr>
        <p:spPr>
          <a:xfrm>
            <a:off x="4985646" y="5622906"/>
            <a:ext cx="7478024" cy="369332"/>
          </a:xfrm>
          <a:prstGeom prst="rect">
            <a:avLst/>
          </a:prstGeom>
          <a:noFill/>
        </p:spPr>
        <p:txBody>
          <a:bodyPr wrap="square">
            <a:spAutoFit/>
          </a:bodyPr>
          <a:lstStyle/>
          <a:p>
            <a:r>
              <a:rPr lang="en-GB" dirty="0">
                <a:hlinkClick r:id="rId4"/>
              </a:rPr>
              <a:t>https://thinkchecksubmit.org/resources/about-predatory-publishing/</a:t>
            </a:r>
            <a:r>
              <a:rPr lang="en-GB" dirty="0"/>
              <a:t> </a:t>
            </a:r>
          </a:p>
        </p:txBody>
      </p:sp>
    </p:spTree>
    <p:extLst>
      <p:ext uri="{BB962C8B-B14F-4D97-AF65-F5344CB8AC3E}">
        <p14:creationId xmlns:p14="http://schemas.microsoft.com/office/powerpoint/2010/main" val="3326611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p:txBody>
          <a:bodyPr/>
          <a:lstStyle/>
          <a:p>
            <a:r>
              <a:rPr lang="en-US" dirty="0"/>
              <a:t>Today’s session</a:t>
            </a:r>
          </a:p>
        </p:txBody>
      </p:sp>
      <p:sp>
        <p:nvSpPr>
          <p:cNvPr id="4" name="Title 1">
            <a:extLst>
              <a:ext uri="{FF2B5EF4-FFF2-40B4-BE49-F238E27FC236}">
                <a16:creationId xmlns:a16="http://schemas.microsoft.com/office/drawing/2014/main" id="{28EED4E3-6DE4-3246-3F78-EED4400FEA75}"/>
              </a:ext>
            </a:extLst>
          </p:cNvPr>
          <p:cNvSpPr txBox="1">
            <a:spLocks/>
          </p:cNvSpPr>
          <p:nvPr/>
        </p:nvSpPr>
        <p:spPr>
          <a:xfrm>
            <a:off x="2246311" y="1100838"/>
            <a:ext cx="9938054" cy="4656323"/>
          </a:xfrm>
          <a:prstGeom prst="rect">
            <a:avLst/>
          </a:prstGeom>
        </p:spPr>
        <p:txBody>
          <a:bodyPr>
            <a:normAutofit fontScale="62500" lnSpcReduction="20000"/>
          </a:bodyPr>
          <a:lstStyle>
            <a:lvl1pPr algn="r" defTabSz="914400" rtl="0" eaLnBrk="1" latinLnBrk="0" hangingPunct="1">
              <a:lnSpc>
                <a:spcPct val="90000"/>
              </a:lnSpc>
              <a:spcBef>
                <a:spcPct val="0"/>
              </a:spcBef>
              <a:buNone/>
              <a:defRPr sz="4400" kern="1200">
                <a:solidFill>
                  <a:srgbClr val="00205B"/>
                </a:solidFill>
                <a:latin typeface="Calibri" panose="020F0502020204030204" pitchFamily="34" charset="0"/>
                <a:ea typeface="+mj-ea"/>
                <a:cs typeface="Calibri" panose="020F0502020204030204" pitchFamily="34" charset="0"/>
              </a:defRPr>
            </a:lvl1pPr>
          </a:lstStyle>
          <a:p>
            <a:pPr algn="l"/>
            <a:br>
              <a:rPr lang="en-GB" sz="4000" dirty="0">
                <a:solidFill>
                  <a:prstClr val="black"/>
                </a:solidFill>
                <a:latin typeface="Calibri Light" panose="020F0302020204030204"/>
                <a:cs typeface="+mj-cs"/>
              </a:rPr>
            </a:br>
            <a:r>
              <a:rPr lang="en-GB" sz="5100" dirty="0">
                <a:solidFill>
                  <a:prstClr val="black"/>
                </a:solidFill>
                <a:latin typeface="Calibri Light" panose="020F0302020204030204"/>
                <a:cs typeface="+mj-cs"/>
              </a:rPr>
              <a:t>Before you Start</a:t>
            </a:r>
          </a:p>
          <a:p>
            <a:pPr algn="l"/>
            <a:endParaRPr lang="en-GB" sz="5100" dirty="0">
              <a:solidFill>
                <a:prstClr val="black"/>
              </a:solidFill>
              <a:latin typeface="Calibri Light" panose="020F0302020204030204"/>
              <a:cs typeface="+mj-cs"/>
            </a:endParaRPr>
          </a:p>
          <a:p>
            <a:pPr algn="l"/>
            <a:r>
              <a:rPr lang="en-GB" sz="5100" dirty="0">
                <a:solidFill>
                  <a:prstClr val="black"/>
                </a:solidFill>
                <a:latin typeface="Calibri Light" panose="020F0302020204030204"/>
              </a:rPr>
              <a:t>Choosing a ‘Home’ for your work</a:t>
            </a:r>
          </a:p>
          <a:p>
            <a:pPr algn="l"/>
            <a:br>
              <a:rPr lang="en-GB" sz="5100" dirty="0">
                <a:solidFill>
                  <a:prstClr val="black"/>
                </a:solidFill>
                <a:latin typeface="Calibri Light" panose="020F0302020204030204"/>
                <a:cs typeface="+mj-cs"/>
              </a:rPr>
            </a:br>
            <a:r>
              <a:rPr lang="en-GB" sz="5100" dirty="0">
                <a:solidFill>
                  <a:prstClr val="black"/>
                </a:solidFill>
                <a:latin typeface="Calibri Light" panose="020F0302020204030204"/>
                <a:cs typeface="+mj-cs"/>
              </a:rPr>
              <a:t>Open Access Options</a:t>
            </a:r>
          </a:p>
          <a:p>
            <a:pPr algn="l"/>
            <a:endParaRPr lang="en-GB" sz="5100" dirty="0">
              <a:solidFill>
                <a:prstClr val="black"/>
              </a:solidFill>
              <a:latin typeface="Calibri Light" panose="020F0302020204030204"/>
              <a:cs typeface="+mj-cs"/>
            </a:endParaRPr>
          </a:p>
          <a:p>
            <a:pPr algn="l"/>
            <a:r>
              <a:rPr lang="en-GB" sz="5100" dirty="0">
                <a:solidFill>
                  <a:prstClr val="black"/>
                </a:solidFill>
                <a:latin typeface="Calibri Light" panose="020F0302020204030204"/>
                <a:cs typeface="+mj-cs"/>
              </a:rPr>
              <a:t>Publishing Your Data</a:t>
            </a:r>
            <a:br>
              <a:rPr lang="en-GB" sz="5100" dirty="0">
                <a:solidFill>
                  <a:prstClr val="black"/>
                </a:solidFill>
                <a:latin typeface="Calibri Light" panose="020F0302020204030204"/>
                <a:cs typeface="+mj-cs"/>
              </a:rPr>
            </a:br>
            <a:endParaRPr lang="en-GB" sz="5100" dirty="0">
              <a:solidFill>
                <a:prstClr val="black"/>
              </a:solidFill>
              <a:latin typeface="Calibri Light" panose="020F0302020204030204"/>
            </a:endParaRPr>
          </a:p>
          <a:p>
            <a:pPr algn="l"/>
            <a:r>
              <a:rPr lang="en-GB" sz="5100" dirty="0">
                <a:solidFill>
                  <a:prstClr val="black"/>
                </a:solidFill>
                <a:latin typeface="Calibri Light" panose="020F0302020204030204"/>
              </a:rPr>
              <a:t>‘Predatory Publishers’ </a:t>
            </a:r>
          </a:p>
          <a:p>
            <a:pPr algn="l"/>
            <a:endParaRPr lang="en-GB" sz="5100" dirty="0">
              <a:solidFill>
                <a:prstClr val="black"/>
              </a:solidFill>
              <a:latin typeface="Calibri Light" panose="020F0302020204030204"/>
              <a:cs typeface="+mj-cs"/>
            </a:endParaRPr>
          </a:p>
          <a:p>
            <a:pPr algn="l"/>
            <a:r>
              <a:rPr lang="en-GB" sz="5100" dirty="0" err="1">
                <a:solidFill>
                  <a:prstClr val="black"/>
                </a:solidFill>
                <a:latin typeface="Calibri Light" panose="020F0302020204030204"/>
                <a:cs typeface="+mj-cs"/>
              </a:rPr>
              <a:t>Think.Check.Submit</a:t>
            </a:r>
            <a:r>
              <a:rPr lang="en-GB" sz="5100" dirty="0">
                <a:solidFill>
                  <a:prstClr val="black"/>
                </a:solidFill>
                <a:latin typeface="Calibri Light" panose="020F0302020204030204"/>
                <a:cs typeface="+mj-cs"/>
              </a:rPr>
              <a:t>.</a:t>
            </a:r>
            <a:br>
              <a:rPr lang="en-GB" sz="5100" dirty="0">
                <a:solidFill>
                  <a:prstClr val="black"/>
                </a:solidFill>
                <a:latin typeface="Calibri Light" panose="020F0302020204030204"/>
                <a:cs typeface="+mj-cs"/>
              </a:rPr>
            </a:br>
            <a:endParaRPr lang="en-GB" sz="5100" b="1" dirty="0">
              <a:solidFill>
                <a:prstClr val="black"/>
              </a:solidFill>
              <a:latin typeface="Calibri Light" panose="020F0302020204030204"/>
              <a:cs typeface="+mj-cs"/>
            </a:endParaRPr>
          </a:p>
          <a:p>
            <a:pPr algn="l"/>
            <a:endParaRPr lang="en-GB" dirty="0"/>
          </a:p>
        </p:txBody>
      </p:sp>
      <p:pic>
        <p:nvPicPr>
          <p:cNvPr id="5" name="Graphic 4" descr="Stopwatch with solid fill">
            <a:extLst>
              <a:ext uri="{FF2B5EF4-FFF2-40B4-BE49-F238E27FC236}">
                <a16:creationId xmlns:a16="http://schemas.microsoft.com/office/drawing/2014/main" id="{A9BCE85A-3C72-1673-32F8-2F3F615B8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4699" y="1338832"/>
            <a:ext cx="674537" cy="674537"/>
          </a:xfrm>
          <a:prstGeom prst="rect">
            <a:avLst/>
          </a:prstGeom>
        </p:spPr>
      </p:pic>
      <p:pic>
        <p:nvPicPr>
          <p:cNvPr id="7" name="Graphic 6" descr="Home with solid fill">
            <a:extLst>
              <a:ext uri="{FF2B5EF4-FFF2-40B4-BE49-F238E27FC236}">
                <a16:creationId xmlns:a16="http://schemas.microsoft.com/office/drawing/2014/main" id="{8D207BB1-231A-EC56-293E-81E35886E6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1559" y="1891689"/>
            <a:ext cx="781218" cy="781218"/>
          </a:xfrm>
          <a:prstGeom prst="rect">
            <a:avLst/>
          </a:prstGeom>
        </p:spPr>
      </p:pic>
      <p:pic>
        <p:nvPicPr>
          <p:cNvPr id="9" name="Graphic 8" descr="Unlock with solid fill">
            <a:extLst>
              <a:ext uri="{FF2B5EF4-FFF2-40B4-BE49-F238E27FC236}">
                <a16:creationId xmlns:a16="http://schemas.microsoft.com/office/drawing/2014/main" id="{122942A9-8E5C-466F-75AA-EB8DE756F2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02717" y="2603122"/>
            <a:ext cx="643594" cy="643594"/>
          </a:xfrm>
          <a:prstGeom prst="rect">
            <a:avLst/>
          </a:prstGeom>
        </p:spPr>
      </p:pic>
      <p:pic>
        <p:nvPicPr>
          <p:cNvPr id="6" name="Picture 5">
            <a:extLst>
              <a:ext uri="{FF2B5EF4-FFF2-40B4-BE49-F238E27FC236}">
                <a16:creationId xmlns:a16="http://schemas.microsoft.com/office/drawing/2014/main" id="{11290F79-D957-DE26-FB5A-681F67F15529}"/>
              </a:ext>
            </a:extLst>
          </p:cNvPr>
          <p:cNvPicPr>
            <a:picLocks noChangeAspect="1"/>
          </p:cNvPicPr>
          <p:nvPr/>
        </p:nvPicPr>
        <p:blipFill>
          <a:blip r:embed="rId9"/>
          <a:stretch>
            <a:fillRect/>
          </a:stretch>
        </p:blipFill>
        <p:spPr>
          <a:xfrm>
            <a:off x="1593306" y="4795578"/>
            <a:ext cx="597322" cy="464979"/>
          </a:xfrm>
          <a:prstGeom prst="rect">
            <a:avLst/>
          </a:prstGeom>
        </p:spPr>
      </p:pic>
      <p:pic>
        <p:nvPicPr>
          <p:cNvPr id="10" name="Graphic 9" descr="Radioactive with solid fill">
            <a:extLst>
              <a:ext uri="{FF2B5EF4-FFF2-40B4-BE49-F238E27FC236}">
                <a16:creationId xmlns:a16="http://schemas.microsoft.com/office/drawing/2014/main" id="{8380D5B5-B4DD-C04E-B75B-454EBC25A6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35865" y="4087329"/>
            <a:ext cx="732607" cy="732607"/>
          </a:xfrm>
          <a:prstGeom prst="rect">
            <a:avLst/>
          </a:prstGeom>
        </p:spPr>
      </p:pic>
      <p:pic>
        <p:nvPicPr>
          <p:cNvPr id="14" name="Graphic 13" descr="Storytelling with solid fill">
            <a:extLst>
              <a:ext uri="{FF2B5EF4-FFF2-40B4-BE49-F238E27FC236}">
                <a16:creationId xmlns:a16="http://schemas.microsoft.com/office/drawing/2014/main" id="{B482BA00-0AA1-513A-9BBF-678E86BC6D1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67314" y="3106070"/>
            <a:ext cx="914400" cy="914400"/>
          </a:xfrm>
          <a:prstGeom prst="rect">
            <a:avLst/>
          </a:prstGeom>
        </p:spPr>
      </p:pic>
    </p:spTree>
    <p:extLst>
      <p:ext uri="{BB962C8B-B14F-4D97-AF65-F5344CB8AC3E}">
        <p14:creationId xmlns:p14="http://schemas.microsoft.com/office/powerpoint/2010/main" val="431230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F18112E7-7F32-042A-17B8-90E1E7214771}"/>
            </a:ext>
          </a:extLst>
        </p:cNvPr>
        <p:cNvGrpSpPr/>
        <p:nvPr/>
      </p:nvGrpSpPr>
      <p:grpSpPr>
        <a:xfrm>
          <a:off x="0" y="0"/>
          <a:ext cx="0" cy="0"/>
          <a:chOff x="0" y="0"/>
          <a:chExt cx="0" cy="0"/>
        </a:xfrm>
      </p:grpSpPr>
      <p:sp>
        <p:nvSpPr>
          <p:cNvPr id="406" name="Google Shape;406;p30">
            <a:extLst>
              <a:ext uri="{FF2B5EF4-FFF2-40B4-BE49-F238E27FC236}">
                <a16:creationId xmlns:a16="http://schemas.microsoft.com/office/drawing/2014/main" id="{203FAA60-8E34-96A3-4570-712E9A426EDE}"/>
              </a:ext>
            </a:extLst>
          </p:cNvPr>
          <p:cNvSpPr txBox="1">
            <a:spLocks noGrp="1"/>
          </p:cNvSpPr>
          <p:nvPr>
            <p:ph type="body" idx="1"/>
          </p:nvPr>
        </p:nvSpPr>
        <p:spPr>
          <a:xfrm>
            <a:off x="661714" y="1695291"/>
            <a:ext cx="10868572" cy="3763400"/>
          </a:xfrm>
          <a:prstGeom prst="rect">
            <a:avLst/>
          </a:prstGeom>
          <a:noFill/>
          <a:ln>
            <a:noFill/>
          </a:ln>
        </p:spPr>
        <p:txBody>
          <a:bodyPr spcFirstLastPara="1" wrap="square" lIns="91425" tIns="45700" rIns="91425" bIns="45700" anchor="t" anchorCtr="0">
            <a:normAutofit/>
          </a:bodyPr>
          <a:lstStyle/>
          <a:p>
            <a:pPr marL="0" indent="0" fontAlgn="base">
              <a:buNone/>
            </a:pPr>
            <a:r>
              <a:rPr lang="en-US" dirty="0"/>
              <a:t>Unchecked research can give it undeserved credibility.​</a:t>
            </a:r>
            <a:endParaRPr lang="en-US" sz="3600" dirty="0"/>
          </a:p>
          <a:p>
            <a:pPr marL="0" indent="0" fontAlgn="base">
              <a:buNone/>
            </a:pPr>
            <a:r>
              <a:rPr lang="en-US" dirty="0"/>
              <a:t>Other researchers may build upon poorly conducted or even false research.​</a:t>
            </a:r>
            <a:endParaRPr lang="en-US" sz="3600" dirty="0"/>
          </a:p>
          <a:p>
            <a:pPr marL="0" indent="0" fontAlgn="base">
              <a:buNone/>
            </a:pPr>
            <a:r>
              <a:rPr lang="en-US" dirty="0"/>
              <a:t>Unsound articles may mislead the public who find that information online and reduce public trust in science.​</a:t>
            </a:r>
            <a:endParaRPr lang="en-US" sz="3600" dirty="0"/>
          </a:p>
          <a:p>
            <a:pPr marL="0" indent="0" fontAlgn="base">
              <a:buNone/>
            </a:pPr>
            <a:r>
              <a:rPr lang="en-US" dirty="0"/>
              <a:t>The research community may question good research if it is published in one of these journals, and this can harm the reputation and career of a researcher.</a:t>
            </a:r>
            <a:endParaRPr lang="en-GB" sz="3600" dirty="0"/>
          </a:p>
        </p:txBody>
      </p:sp>
      <p:sp>
        <p:nvSpPr>
          <p:cNvPr id="410" name="Google Shape;410;p30">
            <a:extLst>
              <a:ext uri="{FF2B5EF4-FFF2-40B4-BE49-F238E27FC236}">
                <a16:creationId xmlns:a16="http://schemas.microsoft.com/office/drawing/2014/main" id="{32DF6868-D8B4-1D29-E05C-29A24E2296A6}"/>
              </a:ext>
            </a:extLst>
          </p:cNvPr>
          <p:cNvSpPr txBox="1"/>
          <p:nvPr/>
        </p:nvSpPr>
        <p:spPr>
          <a:xfrm>
            <a:off x="1820575" y="2523768"/>
            <a:ext cx="10408200" cy="6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dirty="0">
              <a:solidFill>
                <a:schemeClr val="dk1"/>
              </a:solidFill>
              <a:latin typeface="Calibri"/>
              <a:ea typeface="Calibri"/>
              <a:cs typeface="Calibri"/>
              <a:sym typeface="Calibri"/>
            </a:endParaRPr>
          </a:p>
        </p:txBody>
      </p:sp>
      <p:sp>
        <p:nvSpPr>
          <p:cNvPr id="3" name="Title 1">
            <a:extLst>
              <a:ext uri="{FF2B5EF4-FFF2-40B4-BE49-F238E27FC236}">
                <a16:creationId xmlns:a16="http://schemas.microsoft.com/office/drawing/2014/main" id="{0CD1AB71-D88B-CEA3-0C90-151288E24854}"/>
              </a:ext>
            </a:extLst>
          </p:cNvPr>
          <p:cNvSpPr txBox="1">
            <a:spLocks/>
          </p:cNvSpPr>
          <p:nvPr/>
        </p:nvSpPr>
        <p:spPr>
          <a:xfrm>
            <a:off x="3398699" y="163594"/>
            <a:ext cx="1025467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sz="3600" dirty="0"/>
              <a:t>Predatory Publishing: What’s the problem</a:t>
            </a:r>
          </a:p>
        </p:txBody>
      </p:sp>
      <p:pic>
        <p:nvPicPr>
          <p:cNvPr id="4" name="Graphic 3" descr="Group of people outline">
            <a:extLst>
              <a:ext uri="{FF2B5EF4-FFF2-40B4-BE49-F238E27FC236}">
                <a16:creationId xmlns:a16="http://schemas.microsoft.com/office/drawing/2014/main" id="{83609D94-A818-EDE4-49E0-2F08853111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14" y="4360330"/>
            <a:ext cx="625800" cy="625800"/>
          </a:xfrm>
          <a:prstGeom prst="rect">
            <a:avLst/>
          </a:prstGeom>
        </p:spPr>
      </p:pic>
      <p:pic>
        <p:nvPicPr>
          <p:cNvPr id="6" name="Graphic 5" descr="Remote learning language with solid fill">
            <a:extLst>
              <a:ext uri="{FF2B5EF4-FFF2-40B4-BE49-F238E27FC236}">
                <a16:creationId xmlns:a16="http://schemas.microsoft.com/office/drawing/2014/main" id="{A1387283-F710-1173-30AF-CF77EACC4B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14" y="3298925"/>
            <a:ext cx="625800" cy="625800"/>
          </a:xfrm>
          <a:prstGeom prst="rect">
            <a:avLst/>
          </a:prstGeom>
        </p:spPr>
      </p:pic>
      <p:pic>
        <p:nvPicPr>
          <p:cNvPr id="8" name="Graphic 7" descr="Hammer with solid fill">
            <a:extLst>
              <a:ext uri="{FF2B5EF4-FFF2-40B4-BE49-F238E27FC236}">
                <a16:creationId xmlns:a16="http://schemas.microsoft.com/office/drawing/2014/main" id="{C164F3D4-31EF-0398-7859-DF6FA7B090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914" y="2455323"/>
            <a:ext cx="625800" cy="625800"/>
          </a:xfrm>
          <a:prstGeom prst="rect">
            <a:avLst/>
          </a:prstGeom>
        </p:spPr>
      </p:pic>
      <p:pic>
        <p:nvPicPr>
          <p:cNvPr id="10" name="Graphic 9" descr="Question mark with solid fill">
            <a:extLst>
              <a:ext uri="{FF2B5EF4-FFF2-40B4-BE49-F238E27FC236}">
                <a16:creationId xmlns:a16="http://schemas.microsoft.com/office/drawing/2014/main" id="{A83B6987-AF72-B76F-D0F1-706970FBD0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176" y="1726080"/>
            <a:ext cx="587275" cy="587275"/>
          </a:xfrm>
          <a:prstGeom prst="rect">
            <a:avLst/>
          </a:prstGeom>
        </p:spPr>
      </p:pic>
    </p:spTree>
    <p:extLst>
      <p:ext uri="{BB962C8B-B14F-4D97-AF65-F5344CB8AC3E}">
        <p14:creationId xmlns:p14="http://schemas.microsoft.com/office/powerpoint/2010/main" val="3377822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1F1D73CC-2AAF-B943-68AD-7800F4DBC496}"/>
            </a:ext>
          </a:extLst>
        </p:cNvPr>
        <p:cNvGrpSpPr/>
        <p:nvPr/>
      </p:nvGrpSpPr>
      <p:grpSpPr>
        <a:xfrm>
          <a:off x="0" y="0"/>
          <a:ext cx="0" cy="0"/>
          <a:chOff x="0" y="0"/>
          <a:chExt cx="0" cy="0"/>
        </a:xfrm>
      </p:grpSpPr>
      <p:sp>
        <p:nvSpPr>
          <p:cNvPr id="406" name="Google Shape;406;p30">
            <a:extLst>
              <a:ext uri="{FF2B5EF4-FFF2-40B4-BE49-F238E27FC236}">
                <a16:creationId xmlns:a16="http://schemas.microsoft.com/office/drawing/2014/main" id="{2D00727C-55CC-E6AD-98B9-6A4236B3F1D2}"/>
              </a:ext>
            </a:extLst>
          </p:cNvPr>
          <p:cNvSpPr txBox="1">
            <a:spLocks noGrp="1"/>
          </p:cNvSpPr>
          <p:nvPr>
            <p:ph type="body" idx="1"/>
          </p:nvPr>
        </p:nvSpPr>
        <p:spPr>
          <a:xfrm>
            <a:off x="1542900" y="1311658"/>
            <a:ext cx="10649100" cy="3351900"/>
          </a:xfrm>
          <a:prstGeom prst="rect">
            <a:avLst/>
          </a:prstGeom>
          <a:noFill/>
          <a:ln>
            <a:noFill/>
          </a:ln>
        </p:spPr>
        <p:txBody>
          <a:bodyPr spcFirstLastPara="1" wrap="square" lIns="91425" tIns="45700" rIns="91425" bIns="45700" anchor="t" anchorCtr="0">
            <a:noAutofit/>
          </a:bodyPr>
          <a:lstStyle/>
          <a:p>
            <a:pPr marL="457200" lvl="1" indent="0" algn="l" rtl="0">
              <a:lnSpc>
                <a:spcPct val="90000"/>
              </a:lnSpc>
              <a:spcBef>
                <a:spcPts val="0"/>
              </a:spcBef>
              <a:spcAft>
                <a:spcPts val="0"/>
              </a:spcAft>
              <a:buClr>
                <a:schemeClr val="dk1"/>
              </a:buClr>
              <a:buSzPts val="2400"/>
              <a:buNone/>
            </a:pPr>
            <a:r>
              <a:rPr lang="en-GB" sz="2800" dirty="0"/>
              <a:t>You might end up publishing in a ‘home’ that you no longer want</a:t>
            </a:r>
          </a:p>
          <a:p>
            <a:pPr marL="685800" lvl="1" indent="-228600" algn="l" rtl="0">
              <a:lnSpc>
                <a:spcPct val="90000"/>
              </a:lnSpc>
              <a:spcBef>
                <a:spcPts val="0"/>
              </a:spcBef>
              <a:spcAft>
                <a:spcPts val="0"/>
              </a:spcAft>
              <a:buClr>
                <a:schemeClr val="dk1"/>
              </a:buClr>
              <a:buSzPts val="2400"/>
              <a:buChar char="•"/>
            </a:pPr>
            <a:endParaRPr sz="2800" dirty="0"/>
          </a:p>
          <a:p>
            <a:pPr marL="457200" lvl="1" indent="0" algn="l" rtl="0">
              <a:lnSpc>
                <a:spcPct val="90000"/>
              </a:lnSpc>
              <a:spcBef>
                <a:spcPts val="500"/>
              </a:spcBef>
              <a:spcAft>
                <a:spcPts val="0"/>
              </a:spcAft>
              <a:buClr>
                <a:schemeClr val="dk1"/>
              </a:buClr>
              <a:buSzPts val="2400"/>
              <a:buNone/>
            </a:pPr>
            <a:r>
              <a:rPr lang="en-GB" sz="2800" dirty="0"/>
              <a:t>Your work might be ‘attached’ to a journal that is not reputable</a:t>
            </a:r>
          </a:p>
          <a:p>
            <a:pPr marL="457200" lvl="1" indent="0" algn="l" rtl="0">
              <a:lnSpc>
                <a:spcPct val="90000"/>
              </a:lnSpc>
              <a:spcBef>
                <a:spcPts val="500"/>
              </a:spcBef>
              <a:spcAft>
                <a:spcPts val="0"/>
              </a:spcAft>
              <a:buClr>
                <a:schemeClr val="dk1"/>
              </a:buClr>
              <a:buSzPts val="2400"/>
              <a:buNone/>
            </a:pPr>
            <a:endParaRPr sz="2800" dirty="0"/>
          </a:p>
          <a:p>
            <a:pPr marL="457200" lvl="1" indent="0" algn="l" rtl="0">
              <a:lnSpc>
                <a:spcPct val="90000"/>
              </a:lnSpc>
              <a:spcBef>
                <a:spcPts val="500"/>
              </a:spcBef>
              <a:spcAft>
                <a:spcPts val="0"/>
              </a:spcAft>
              <a:buClr>
                <a:schemeClr val="dk1"/>
              </a:buClr>
              <a:buSzPts val="2400"/>
              <a:buNone/>
            </a:pPr>
            <a:r>
              <a:rPr lang="en-GB" sz="2800" dirty="0"/>
              <a:t>Your work in this area might not be able to be published elsewhere (at least this paper)</a:t>
            </a:r>
          </a:p>
          <a:p>
            <a:pPr marL="457200" lvl="1" indent="0" algn="l" rtl="0">
              <a:lnSpc>
                <a:spcPct val="90000"/>
              </a:lnSpc>
              <a:spcBef>
                <a:spcPts val="500"/>
              </a:spcBef>
              <a:spcAft>
                <a:spcPts val="0"/>
              </a:spcAft>
              <a:buClr>
                <a:schemeClr val="dk1"/>
              </a:buClr>
              <a:buSzPts val="2400"/>
              <a:buNone/>
            </a:pPr>
            <a:endParaRPr sz="2800" dirty="0"/>
          </a:p>
          <a:p>
            <a:pPr marL="457200" lvl="1" indent="0" algn="l" rtl="0">
              <a:lnSpc>
                <a:spcPct val="90000"/>
              </a:lnSpc>
              <a:spcBef>
                <a:spcPts val="500"/>
              </a:spcBef>
              <a:spcAft>
                <a:spcPts val="0"/>
              </a:spcAft>
              <a:buClr>
                <a:schemeClr val="dk1"/>
              </a:buClr>
              <a:buSzPts val="2400"/>
              <a:buNone/>
            </a:pPr>
            <a:r>
              <a:rPr lang="en-GB" sz="2800" dirty="0"/>
              <a:t>You might now be liable for an article processing charge</a:t>
            </a:r>
          </a:p>
          <a:p>
            <a:pPr marL="457200" lvl="1" indent="0" algn="l" rtl="0">
              <a:lnSpc>
                <a:spcPct val="90000"/>
              </a:lnSpc>
              <a:spcBef>
                <a:spcPts val="500"/>
              </a:spcBef>
              <a:spcAft>
                <a:spcPts val="0"/>
              </a:spcAft>
              <a:buClr>
                <a:schemeClr val="dk1"/>
              </a:buClr>
              <a:buSzPts val="2400"/>
              <a:buNone/>
            </a:pPr>
            <a:endParaRPr sz="2800" dirty="0"/>
          </a:p>
          <a:p>
            <a:pPr marL="457200" lvl="1" indent="0" algn="l" rtl="0">
              <a:lnSpc>
                <a:spcPct val="90000"/>
              </a:lnSpc>
              <a:spcBef>
                <a:spcPts val="500"/>
              </a:spcBef>
              <a:spcAft>
                <a:spcPts val="0"/>
              </a:spcAft>
              <a:buClr>
                <a:schemeClr val="dk1"/>
              </a:buClr>
              <a:buSzPts val="2400"/>
              <a:buNone/>
            </a:pPr>
            <a:r>
              <a:rPr lang="en-GB" sz="2800" dirty="0"/>
              <a:t>This could be damaging to your academic reputation</a:t>
            </a:r>
            <a:endParaRPr sz="2800" dirty="0"/>
          </a:p>
        </p:txBody>
      </p:sp>
      <p:sp>
        <p:nvSpPr>
          <p:cNvPr id="3" name="Title 1">
            <a:extLst>
              <a:ext uri="{FF2B5EF4-FFF2-40B4-BE49-F238E27FC236}">
                <a16:creationId xmlns:a16="http://schemas.microsoft.com/office/drawing/2014/main" id="{73D4A517-65FE-792A-A6AB-C9DC4BF98D9A}"/>
              </a:ext>
            </a:extLst>
          </p:cNvPr>
          <p:cNvSpPr txBox="1">
            <a:spLocks/>
          </p:cNvSpPr>
          <p:nvPr/>
        </p:nvSpPr>
        <p:spPr>
          <a:xfrm>
            <a:off x="3398699" y="163594"/>
            <a:ext cx="1025467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sz="3600" dirty="0"/>
              <a:t>Predatory Publishing: Why is it your problem?</a:t>
            </a:r>
          </a:p>
        </p:txBody>
      </p:sp>
      <p:pic>
        <p:nvPicPr>
          <p:cNvPr id="4" name="Graphic 3" descr="Work from home Wi-Fi with solid fill">
            <a:extLst>
              <a:ext uri="{FF2B5EF4-FFF2-40B4-BE49-F238E27FC236}">
                <a16:creationId xmlns:a16="http://schemas.microsoft.com/office/drawing/2014/main" id="{4604C91E-3DE1-FECF-7C92-A933130043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684" y="1158656"/>
            <a:ext cx="748431" cy="748431"/>
          </a:xfrm>
          <a:prstGeom prst="rect">
            <a:avLst/>
          </a:prstGeom>
        </p:spPr>
      </p:pic>
      <p:pic>
        <p:nvPicPr>
          <p:cNvPr id="6" name="Graphic 5" descr="Paperclip with solid fill">
            <a:extLst>
              <a:ext uri="{FF2B5EF4-FFF2-40B4-BE49-F238E27FC236}">
                <a16:creationId xmlns:a16="http://schemas.microsoft.com/office/drawing/2014/main" id="{FAAD139E-D371-8ABB-A9A4-9E9E593369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4445" y="2060089"/>
            <a:ext cx="748431" cy="748431"/>
          </a:xfrm>
          <a:prstGeom prst="rect">
            <a:avLst/>
          </a:prstGeom>
        </p:spPr>
      </p:pic>
      <p:pic>
        <p:nvPicPr>
          <p:cNvPr id="8" name="Graphic 7" descr="No Touch with solid fill">
            <a:extLst>
              <a:ext uri="{FF2B5EF4-FFF2-40B4-BE49-F238E27FC236}">
                <a16:creationId xmlns:a16="http://schemas.microsoft.com/office/drawing/2014/main" id="{9ED4B23F-2242-F781-A767-98AC08CD71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4445" y="3117786"/>
            <a:ext cx="616907" cy="616907"/>
          </a:xfrm>
          <a:prstGeom prst="rect">
            <a:avLst/>
          </a:prstGeom>
        </p:spPr>
      </p:pic>
      <p:pic>
        <p:nvPicPr>
          <p:cNvPr id="10" name="Graphic 9" descr="Pound with solid fill">
            <a:extLst>
              <a:ext uri="{FF2B5EF4-FFF2-40B4-BE49-F238E27FC236}">
                <a16:creationId xmlns:a16="http://schemas.microsoft.com/office/drawing/2014/main" id="{62B78E01-BAC9-820C-D833-C9CDB0DE0D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4445" y="4151486"/>
            <a:ext cx="616907" cy="616907"/>
          </a:xfrm>
          <a:prstGeom prst="rect">
            <a:avLst/>
          </a:prstGeom>
        </p:spPr>
      </p:pic>
      <p:pic>
        <p:nvPicPr>
          <p:cNvPr id="12" name="Graphic 11" descr="Heart With Arrow with solid fill">
            <a:extLst>
              <a:ext uri="{FF2B5EF4-FFF2-40B4-BE49-F238E27FC236}">
                <a16:creationId xmlns:a16="http://schemas.microsoft.com/office/drawing/2014/main" id="{06A96EDF-633C-CF10-6793-544C94C4332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00208" y="5151136"/>
            <a:ext cx="616907" cy="616907"/>
          </a:xfrm>
          <a:prstGeom prst="rect">
            <a:avLst/>
          </a:prstGeom>
        </p:spPr>
      </p:pic>
    </p:spTree>
    <p:extLst>
      <p:ext uri="{BB962C8B-B14F-4D97-AF65-F5344CB8AC3E}">
        <p14:creationId xmlns:p14="http://schemas.microsoft.com/office/powerpoint/2010/main" val="464867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C7BD828B-1FC9-1A4A-5112-1C3BC8522BCF}"/>
            </a:ext>
          </a:extLst>
        </p:cNvPr>
        <p:cNvGrpSpPr/>
        <p:nvPr/>
      </p:nvGrpSpPr>
      <p:grpSpPr>
        <a:xfrm>
          <a:off x="0" y="0"/>
          <a:ext cx="0" cy="0"/>
          <a:chOff x="0" y="0"/>
          <a:chExt cx="0" cy="0"/>
        </a:xfrm>
      </p:grpSpPr>
      <p:sp>
        <p:nvSpPr>
          <p:cNvPr id="410" name="Google Shape;410;p30">
            <a:extLst>
              <a:ext uri="{FF2B5EF4-FFF2-40B4-BE49-F238E27FC236}">
                <a16:creationId xmlns:a16="http://schemas.microsoft.com/office/drawing/2014/main" id="{319A88C5-95ED-C414-65C5-E51C520DFA0B}"/>
              </a:ext>
            </a:extLst>
          </p:cNvPr>
          <p:cNvSpPr txBox="1"/>
          <p:nvPr/>
        </p:nvSpPr>
        <p:spPr>
          <a:xfrm>
            <a:off x="615353" y="1463123"/>
            <a:ext cx="10408200" cy="6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dirty="0">
              <a:solidFill>
                <a:schemeClr val="dk1"/>
              </a:solidFill>
              <a:latin typeface="Calibri"/>
              <a:ea typeface="Calibri"/>
              <a:cs typeface="Calibri"/>
              <a:sym typeface="Calibri"/>
            </a:endParaRPr>
          </a:p>
        </p:txBody>
      </p:sp>
      <p:sp>
        <p:nvSpPr>
          <p:cNvPr id="2" name="Google Shape;408;p30">
            <a:extLst>
              <a:ext uri="{FF2B5EF4-FFF2-40B4-BE49-F238E27FC236}">
                <a16:creationId xmlns:a16="http://schemas.microsoft.com/office/drawing/2014/main" id="{D80E6031-23F3-C22B-F266-7E03B00A71D6}"/>
              </a:ext>
            </a:extLst>
          </p:cNvPr>
          <p:cNvSpPr txBox="1"/>
          <p:nvPr/>
        </p:nvSpPr>
        <p:spPr>
          <a:xfrm>
            <a:off x="1820575" y="1737945"/>
            <a:ext cx="9851400" cy="10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400" dirty="0">
              <a:solidFill>
                <a:schemeClr val="dk1"/>
              </a:solidFill>
              <a:latin typeface="Calibri"/>
              <a:ea typeface="Calibri"/>
              <a:cs typeface="Calibri"/>
              <a:sym typeface="Calibri"/>
            </a:endParaRPr>
          </a:p>
        </p:txBody>
      </p:sp>
      <p:sp>
        <p:nvSpPr>
          <p:cNvPr id="3" name="Title 1">
            <a:extLst>
              <a:ext uri="{FF2B5EF4-FFF2-40B4-BE49-F238E27FC236}">
                <a16:creationId xmlns:a16="http://schemas.microsoft.com/office/drawing/2014/main" id="{91E9D064-5268-2734-FD88-A8E3C858975C}"/>
              </a:ext>
            </a:extLst>
          </p:cNvPr>
          <p:cNvSpPr txBox="1">
            <a:spLocks/>
          </p:cNvSpPr>
          <p:nvPr/>
        </p:nvSpPr>
        <p:spPr>
          <a:xfrm>
            <a:off x="3398699" y="163594"/>
            <a:ext cx="1025467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sz="3600" dirty="0"/>
              <a:t>Predatory Publishing: What to look out for?</a:t>
            </a:r>
          </a:p>
        </p:txBody>
      </p:sp>
      <p:sp>
        <p:nvSpPr>
          <p:cNvPr id="7" name="TextBox 6">
            <a:extLst>
              <a:ext uri="{FF2B5EF4-FFF2-40B4-BE49-F238E27FC236}">
                <a16:creationId xmlns:a16="http://schemas.microsoft.com/office/drawing/2014/main" id="{6145C60A-F6DD-9B74-E4BB-7A0963FC84E8}"/>
              </a:ext>
            </a:extLst>
          </p:cNvPr>
          <p:cNvSpPr txBox="1"/>
          <p:nvPr/>
        </p:nvSpPr>
        <p:spPr>
          <a:xfrm>
            <a:off x="1996786" y="1098902"/>
            <a:ext cx="8198428" cy="4524315"/>
          </a:xfrm>
          <a:prstGeom prst="rect">
            <a:avLst/>
          </a:prstGeom>
          <a:noFill/>
        </p:spPr>
        <p:txBody>
          <a:bodyPr wrap="square">
            <a:spAutoFit/>
          </a:bodyPr>
          <a:lstStyle/>
          <a:p>
            <a:r>
              <a:rPr lang="en-GB"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A journal title which can be easily confused with another journal or that might mislead potential authors and readers about the journal’s origin, scope or association with other journals</a:t>
            </a:r>
          </a:p>
          <a:p>
            <a:endParaRPr lang="en-GB"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en-GB"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Very wide scope</a:t>
            </a:r>
          </a:p>
          <a:p>
            <a:endParaRPr lang="en-GB"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en-GB"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Displays of unofficial impact factors</a:t>
            </a:r>
          </a:p>
          <a:p>
            <a:endParaRPr lang="en-GB"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en-GB"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False claims of being indexed in major services like PubMed or DOAJ</a:t>
            </a:r>
          </a:p>
          <a:p>
            <a:endParaRPr lang="en-GB"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en-GB" sz="24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No publisher address or contact information</a:t>
            </a:r>
          </a:p>
        </p:txBody>
      </p:sp>
      <p:pic>
        <p:nvPicPr>
          <p:cNvPr id="5" name="Graphic 4" descr="Dizzy face outline with solid fill">
            <a:extLst>
              <a:ext uri="{FF2B5EF4-FFF2-40B4-BE49-F238E27FC236}">
                <a16:creationId xmlns:a16="http://schemas.microsoft.com/office/drawing/2014/main" id="{8AF53C1B-F6F0-B5A4-21B6-2D142DE9D9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108" y="1352639"/>
            <a:ext cx="726681" cy="726681"/>
          </a:xfrm>
          <a:prstGeom prst="rect">
            <a:avLst/>
          </a:prstGeom>
        </p:spPr>
      </p:pic>
      <p:pic>
        <p:nvPicPr>
          <p:cNvPr id="8" name="Graphic 7" descr="Hourglass Full with solid fill">
            <a:extLst>
              <a:ext uri="{FF2B5EF4-FFF2-40B4-BE49-F238E27FC236}">
                <a16:creationId xmlns:a16="http://schemas.microsoft.com/office/drawing/2014/main" id="{C8CBC39C-7EB1-F17A-C961-D33F5BEA3C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8126" y="2390807"/>
            <a:ext cx="674318" cy="674318"/>
          </a:xfrm>
          <a:prstGeom prst="rect">
            <a:avLst/>
          </a:prstGeom>
        </p:spPr>
      </p:pic>
      <p:pic>
        <p:nvPicPr>
          <p:cNvPr id="10" name="Graphic 9" descr="Badge Cross with solid fill">
            <a:extLst>
              <a:ext uri="{FF2B5EF4-FFF2-40B4-BE49-F238E27FC236}">
                <a16:creationId xmlns:a16="http://schemas.microsoft.com/office/drawing/2014/main" id="{119A7537-4772-DF25-8AFC-7BA6303F96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8152" y="3139188"/>
            <a:ext cx="729641" cy="729641"/>
          </a:xfrm>
          <a:prstGeom prst="rect">
            <a:avLst/>
          </a:prstGeom>
        </p:spPr>
      </p:pic>
      <p:pic>
        <p:nvPicPr>
          <p:cNvPr id="12" name="Graphic 11" descr="Bad Inventory with solid fill">
            <a:extLst>
              <a:ext uri="{FF2B5EF4-FFF2-40B4-BE49-F238E27FC236}">
                <a16:creationId xmlns:a16="http://schemas.microsoft.com/office/drawing/2014/main" id="{7457E900-AE90-E919-F593-09D6E80A41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0815" y="4115390"/>
            <a:ext cx="649266" cy="649266"/>
          </a:xfrm>
          <a:prstGeom prst="rect">
            <a:avLst/>
          </a:prstGeom>
        </p:spPr>
      </p:pic>
      <p:pic>
        <p:nvPicPr>
          <p:cNvPr id="14" name="Graphic 13" descr="Address Book with solid fill">
            <a:extLst>
              <a:ext uri="{FF2B5EF4-FFF2-40B4-BE49-F238E27FC236}">
                <a16:creationId xmlns:a16="http://schemas.microsoft.com/office/drawing/2014/main" id="{F966B1B5-1F0D-B377-AB78-F404DA640E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4408" y="5018836"/>
            <a:ext cx="604381" cy="604381"/>
          </a:xfrm>
          <a:prstGeom prst="rect">
            <a:avLst/>
          </a:prstGeom>
        </p:spPr>
      </p:pic>
    </p:spTree>
    <p:extLst>
      <p:ext uri="{BB962C8B-B14F-4D97-AF65-F5344CB8AC3E}">
        <p14:creationId xmlns:p14="http://schemas.microsoft.com/office/powerpoint/2010/main" val="2852161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FDF55AC9-9C77-4686-8392-C1524752D120}"/>
            </a:ext>
          </a:extLst>
        </p:cNvPr>
        <p:cNvGrpSpPr/>
        <p:nvPr/>
      </p:nvGrpSpPr>
      <p:grpSpPr>
        <a:xfrm>
          <a:off x="0" y="0"/>
          <a:ext cx="0" cy="0"/>
          <a:chOff x="0" y="0"/>
          <a:chExt cx="0" cy="0"/>
        </a:xfrm>
      </p:grpSpPr>
      <p:sp>
        <p:nvSpPr>
          <p:cNvPr id="410" name="Google Shape;410;p30">
            <a:extLst>
              <a:ext uri="{FF2B5EF4-FFF2-40B4-BE49-F238E27FC236}">
                <a16:creationId xmlns:a16="http://schemas.microsoft.com/office/drawing/2014/main" id="{DCFF80AE-E794-135B-F3F1-C30228583181}"/>
              </a:ext>
            </a:extLst>
          </p:cNvPr>
          <p:cNvSpPr txBox="1"/>
          <p:nvPr/>
        </p:nvSpPr>
        <p:spPr>
          <a:xfrm>
            <a:off x="627879" y="1639695"/>
            <a:ext cx="10408200" cy="6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dirty="0">
              <a:solidFill>
                <a:schemeClr val="dk1"/>
              </a:solidFill>
              <a:latin typeface="Calibri"/>
              <a:ea typeface="Calibri"/>
              <a:cs typeface="Calibri"/>
              <a:sym typeface="Calibri"/>
            </a:endParaRPr>
          </a:p>
        </p:txBody>
      </p:sp>
      <p:sp>
        <p:nvSpPr>
          <p:cNvPr id="2" name="Google Shape;408;p30">
            <a:extLst>
              <a:ext uri="{FF2B5EF4-FFF2-40B4-BE49-F238E27FC236}">
                <a16:creationId xmlns:a16="http://schemas.microsoft.com/office/drawing/2014/main" id="{464C9B69-DE41-A9A2-3820-6FD41091AA10}"/>
              </a:ext>
            </a:extLst>
          </p:cNvPr>
          <p:cNvSpPr txBox="1"/>
          <p:nvPr/>
        </p:nvSpPr>
        <p:spPr>
          <a:xfrm>
            <a:off x="1820575" y="1737945"/>
            <a:ext cx="9851400" cy="10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400" dirty="0">
              <a:solidFill>
                <a:schemeClr val="dk1"/>
              </a:solidFill>
              <a:latin typeface="Calibri"/>
              <a:ea typeface="Calibri"/>
              <a:cs typeface="Calibri"/>
              <a:sym typeface="Calibri"/>
            </a:endParaRPr>
          </a:p>
        </p:txBody>
      </p:sp>
      <p:sp>
        <p:nvSpPr>
          <p:cNvPr id="3" name="Title 1">
            <a:extLst>
              <a:ext uri="{FF2B5EF4-FFF2-40B4-BE49-F238E27FC236}">
                <a16:creationId xmlns:a16="http://schemas.microsoft.com/office/drawing/2014/main" id="{1D79E9D9-DC35-EF96-F11E-2FDDDF87B831}"/>
              </a:ext>
            </a:extLst>
          </p:cNvPr>
          <p:cNvSpPr txBox="1">
            <a:spLocks/>
          </p:cNvSpPr>
          <p:nvPr/>
        </p:nvSpPr>
        <p:spPr>
          <a:xfrm>
            <a:off x="3398699" y="163594"/>
            <a:ext cx="1025467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sz="3600" dirty="0"/>
              <a:t>Predatory Publishing: What to look out for?</a:t>
            </a:r>
          </a:p>
        </p:txBody>
      </p:sp>
      <p:sp>
        <p:nvSpPr>
          <p:cNvPr id="7" name="TextBox 6">
            <a:extLst>
              <a:ext uri="{FF2B5EF4-FFF2-40B4-BE49-F238E27FC236}">
                <a16:creationId xmlns:a16="http://schemas.microsoft.com/office/drawing/2014/main" id="{F5C1DFEF-2A4E-9A3C-742A-36ED41463762}"/>
              </a:ext>
            </a:extLst>
          </p:cNvPr>
          <p:cNvSpPr txBox="1"/>
          <p:nvPr/>
        </p:nvSpPr>
        <p:spPr>
          <a:xfrm>
            <a:off x="2172997" y="1149365"/>
            <a:ext cx="8198428" cy="4832092"/>
          </a:xfrm>
          <a:prstGeom prst="rect">
            <a:avLst/>
          </a:prstGeom>
          <a:noFill/>
        </p:spPr>
        <p:txBody>
          <a:bodyPr wrap="square">
            <a:spAutoFit/>
          </a:bodyPr>
          <a:lstStyle/>
          <a:p>
            <a:r>
              <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Unclear ownership of the journal</a:t>
            </a:r>
          </a:p>
          <a:p>
            <a:endPar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Spams researchers with many emails inviting submissions, often unrelated to expertise</a:t>
            </a:r>
          </a:p>
          <a:p>
            <a:endPar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Advertises very fast times from submission to publication</a:t>
            </a:r>
          </a:p>
          <a:p>
            <a:endPar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Publishes out-of-scope articles</a:t>
            </a:r>
          </a:p>
          <a:p>
            <a:endPar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Publishes nonsense articles</a:t>
            </a:r>
          </a:p>
        </p:txBody>
      </p:sp>
      <p:pic>
        <p:nvPicPr>
          <p:cNvPr id="5" name="Graphic 4" descr="Questions with solid fill">
            <a:extLst>
              <a:ext uri="{FF2B5EF4-FFF2-40B4-BE49-F238E27FC236}">
                <a16:creationId xmlns:a16="http://schemas.microsoft.com/office/drawing/2014/main" id="{F17B69AE-E679-0734-BBF4-AF551090EA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166" y="1112145"/>
            <a:ext cx="730353" cy="730353"/>
          </a:xfrm>
          <a:prstGeom prst="rect">
            <a:avLst/>
          </a:prstGeom>
        </p:spPr>
      </p:pic>
      <p:pic>
        <p:nvPicPr>
          <p:cNvPr id="8" name="Graphic 7" descr="Email with solid fill">
            <a:extLst>
              <a:ext uri="{FF2B5EF4-FFF2-40B4-BE49-F238E27FC236}">
                <a16:creationId xmlns:a16="http://schemas.microsoft.com/office/drawing/2014/main" id="{EC8697FE-02E9-9F74-CDAA-5B502D6394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8731" y="2156305"/>
            <a:ext cx="636740" cy="636740"/>
          </a:xfrm>
          <a:prstGeom prst="rect">
            <a:avLst/>
          </a:prstGeom>
        </p:spPr>
      </p:pic>
      <p:pic>
        <p:nvPicPr>
          <p:cNvPr id="10" name="Graphic 9" descr="Rabbit with solid fill">
            <a:extLst>
              <a:ext uri="{FF2B5EF4-FFF2-40B4-BE49-F238E27FC236}">
                <a16:creationId xmlns:a16="http://schemas.microsoft.com/office/drawing/2014/main" id="{DC1CDE25-9347-54FF-BD76-73A3F7CCBB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4628" y="3388540"/>
            <a:ext cx="636740" cy="636740"/>
          </a:xfrm>
          <a:prstGeom prst="rect">
            <a:avLst/>
          </a:prstGeom>
        </p:spPr>
      </p:pic>
      <p:pic>
        <p:nvPicPr>
          <p:cNvPr id="12" name="Graphic 11" descr="Blog with solid fill">
            <a:extLst>
              <a:ext uri="{FF2B5EF4-FFF2-40B4-BE49-F238E27FC236}">
                <a16:creationId xmlns:a16="http://schemas.microsoft.com/office/drawing/2014/main" id="{A6C795CA-5E5F-BAD5-1B3A-4FD28A1B88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72572" y="4592506"/>
            <a:ext cx="624214" cy="624214"/>
          </a:xfrm>
          <a:prstGeom prst="rect">
            <a:avLst/>
          </a:prstGeom>
        </p:spPr>
      </p:pic>
      <p:pic>
        <p:nvPicPr>
          <p:cNvPr id="14" name="Graphic 13" descr="Joker hat with solid fill">
            <a:extLst>
              <a:ext uri="{FF2B5EF4-FFF2-40B4-BE49-F238E27FC236}">
                <a16:creationId xmlns:a16="http://schemas.microsoft.com/office/drawing/2014/main" id="{84D7E814-6B5B-A35D-D7D6-6AE0DF8D683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31259" y="5392435"/>
            <a:ext cx="706840" cy="706840"/>
          </a:xfrm>
          <a:prstGeom prst="rect">
            <a:avLst/>
          </a:prstGeom>
        </p:spPr>
      </p:pic>
    </p:spTree>
    <p:extLst>
      <p:ext uri="{BB962C8B-B14F-4D97-AF65-F5344CB8AC3E}">
        <p14:creationId xmlns:p14="http://schemas.microsoft.com/office/powerpoint/2010/main" val="1558130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639C9E20-0540-1F0C-7403-FD840FD788B6}"/>
            </a:ext>
          </a:extLst>
        </p:cNvPr>
        <p:cNvGrpSpPr/>
        <p:nvPr/>
      </p:nvGrpSpPr>
      <p:grpSpPr>
        <a:xfrm>
          <a:off x="0" y="0"/>
          <a:ext cx="0" cy="0"/>
          <a:chOff x="0" y="0"/>
          <a:chExt cx="0" cy="0"/>
        </a:xfrm>
      </p:grpSpPr>
      <p:sp>
        <p:nvSpPr>
          <p:cNvPr id="410" name="Google Shape;410;p30">
            <a:extLst>
              <a:ext uri="{FF2B5EF4-FFF2-40B4-BE49-F238E27FC236}">
                <a16:creationId xmlns:a16="http://schemas.microsoft.com/office/drawing/2014/main" id="{CB086DF0-B08B-A3C8-D9F5-A4E8184230D8}"/>
              </a:ext>
            </a:extLst>
          </p:cNvPr>
          <p:cNvSpPr txBox="1"/>
          <p:nvPr/>
        </p:nvSpPr>
        <p:spPr>
          <a:xfrm>
            <a:off x="627879" y="1639695"/>
            <a:ext cx="10408200" cy="6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dirty="0">
              <a:solidFill>
                <a:schemeClr val="dk1"/>
              </a:solidFill>
              <a:latin typeface="Calibri"/>
              <a:ea typeface="Calibri"/>
              <a:cs typeface="Calibri"/>
              <a:sym typeface="Calibri"/>
            </a:endParaRPr>
          </a:p>
        </p:txBody>
      </p:sp>
      <p:sp>
        <p:nvSpPr>
          <p:cNvPr id="2" name="Google Shape;408;p30">
            <a:extLst>
              <a:ext uri="{FF2B5EF4-FFF2-40B4-BE49-F238E27FC236}">
                <a16:creationId xmlns:a16="http://schemas.microsoft.com/office/drawing/2014/main" id="{71734544-66A2-B3C3-B22F-4A0305673512}"/>
              </a:ext>
            </a:extLst>
          </p:cNvPr>
          <p:cNvSpPr txBox="1"/>
          <p:nvPr/>
        </p:nvSpPr>
        <p:spPr>
          <a:xfrm>
            <a:off x="1820575" y="1737945"/>
            <a:ext cx="9851400" cy="10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400" dirty="0">
              <a:solidFill>
                <a:schemeClr val="dk1"/>
              </a:solidFill>
              <a:latin typeface="Calibri"/>
              <a:ea typeface="Calibri"/>
              <a:cs typeface="Calibri"/>
              <a:sym typeface="Calibri"/>
            </a:endParaRPr>
          </a:p>
        </p:txBody>
      </p:sp>
      <p:sp>
        <p:nvSpPr>
          <p:cNvPr id="3" name="Title 1">
            <a:extLst>
              <a:ext uri="{FF2B5EF4-FFF2-40B4-BE49-F238E27FC236}">
                <a16:creationId xmlns:a16="http://schemas.microsoft.com/office/drawing/2014/main" id="{AFE0B598-1ABC-C53C-37A6-72149987AA21}"/>
              </a:ext>
            </a:extLst>
          </p:cNvPr>
          <p:cNvSpPr txBox="1">
            <a:spLocks/>
          </p:cNvSpPr>
          <p:nvPr/>
        </p:nvSpPr>
        <p:spPr>
          <a:xfrm>
            <a:off x="3398699" y="163594"/>
            <a:ext cx="10254671"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sz="3600" dirty="0"/>
              <a:t>Predatory Publishing: What to look out for?</a:t>
            </a:r>
          </a:p>
        </p:txBody>
      </p:sp>
      <p:sp>
        <p:nvSpPr>
          <p:cNvPr id="7" name="TextBox 6">
            <a:extLst>
              <a:ext uri="{FF2B5EF4-FFF2-40B4-BE49-F238E27FC236}">
                <a16:creationId xmlns:a16="http://schemas.microsoft.com/office/drawing/2014/main" id="{8A7C49B3-E6C3-AC98-B876-8F9D4A41A715}"/>
              </a:ext>
            </a:extLst>
          </p:cNvPr>
          <p:cNvSpPr txBox="1"/>
          <p:nvPr/>
        </p:nvSpPr>
        <p:spPr>
          <a:xfrm>
            <a:off x="1732765" y="1175869"/>
            <a:ext cx="8198428" cy="4832092"/>
          </a:xfrm>
          <a:prstGeom prst="rect">
            <a:avLst/>
          </a:prstGeom>
          <a:noFill/>
        </p:spPr>
        <p:txBody>
          <a:bodyPr wrap="square">
            <a:spAutoFit/>
          </a:bodyPr>
          <a:lstStyle/>
          <a:p>
            <a:r>
              <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Poor or non-existent editing of articles (many spelling mistakes or very poor grammar)</a:t>
            </a:r>
          </a:p>
          <a:p>
            <a:endPar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Hides information on charges</a:t>
            </a:r>
          </a:p>
          <a:p>
            <a:endPar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No editorial board is listed, or the editorial board comprises dead or retired scholars or scholars who are not specialised in the topic</a:t>
            </a:r>
          </a:p>
          <a:p>
            <a:endPar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en-GB" sz="28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Lack of information on the policies of the journal, such as peer review, licensing and copyright</a:t>
            </a:r>
          </a:p>
        </p:txBody>
      </p:sp>
      <p:pic>
        <p:nvPicPr>
          <p:cNvPr id="5" name="Graphic 4" descr="Close with solid fill">
            <a:extLst>
              <a:ext uri="{FF2B5EF4-FFF2-40B4-BE49-F238E27FC236}">
                <a16:creationId xmlns:a16="http://schemas.microsoft.com/office/drawing/2014/main" id="{C0BF9A88-6B84-9F69-8F30-79CB1391D1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259" y="1245755"/>
            <a:ext cx="706840" cy="706840"/>
          </a:xfrm>
          <a:prstGeom prst="rect">
            <a:avLst/>
          </a:prstGeom>
        </p:spPr>
      </p:pic>
      <p:pic>
        <p:nvPicPr>
          <p:cNvPr id="8" name="Graphic 7" descr="Money with solid fill">
            <a:extLst>
              <a:ext uri="{FF2B5EF4-FFF2-40B4-BE49-F238E27FC236}">
                <a16:creationId xmlns:a16="http://schemas.microsoft.com/office/drawing/2014/main" id="{CBB1DE48-059B-8A17-89EB-624DC60B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1259" y="2358638"/>
            <a:ext cx="741366" cy="741366"/>
          </a:xfrm>
          <a:prstGeom prst="rect">
            <a:avLst/>
          </a:prstGeom>
        </p:spPr>
      </p:pic>
      <p:pic>
        <p:nvPicPr>
          <p:cNvPr id="10" name="Graphic 9" descr="Group brainstorm with solid fill">
            <a:extLst>
              <a:ext uri="{FF2B5EF4-FFF2-40B4-BE49-F238E27FC236}">
                <a16:creationId xmlns:a16="http://schemas.microsoft.com/office/drawing/2014/main" id="{13A2CB1B-F66C-6434-5094-A4BC021179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6499" y="3591915"/>
            <a:ext cx="786196" cy="786196"/>
          </a:xfrm>
          <a:prstGeom prst="rect">
            <a:avLst/>
          </a:prstGeom>
        </p:spPr>
      </p:pic>
      <p:pic>
        <p:nvPicPr>
          <p:cNvPr id="12" name="Graphic 11" descr="Help with solid fill">
            <a:extLst>
              <a:ext uri="{FF2B5EF4-FFF2-40B4-BE49-F238E27FC236}">
                <a16:creationId xmlns:a16="http://schemas.microsoft.com/office/drawing/2014/main" id="{AAB0DEB1-3A6E-4A3E-130B-FF43D89CAF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1329" y="5061316"/>
            <a:ext cx="741366" cy="741366"/>
          </a:xfrm>
          <a:prstGeom prst="rect">
            <a:avLst/>
          </a:prstGeom>
        </p:spPr>
      </p:pic>
    </p:spTree>
    <p:extLst>
      <p:ext uri="{BB962C8B-B14F-4D97-AF65-F5344CB8AC3E}">
        <p14:creationId xmlns:p14="http://schemas.microsoft.com/office/powerpoint/2010/main" val="3675651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240660" y="4175201"/>
            <a:ext cx="2649855" cy="5892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3700" b="1" i="0" u="none" strike="noStrike" kern="0" cap="none" spc="110" normalizeH="0" baseline="0" noProof="0" dirty="0">
                <a:ln>
                  <a:noFill/>
                </a:ln>
                <a:solidFill>
                  <a:sysClr val="windowText" lastClr="000000"/>
                </a:solidFill>
                <a:effectLst/>
                <a:uLnTx/>
                <a:uFillTx/>
                <a:latin typeface="Calibri"/>
                <a:cs typeface="Calibri"/>
              </a:rPr>
              <a:t>The</a:t>
            </a:r>
            <a:r>
              <a:rPr kumimoji="0" sz="3700" b="1" i="0" u="none" strike="noStrike" kern="0" cap="none" spc="-80" normalizeH="0" baseline="0" noProof="0" dirty="0">
                <a:ln>
                  <a:noFill/>
                </a:ln>
                <a:solidFill>
                  <a:sysClr val="windowText" lastClr="000000"/>
                </a:solidFill>
                <a:effectLst/>
                <a:uLnTx/>
                <a:uFillTx/>
                <a:latin typeface="Calibri"/>
                <a:cs typeface="Calibri"/>
              </a:rPr>
              <a:t> </a:t>
            </a:r>
            <a:r>
              <a:rPr kumimoji="0" sz="3700" b="1" i="0" u="none" strike="noStrike" kern="0" cap="none" spc="140" normalizeH="0" baseline="0" noProof="0" dirty="0">
                <a:ln>
                  <a:noFill/>
                </a:ln>
                <a:solidFill>
                  <a:sysClr val="windowText" lastClr="000000"/>
                </a:solidFill>
                <a:effectLst/>
                <a:uLnTx/>
                <a:uFillTx/>
                <a:latin typeface="Calibri"/>
                <a:cs typeface="Calibri"/>
              </a:rPr>
              <a:t>solution</a:t>
            </a:r>
            <a:endParaRPr kumimoji="0" sz="37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3" cstate="print"/>
          <a:stretch>
            <a:fillRect/>
          </a:stretch>
        </p:blipFill>
        <p:spPr>
          <a:xfrm>
            <a:off x="556259" y="1781555"/>
            <a:ext cx="11140440" cy="807720"/>
          </a:xfrm>
          <a:prstGeom prst="rect">
            <a:avLst/>
          </a:prstGeom>
        </p:spPr>
      </p:pic>
      <p:sp>
        <p:nvSpPr>
          <p:cNvPr id="4" name="object 4"/>
          <p:cNvSpPr txBox="1"/>
          <p:nvPr/>
        </p:nvSpPr>
        <p:spPr>
          <a:xfrm>
            <a:off x="5325871" y="4215129"/>
            <a:ext cx="5488940" cy="1154430"/>
          </a:xfrm>
          <a:prstGeom prst="rect">
            <a:avLst/>
          </a:prstGeom>
        </p:spPr>
        <p:txBody>
          <a:bodyPr vert="horz" wrap="square" lIns="0" tIns="43180" rIns="0" bIns="0" rtlCol="0">
            <a:spAutoFit/>
          </a:bodyPr>
          <a:lstStyle/>
          <a:p>
            <a:pPr marL="241300" marR="5080" lvl="0" indent="-228600" defTabSz="914400" eaLnBrk="1" fontAlgn="auto" latinLnBrk="0" hangingPunct="1">
              <a:lnSpc>
                <a:spcPct val="90000"/>
              </a:lnSpc>
              <a:spcBef>
                <a:spcPts val="340"/>
              </a:spcBef>
              <a:spcAft>
                <a:spcPts val="0"/>
              </a:spcAft>
              <a:buClrTx/>
              <a:buSzTx/>
              <a:buFont typeface="Arial"/>
              <a:buChar char="•"/>
              <a:tabLst>
                <a:tab pos="241300" algn="l"/>
              </a:tabLst>
              <a:defRPr/>
            </a:pPr>
            <a:r>
              <a:rPr kumimoji="0" sz="2000" b="0" i="0" u="none" strike="noStrike" kern="0" cap="none" spc="0" normalizeH="0" baseline="0" noProof="0" dirty="0">
                <a:ln>
                  <a:noFill/>
                </a:ln>
                <a:solidFill>
                  <a:sysClr val="windowText" lastClr="000000"/>
                </a:solidFill>
                <a:effectLst/>
                <a:uLnTx/>
                <a:uFillTx/>
                <a:latin typeface="Calibri"/>
                <a:cs typeface="Calibri"/>
              </a:rPr>
              <a:t>Think.</a:t>
            </a:r>
            <a:r>
              <a:rPr kumimoji="0" sz="2000" b="0" i="0" u="none" strike="noStrike" kern="0" cap="none" spc="55" normalizeH="0" baseline="0" noProof="0" dirty="0">
                <a:ln>
                  <a:noFill/>
                </a:ln>
                <a:solidFill>
                  <a:sysClr val="windowText" lastClr="000000"/>
                </a:solidFill>
                <a:effectLst/>
                <a:uLnTx/>
                <a:uFillTx/>
                <a:latin typeface="Calibri"/>
                <a:cs typeface="Calibri"/>
              </a:rPr>
              <a:t> </a:t>
            </a:r>
            <a:r>
              <a:rPr kumimoji="0" sz="2000" b="0" i="0" u="none" strike="noStrike" kern="0" cap="none" spc="125" normalizeH="0" baseline="0" noProof="0" dirty="0">
                <a:ln>
                  <a:noFill/>
                </a:ln>
                <a:solidFill>
                  <a:sysClr val="windowText" lastClr="000000"/>
                </a:solidFill>
                <a:effectLst/>
                <a:uLnTx/>
                <a:uFillTx/>
                <a:latin typeface="Calibri"/>
                <a:cs typeface="Calibri"/>
              </a:rPr>
              <a:t>Check.</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70" normalizeH="0" baseline="0" noProof="0" dirty="0">
                <a:ln>
                  <a:noFill/>
                </a:ln>
                <a:solidFill>
                  <a:sysClr val="windowText" lastClr="000000"/>
                </a:solidFill>
                <a:effectLst/>
                <a:uLnTx/>
                <a:uFillTx/>
                <a:latin typeface="Calibri"/>
                <a:cs typeface="Calibri"/>
              </a:rPr>
              <a:t>Submit.</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provides</a:t>
            </a:r>
            <a:r>
              <a:rPr kumimoji="0" sz="2000" b="0" i="0" u="none" strike="noStrike" kern="0" cap="none" spc="5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free</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50" normalizeH="0" baseline="0" noProof="0" dirty="0">
                <a:ln>
                  <a:noFill/>
                </a:ln>
                <a:solidFill>
                  <a:sysClr val="windowText" lastClr="000000"/>
                </a:solidFill>
                <a:effectLst/>
                <a:uLnTx/>
                <a:uFillTx/>
                <a:latin typeface="Calibri"/>
                <a:cs typeface="Calibri"/>
              </a:rPr>
              <a:t>tools</a:t>
            </a:r>
            <a:r>
              <a:rPr kumimoji="0" sz="2000" b="0" i="0" u="none" strike="noStrike" kern="0" cap="none" spc="70" normalizeH="0" baseline="0" noProof="0" dirty="0">
                <a:ln>
                  <a:noFill/>
                </a:ln>
                <a:solidFill>
                  <a:sysClr val="windowText" lastClr="000000"/>
                </a:solidFill>
                <a:effectLst/>
                <a:uLnTx/>
                <a:uFillTx/>
                <a:latin typeface="Calibri"/>
                <a:cs typeface="Calibri"/>
              </a:rPr>
              <a:t> </a:t>
            </a:r>
            <a:r>
              <a:rPr kumimoji="0" sz="2000" b="0" i="0" u="none" strike="noStrike" kern="0" cap="none" spc="45" normalizeH="0" baseline="0" noProof="0" dirty="0">
                <a:ln>
                  <a:noFill/>
                </a:ln>
                <a:solidFill>
                  <a:sysClr val="windowText" lastClr="000000"/>
                </a:solidFill>
                <a:effectLst/>
                <a:uLnTx/>
                <a:uFillTx/>
                <a:latin typeface="Calibri"/>
                <a:cs typeface="Calibri"/>
              </a:rPr>
              <a:t>and </a:t>
            </a:r>
            <a:r>
              <a:rPr kumimoji="0" sz="2000" b="0" i="0" u="none" strike="noStrike" kern="0" cap="none" spc="70" normalizeH="0" baseline="0" noProof="0" dirty="0">
                <a:ln>
                  <a:noFill/>
                </a:ln>
                <a:solidFill>
                  <a:sysClr val="windowText" lastClr="000000"/>
                </a:solidFill>
                <a:effectLst/>
                <a:uLnTx/>
                <a:uFillTx/>
                <a:latin typeface="Calibri"/>
                <a:cs typeface="Calibri"/>
              </a:rPr>
              <a:t>resources</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to</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help</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55" normalizeH="0" baseline="0" noProof="0" dirty="0">
                <a:ln>
                  <a:noFill/>
                </a:ln>
                <a:solidFill>
                  <a:sysClr val="windowText" lastClr="000000"/>
                </a:solidFill>
                <a:effectLst/>
                <a:uLnTx/>
                <a:uFillTx/>
                <a:latin typeface="Calibri"/>
                <a:cs typeface="Calibri"/>
              </a:rPr>
              <a:t>researchers</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identify</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reputable </a:t>
            </a:r>
            <a:r>
              <a:rPr kumimoji="0" sz="2000" b="0" i="0" u="none" strike="noStrike" kern="0" cap="none" spc="60" normalizeH="0" baseline="0" noProof="0" dirty="0">
                <a:ln>
                  <a:noFill/>
                </a:ln>
                <a:solidFill>
                  <a:sysClr val="windowText" lastClr="000000"/>
                </a:solidFill>
                <a:effectLst/>
                <a:uLnTx/>
                <a:uFillTx/>
                <a:latin typeface="Calibri"/>
                <a:cs typeface="Calibri"/>
              </a:rPr>
              <a:t>publishers</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70" normalizeH="0" baseline="0" noProof="0" dirty="0">
                <a:ln>
                  <a:noFill/>
                </a:ln>
                <a:solidFill>
                  <a:sysClr val="windowText" lastClr="000000"/>
                </a:solidFill>
                <a:effectLst/>
                <a:uLnTx/>
                <a:uFillTx/>
                <a:latin typeface="Calibri"/>
                <a:cs typeface="Calibri"/>
              </a:rPr>
              <a:t>and</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avoid</a:t>
            </a:r>
            <a:r>
              <a:rPr kumimoji="0" sz="2000" b="0" i="0" u="none" strike="noStrike" kern="0" cap="none" spc="1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predatory</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0" i="0" u="none" strike="noStrike" kern="0" cap="none" spc="85" normalizeH="0" baseline="0" noProof="0" dirty="0">
                <a:ln>
                  <a:noFill/>
                </a:ln>
                <a:solidFill>
                  <a:sysClr val="windowText" lastClr="000000"/>
                </a:solidFill>
                <a:effectLst/>
                <a:uLnTx/>
                <a:uFillTx/>
                <a:latin typeface="Calibri"/>
                <a:cs typeface="Calibri"/>
              </a:rPr>
              <a:t>ones</a:t>
            </a:r>
            <a:r>
              <a:rPr kumimoji="0" sz="2000" b="0" i="0" u="none" strike="noStrike" kern="0" cap="none" spc="1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with</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20" normalizeH="0" baseline="0" noProof="0" dirty="0">
                <a:ln>
                  <a:noFill/>
                </a:ln>
                <a:solidFill>
                  <a:sysClr val="windowText" lastClr="000000"/>
                </a:solidFill>
                <a:effectLst/>
                <a:uLnTx/>
                <a:uFillTx/>
                <a:latin typeface="Calibri"/>
                <a:cs typeface="Calibri"/>
              </a:rPr>
              <a:t>free </a:t>
            </a:r>
            <a:r>
              <a:rPr kumimoji="0" sz="2000" b="0" i="0" u="none" strike="noStrike" kern="0" cap="none" spc="55" normalizeH="0" baseline="0" noProof="0" dirty="0">
                <a:ln>
                  <a:noFill/>
                </a:ln>
                <a:solidFill>
                  <a:sysClr val="windowText" lastClr="000000"/>
                </a:solidFill>
                <a:effectLst/>
                <a:uLnTx/>
                <a:uFillTx/>
                <a:latin typeface="Calibri"/>
                <a:cs typeface="Calibri"/>
              </a:rPr>
              <a:t>resources.</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p:cNvPicPr/>
          <p:nvPr/>
        </p:nvPicPr>
        <p:blipFill>
          <a:blip r:embed="rId4" cstate="print"/>
          <a:stretch>
            <a:fillRect/>
          </a:stretch>
        </p:blipFill>
        <p:spPr>
          <a:xfrm>
            <a:off x="0" y="6405371"/>
            <a:ext cx="12192000" cy="45262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355216" y="4189222"/>
            <a:ext cx="3535679" cy="4978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3100" b="1" i="0" u="none" strike="noStrike" kern="0" cap="none" spc="150" normalizeH="0" baseline="0" noProof="0" dirty="0">
                <a:ln>
                  <a:noFill/>
                </a:ln>
                <a:solidFill>
                  <a:sysClr val="windowText" lastClr="000000"/>
                </a:solidFill>
                <a:effectLst/>
                <a:uLnTx/>
                <a:uFillTx/>
                <a:latin typeface="Calibri"/>
                <a:cs typeface="Calibri"/>
              </a:rPr>
              <a:t>Here</a:t>
            </a:r>
            <a:r>
              <a:rPr kumimoji="0" sz="3100" b="1" i="0" u="none" strike="noStrike" kern="0" cap="none" spc="-50" normalizeH="0" baseline="0" noProof="0" dirty="0">
                <a:ln>
                  <a:noFill/>
                </a:ln>
                <a:solidFill>
                  <a:sysClr val="windowText" lastClr="000000"/>
                </a:solidFill>
                <a:effectLst/>
                <a:uLnTx/>
                <a:uFillTx/>
                <a:latin typeface="Calibri"/>
                <a:cs typeface="Calibri"/>
              </a:rPr>
              <a:t> </a:t>
            </a:r>
            <a:r>
              <a:rPr kumimoji="0" sz="3100" b="1" i="0" u="none" strike="noStrike" kern="0" cap="none" spc="210" normalizeH="0" baseline="0" noProof="0" dirty="0">
                <a:ln>
                  <a:noFill/>
                </a:ln>
                <a:solidFill>
                  <a:sysClr val="windowText" lastClr="000000"/>
                </a:solidFill>
                <a:effectLst/>
                <a:uLnTx/>
                <a:uFillTx/>
                <a:latin typeface="Calibri"/>
                <a:cs typeface="Calibri"/>
              </a:rPr>
              <a:t>is</a:t>
            </a:r>
            <a:r>
              <a:rPr kumimoji="0" sz="3100" b="1" i="0" u="none" strike="noStrike" kern="0" cap="none" spc="-75" normalizeH="0" baseline="0" noProof="0" dirty="0">
                <a:ln>
                  <a:noFill/>
                </a:ln>
                <a:solidFill>
                  <a:sysClr val="windowText" lastClr="000000"/>
                </a:solidFill>
                <a:effectLst/>
                <a:uLnTx/>
                <a:uFillTx/>
                <a:latin typeface="Calibri"/>
                <a:cs typeface="Calibri"/>
              </a:rPr>
              <a:t> </a:t>
            </a:r>
            <a:r>
              <a:rPr kumimoji="0" sz="3100" b="1" i="0" u="none" strike="noStrike" kern="0" cap="none" spc="95" normalizeH="0" baseline="0" noProof="0" dirty="0">
                <a:ln>
                  <a:noFill/>
                </a:ln>
                <a:solidFill>
                  <a:sysClr val="windowText" lastClr="000000"/>
                </a:solidFill>
                <a:effectLst/>
                <a:uLnTx/>
                <a:uFillTx/>
                <a:latin typeface="Calibri"/>
                <a:cs typeface="Calibri"/>
              </a:rPr>
              <a:t>the</a:t>
            </a:r>
            <a:r>
              <a:rPr kumimoji="0" sz="3100" b="1" i="0" u="none" strike="noStrike" kern="0" cap="none" spc="-65" normalizeH="0" baseline="0" noProof="0" dirty="0">
                <a:ln>
                  <a:noFill/>
                </a:ln>
                <a:solidFill>
                  <a:sysClr val="windowText" lastClr="000000"/>
                </a:solidFill>
                <a:effectLst/>
                <a:uLnTx/>
                <a:uFillTx/>
                <a:latin typeface="Calibri"/>
                <a:cs typeface="Calibri"/>
              </a:rPr>
              <a:t> </a:t>
            </a:r>
            <a:r>
              <a:rPr kumimoji="0" sz="3100" b="1" i="0" u="none" strike="noStrike" kern="0" cap="none" spc="120" normalizeH="0" baseline="0" noProof="0" dirty="0">
                <a:ln>
                  <a:noFill/>
                </a:ln>
                <a:solidFill>
                  <a:sysClr val="windowText" lastClr="000000"/>
                </a:solidFill>
                <a:effectLst/>
                <a:uLnTx/>
                <a:uFillTx/>
                <a:latin typeface="Calibri"/>
                <a:cs typeface="Calibri"/>
              </a:rPr>
              <a:t>problem</a:t>
            </a:r>
            <a:endParaRPr kumimoji="0" sz="31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556259" y="1781555"/>
            <a:ext cx="11140440" cy="807720"/>
          </a:xfrm>
          <a:prstGeom prst="rect">
            <a:avLst/>
          </a:prstGeom>
        </p:spPr>
      </p:pic>
      <p:sp>
        <p:nvSpPr>
          <p:cNvPr id="4" name="object 4"/>
          <p:cNvSpPr txBox="1"/>
          <p:nvPr/>
        </p:nvSpPr>
        <p:spPr>
          <a:xfrm>
            <a:off x="5325871" y="4218178"/>
            <a:ext cx="5850255" cy="1485265"/>
          </a:xfrm>
          <a:prstGeom prst="rect">
            <a:avLst/>
          </a:prstGeom>
        </p:spPr>
        <p:txBody>
          <a:bodyPr vert="horz" wrap="square" lIns="0" tIns="45085" rIns="0" bIns="0" rtlCol="0">
            <a:spAutoFit/>
          </a:bodyPr>
          <a:lstStyle/>
          <a:p>
            <a:pPr marL="241300" marR="360045" lvl="0" indent="-228600" defTabSz="914400" eaLnBrk="1" fontAlgn="auto" latinLnBrk="0" hangingPunct="1">
              <a:lnSpc>
                <a:spcPts val="2050"/>
              </a:lnSpc>
              <a:spcBef>
                <a:spcPts val="355"/>
              </a:spcBef>
              <a:spcAft>
                <a:spcPts val="0"/>
              </a:spcAft>
              <a:buClrTx/>
              <a:buSzTx/>
              <a:buFont typeface="Arial"/>
              <a:buChar char="•"/>
              <a:tabLst>
                <a:tab pos="241300" algn="l"/>
              </a:tabLst>
              <a:defRPr/>
            </a:pPr>
            <a:r>
              <a:rPr kumimoji="0" sz="1900" b="0" i="0" u="none" strike="noStrike" kern="0" cap="none" spc="0" normalizeH="0" baseline="0" noProof="0" dirty="0">
                <a:ln>
                  <a:noFill/>
                </a:ln>
                <a:solidFill>
                  <a:sysClr val="windowText" lastClr="000000"/>
                </a:solidFill>
                <a:effectLst/>
                <a:uLnTx/>
                <a:uFillTx/>
                <a:latin typeface="Calibri"/>
                <a:cs typeface="Calibri"/>
              </a:rPr>
              <a:t>Predatory</a:t>
            </a:r>
            <a:r>
              <a:rPr kumimoji="0" sz="1900" b="0" i="0" u="none" strike="noStrike" kern="0" cap="none" spc="40" normalizeH="0" baseline="0" noProof="0" dirty="0">
                <a:ln>
                  <a:noFill/>
                </a:ln>
                <a:solidFill>
                  <a:sysClr val="windowText" lastClr="000000"/>
                </a:solidFill>
                <a:effectLst/>
                <a:uLnTx/>
                <a:uFillTx/>
                <a:latin typeface="Calibri"/>
                <a:cs typeface="Calibri"/>
              </a:rPr>
              <a:t> </a:t>
            </a:r>
            <a:r>
              <a:rPr kumimoji="0" sz="1900" b="0" i="0" u="none" strike="noStrike" kern="0" cap="none" spc="50" normalizeH="0" baseline="0" noProof="0" dirty="0">
                <a:ln>
                  <a:noFill/>
                </a:ln>
                <a:solidFill>
                  <a:sysClr val="windowText" lastClr="000000"/>
                </a:solidFill>
                <a:effectLst/>
                <a:uLnTx/>
                <a:uFillTx/>
                <a:latin typeface="Calibri"/>
                <a:cs typeface="Calibri"/>
              </a:rPr>
              <a:t>publishing</a:t>
            </a:r>
            <a:r>
              <a:rPr kumimoji="0" sz="1900" b="0" i="0" u="none" strike="noStrike" kern="0" cap="none" spc="30" normalizeH="0" baseline="0" noProof="0" dirty="0">
                <a:ln>
                  <a:noFill/>
                </a:ln>
                <a:solidFill>
                  <a:sysClr val="windowText" lastClr="000000"/>
                </a:solidFill>
                <a:effectLst/>
                <a:uLnTx/>
                <a:uFillTx/>
                <a:latin typeface="Calibri"/>
                <a:cs typeface="Calibri"/>
              </a:rPr>
              <a:t> </a:t>
            </a:r>
            <a:r>
              <a:rPr kumimoji="0" sz="1900" b="0" i="0" u="none" strike="noStrike" kern="0" cap="none" spc="105" normalizeH="0" baseline="0" noProof="0" dirty="0">
                <a:ln>
                  <a:noFill/>
                </a:ln>
                <a:solidFill>
                  <a:sysClr val="windowText" lastClr="000000"/>
                </a:solidFill>
                <a:effectLst/>
                <a:uLnTx/>
                <a:uFillTx/>
                <a:latin typeface="Calibri"/>
                <a:cs typeface="Calibri"/>
              </a:rPr>
              <a:t>has</a:t>
            </a:r>
            <a:r>
              <a:rPr kumimoji="0" sz="1900" b="0" i="0" u="none" strike="noStrike" kern="0" cap="none" spc="25" normalizeH="0" baseline="0" noProof="0" dirty="0">
                <a:ln>
                  <a:noFill/>
                </a:ln>
                <a:solidFill>
                  <a:sysClr val="windowText" lastClr="000000"/>
                </a:solidFill>
                <a:effectLst/>
                <a:uLnTx/>
                <a:uFillTx/>
                <a:latin typeface="Calibri"/>
                <a:cs typeface="Calibri"/>
              </a:rPr>
              <a:t> </a:t>
            </a:r>
            <a:r>
              <a:rPr kumimoji="0" sz="1900" b="0" i="0" u="none" strike="noStrike" kern="0" cap="none" spc="80" normalizeH="0" baseline="0" noProof="0" dirty="0">
                <a:ln>
                  <a:noFill/>
                </a:ln>
                <a:solidFill>
                  <a:sysClr val="windowText" lastClr="000000"/>
                </a:solidFill>
                <a:effectLst/>
                <a:uLnTx/>
                <a:uFillTx/>
                <a:latin typeface="Calibri"/>
                <a:cs typeface="Calibri"/>
              </a:rPr>
              <a:t>become</a:t>
            </a:r>
            <a:r>
              <a:rPr kumimoji="0" sz="1900" b="0" i="0" u="none" strike="noStrike" kern="0" cap="none" spc="35" normalizeH="0" baseline="0" noProof="0" dirty="0">
                <a:ln>
                  <a:noFill/>
                </a:ln>
                <a:solidFill>
                  <a:sysClr val="windowText" lastClr="000000"/>
                </a:solidFill>
                <a:effectLst/>
                <a:uLnTx/>
                <a:uFillTx/>
                <a:latin typeface="Calibri"/>
                <a:cs typeface="Calibri"/>
              </a:rPr>
              <a:t> </a:t>
            </a:r>
            <a:r>
              <a:rPr kumimoji="0" sz="1900" b="0" i="0" u="none" strike="noStrike" kern="0" cap="none" spc="90" normalizeH="0" baseline="0" noProof="0" dirty="0">
                <a:ln>
                  <a:noFill/>
                </a:ln>
                <a:solidFill>
                  <a:sysClr val="windowText" lastClr="000000"/>
                </a:solidFill>
                <a:effectLst/>
                <a:uLnTx/>
                <a:uFillTx/>
                <a:latin typeface="Calibri"/>
                <a:cs typeface="Calibri"/>
              </a:rPr>
              <a:t>a</a:t>
            </a:r>
            <a:r>
              <a:rPr kumimoji="0" sz="1900" b="0" i="0" u="none" strike="noStrike" kern="0" cap="none" spc="25" normalizeH="0" baseline="0" noProof="0" dirty="0">
                <a:ln>
                  <a:noFill/>
                </a:ln>
                <a:solidFill>
                  <a:sysClr val="windowText" lastClr="000000"/>
                </a:solidFill>
                <a:effectLst/>
                <a:uLnTx/>
                <a:uFillTx/>
                <a:latin typeface="Calibri"/>
                <a:cs typeface="Calibri"/>
              </a:rPr>
              <a:t> </a:t>
            </a:r>
            <a:r>
              <a:rPr kumimoji="0" sz="1900" b="0" i="0" u="none" strike="noStrike" kern="0" cap="none" spc="0" normalizeH="0" baseline="0" noProof="0" dirty="0">
                <a:ln>
                  <a:noFill/>
                </a:ln>
                <a:solidFill>
                  <a:sysClr val="windowText" lastClr="000000"/>
                </a:solidFill>
                <a:effectLst/>
                <a:uLnTx/>
                <a:uFillTx/>
                <a:latin typeface="Calibri"/>
                <a:cs typeface="Calibri"/>
              </a:rPr>
              <a:t>major</a:t>
            </a:r>
            <a:r>
              <a:rPr kumimoji="0" sz="1900" b="0" i="0" u="none" strike="noStrike" kern="0" cap="none" spc="20" normalizeH="0" baseline="0" noProof="0" dirty="0">
                <a:ln>
                  <a:noFill/>
                </a:ln>
                <a:solidFill>
                  <a:sysClr val="windowText" lastClr="000000"/>
                </a:solidFill>
                <a:effectLst/>
                <a:uLnTx/>
                <a:uFillTx/>
                <a:latin typeface="Calibri"/>
                <a:cs typeface="Calibri"/>
              </a:rPr>
              <a:t> </a:t>
            </a:r>
            <a:r>
              <a:rPr kumimoji="0" sz="1900" b="0" i="0" u="none" strike="noStrike" kern="0" cap="none" spc="95" normalizeH="0" baseline="0" noProof="0" dirty="0">
                <a:ln>
                  <a:noFill/>
                </a:ln>
                <a:solidFill>
                  <a:sysClr val="windowText" lastClr="000000"/>
                </a:solidFill>
                <a:effectLst/>
                <a:uLnTx/>
                <a:uFillTx/>
                <a:latin typeface="Calibri"/>
                <a:cs typeface="Calibri"/>
              </a:rPr>
              <a:t>issue</a:t>
            </a:r>
            <a:r>
              <a:rPr kumimoji="0" sz="1900" b="0" i="0" u="none" strike="noStrike" kern="0" cap="none" spc="15" normalizeH="0" baseline="0" noProof="0" dirty="0">
                <a:ln>
                  <a:noFill/>
                </a:ln>
                <a:solidFill>
                  <a:sysClr val="windowText" lastClr="000000"/>
                </a:solidFill>
                <a:effectLst/>
                <a:uLnTx/>
                <a:uFillTx/>
                <a:latin typeface="Calibri"/>
                <a:cs typeface="Calibri"/>
              </a:rPr>
              <a:t> </a:t>
            </a:r>
            <a:r>
              <a:rPr kumimoji="0" sz="1900" b="0" i="0" u="none" strike="noStrike" kern="0" cap="none" spc="-25" normalizeH="0" baseline="0" noProof="0" dirty="0">
                <a:ln>
                  <a:noFill/>
                </a:ln>
                <a:solidFill>
                  <a:sysClr val="windowText" lastClr="000000"/>
                </a:solidFill>
                <a:effectLst/>
                <a:uLnTx/>
                <a:uFillTx/>
                <a:latin typeface="Calibri"/>
                <a:cs typeface="Calibri"/>
              </a:rPr>
              <a:t>for </a:t>
            </a:r>
            <a:r>
              <a:rPr kumimoji="0" sz="1900" b="0" i="0" u="none" strike="noStrike" kern="0" cap="none" spc="40" normalizeH="0" baseline="0" noProof="0" dirty="0">
                <a:ln>
                  <a:noFill/>
                </a:ln>
                <a:solidFill>
                  <a:sysClr val="windowText" lastClr="000000"/>
                </a:solidFill>
                <a:effectLst/>
                <a:uLnTx/>
                <a:uFillTx/>
                <a:latin typeface="Calibri"/>
                <a:cs typeface="Calibri"/>
              </a:rPr>
              <a:t>researchers.</a:t>
            </a:r>
            <a:endParaRPr kumimoji="0" sz="1900" b="0" i="0" u="none" strike="noStrike" kern="0" cap="none" spc="0" normalizeH="0" baseline="0" noProof="0">
              <a:ln>
                <a:noFill/>
              </a:ln>
              <a:solidFill>
                <a:sysClr val="windowText" lastClr="000000"/>
              </a:solidFill>
              <a:effectLst/>
              <a:uLnTx/>
              <a:uFillTx/>
              <a:latin typeface="Calibri"/>
              <a:cs typeface="Calibri"/>
            </a:endParaRPr>
          </a:p>
          <a:p>
            <a:pPr marL="241300" marR="5080" lvl="0" indent="-228600" defTabSz="914400" eaLnBrk="1" fontAlgn="auto" latinLnBrk="0" hangingPunct="1">
              <a:lnSpc>
                <a:spcPts val="2050"/>
              </a:lnSpc>
              <a:spcBef>
                <a:spcPts val="1015"/>
              </a:spcBef>
              <a:spcAft>
                <a:spcPts val="0"/>
              </a:spcAft>
              <a:buClrTx/>
              <a:buSzTx/>
              <a:buFont typeface="Arial"/>
              <a:buChar char="•"/>
              <a:tabLst>
                <a:tab pos="241300" algn="l"/>
              </a:tabLst>
              <a:defRPr/>
            </a:pPr>
            <a:r>
              <a:rPr kumimoji="0" sz="1900" b="0" i="0" u="none" strike="noStrike" kern="0" cap="none" spc="0" normalizeH="0" baseline="0" noProof="0" dirty="0">
                <a:ln>
                  <a:noFill/>
                </a:ln>
                <a:solidFill>
                  <a:sysClr val="windowText" lastClr="000000"/>
                </a:solidFill>
                <a:effectLst/>
                <a:uLnTx/>
                <a:uFillTx/>
                <a:latin typeface="Calibri"/>
                <a:cs typeface="Calibri"/>
              </a:rPr>
              <a:t>The</a:t>
            </a:r>
            <a:r>
              <a:rPr kumimoji="0" sz="1900" b="0" i="0" u="none" strike="noStrike" kern="0" cap="none" spc="25" normalizeH="0" baseline="0" noProof="0" dirty="0">
                <a:ln>
                  <a:noFill/>
                </a:ln>
                <a:solidFill>
                  <a:sysClr val="windowText" lastClr="000000"/>
                </a:solidFill>
                <a:effectLst/>
                <a:uLnTx/>
                <a:uFillTx/>
                <a:latin typeface="Calibri"/>
                <a:cs typeface="Calibri"/>
              </a:rPr>
              <a:t> </a:t>
            </a:r>
            <a:r>
              <a:rPr kumimoji="0" sz="1900" b="0" i="0" u="none" strike="noStrike" kern="0" cap="none" spc="50" normalizeH="0" baseline="0" noProof="0" dirty="0">
                <a:ln>
                  <a:noFill/>
                </a:ln>
                <a:solidFill>
                  <a:sysClr val="windowText" lastClr="000000"/>
                </a:solidFill>
                <a:effectLst/>
                <a:uLnTx/>
                <a:uFillTx/>
                <a:latin typeface="Calibri"/>
                <a:cs typeface="Calibri"/>
              </a:rPr>
              <a:t>increasing </a:t>
            </a:r>
            <a:r>
              <a:rPr kumimoji="0" sz="1900" b="0" i="0" u="none" strike="noStrike" kern="0" cap="none" spc="0" normalizeH="0" baseline="0" noProof="0" dirty="0">
                <a:ln>
                  <a:noFill/>
                </a:ln>
                <a:solidFill>
                  <a:sysClr val="windowText" lastClr="000000"/>
                </a:solidFill>
                <a:effectLst/>
                <a:uLnTx/>
                <a:uFillTx/>
                <a:latin typeface="Calibri"/>
                <a:cs typeface="Calibri"/>
              </a:rPr>
              <a:t>number</a:t>
            </a:r>
            <a:r>
              <a:rPr kumimoji="0" sz="1900" b="0" i="0" u="none" strike="noStrike" kern="0" cap="none" spc="25" normalizeH="0" baseline="0" noProof="0" dirty="0">
                <a:ln>
                  <a:noFill/>
                </a:ln>
                <a:solidFill>
                  <a:sysClr val="windowText" lastClr="000000"/>
                </a:solidFill>
                <a:effectLst/>
                <a:uLnTx/>
                <a:uFillTx/>
                <a:latin typeface="Calibri"/>
                <a:cs typeface="Calibri"/>
              </a:rPr>
              <a:t> </a:t>
            </a:r>
            <a:r>
              <a:rPr kumimoji="0" sz="1900" b="0" i="0" u="none" strike="noStrike" kern="0" cap="none" spc="0" normalizeH="0" baseline="0" noProof="0" dirty="0">
                <a:ln>
                  <a:noFill/>
                </a:ln>
                <a:solidFill>
                  <a:sysClr val="windowText" lastClr="000000"/>
                </a:solidFill>
                <a:effectLst/>
                <a:uLnTx/>
                <a:uFillTx/>
                <a:latin typeface="Calibri"/>
                <a:cs typeface="Calibri"/>
              </a:rPr>
              <a:t>of</a:t>
            </a:r>
            <a:r>
              <a:rPr kumimoji="0" sz="1900" b="0" i="0" u="none" strike="noStrike" kern="0" cap="none" spc="30" normalizeH="0" baseline="0" noProof="0" dirty="0">
                <a:ln>
                  <a:noFill/>
                </a:ln>
                <a:solidFill>
                  <a:sysClr val="windowText" lastClr="000000"/>
                </a:solidFill>
                <a:effectLst/>
                <a:uLnTx/>
                <a:uFillTx/>
                <a:latin typeface="Calibri"/>
                <a:cs typeface="Calibri"/>
              </a:rPr>
              <a:t> </a:t>
            </a:r>
            <a:r>
              <a:rPr kumimoji="0" sz="1900" b="0" i="0" u="none" strike="noStrike" kern="0" cap="none" spc="0" normalizeH="0" baseline="0" noProof="0" dirty="0">
                <a:ln>
                  <a:noFill/>
                </a:ln>
                <a:solidFill>
                  <a:sysClr val="windowText" lastClr="000000"/>
                </a:solidFill>
                <a:effectLst/>
                <a:uLnTx/>
                <a:uFillTx/>
                <a:latin typeface="Calibri"/>
                <a:cs typeface="Calibri"/>
              </a:rPr>
              <a:t>new</a:t>
            </a:r>
            <a:r>
              <a:rPr kumimoji="0" sz="1900" b="0" i="0" u="none" strike="noStrike" kern="0" cap="none" spc="35" normalizeH="0" baseline="0" noProof="0" dirty="0">
                <a:ln>
                  <a:noFill/>
                </a:ln>
                <a:solidFill>
                  <a:sysClr val="windowText" lastClr="000000"/>
                </a:solidFill>
                <a:effectLst/>
                <a:uLnTx/>
                <a:uFillTx/>
                <a:latin typeface="Calibri"/>
                <a:cs typeface="Calibri"/>
              </a:rPr>
              <a:t> </a:t>
            </a:r>
            <a:r>
              <a:rPr kumimoji="0" sz="1900" b="0" i="0" u="none" strike="noStrike" kern="0" cap="none" spc="50" normalizeH="0" baseline="0" noProof="0" dirty="0">
                <a:ln>
                  <a:noFill/>
                </a:ln>
                <a:solidFill>
                  <a:sysClr val="windowText" lastClr="000000"/>
                </a:solidFill>
                <a:effectLst/>
                <a:uLnTx/>
                <a:uFillTx/>
                <a:latin typeface="Calibri"/>
                <a:cs typeface="Calibri"/>
              </a:rPr>
              <a:t>journals</a:t>
            </a:r>
            <a:r>
              <a:rPr kumimoji="0" sz="1900" b="0" i="0" u="none" strike="noStrike" kern="0" cap="none" spc="40" normalizeH="0" baseline="0" noProof="0" dirty="0">
                <a:ln>
                  <a:noFill/>
                </a:ln>
                <a:solidFill>
                  <a:sysClr val="windowText" lastClr="000000"/>
                </a:solidFill>
                <a:effectLst/>
                <a:uLnTx/>
                <a:uFillTx/>
                <a:latin typeface="Calibri"/>
                <a:cs typeface="Calibri"/>
              </a:rPr>
              <a:t> </a:t>
            </a:r>
            <a:r>
              <a:rPr kumimoji="0" sz="1900" b="0" i="0" u="none" strike="noStrike" kern="0" cap="none" spc="55" normalizeH="0" baseline="0" noProof="0" dirty="0">
                <a:ln>
                  <a:noFill/>
                </a:ln>
                <a:solidFill>
                  <a:sysClr val="windowText" lastClr="000000"/>
                </a:solidFill>
                <a:effectLst/>
                <a:uLnTx/>
                <a:uFillTx/>
                <a:latin typeface="Calibri"/>
                <a:cs typeface="Calibri"/>
              </a:rPr>
              <a:t>and</a:t>
            </a:r>
            <a:r>
              <a:rPr kumimoji="0" sz="1900" b="0" i="0" u="none" strike="noStrike" kern="0" cap="none" spc="30" normalizeH="0" baseline="0" noProof="0" dirty="0">
                <a:ln>
                  <a:noFill/>
                </a:ln>
                <a:solidFill>
                  <a:sysClr val="windowText" lastClr="000000"/>
                </a:solidFill>
                <a:effectLst/>
                <a:uLnTx/>
                <a:uFillTx/>
                <a:latin typeface="Calibri"/>
                <a:cs typeface="Calibri"/>
              </a:rPr>
              <a:t> </a:t>
            </a:r>
            <a:r>
              <a:rPr kumimoji="0" sz="1900" b="0" i="0" u="none" strike="noStrike" kern="0" cap="none" spc="50" normalizeH="0" baseline="0" noProof="0" dirty="0">
                <a:ln>
                  <a:noFill/>
                </a:ln>
                <a:solidFill>
                  <a:sysClr val="windowText" lastClr="000000"/>
                </a:solidFill>
                <a:effectLst/>
                <a:uLnTx/>
                <a:uFillTx/>
                <a:latin typeface="Calibri"/>
                <a:cs typeface="Calibri"/>
              </a:rPr>
              <a:t>publishers </a:t>
            </a:r>
            <a:r>
              <a:rPr kumimoji="0" sz="1900" b="0" i="0" u="none" strike="noStrike" kern="0" cap="none" spc="65" normalizeH="0" baseline="0" noProof="0" dirty="0">
                <a:ln>
                  <a:noFill/>
                </a:ln>
                <a:solidFill>
                  <a:sysClr val="windowText" lastClr="000000"/>
                </a:solidFill>
                <a:effectLst/>
                <a:uLnTx/>
                <a:uFillTx/>
                <a:latin typeface="Calibri"/>
                <a:cs typeface="Calibri"/>
              </a:rPr>
              <a:t>launched</a:t>
            </a:r>
            <a:r>
              <a:rPr kumimoji="0" sz="1900" b="0" i="0" u="none" strike="noStrike" kern="0" cap="none" spc="70" normalizeH="0" baseline="0" noProof="0" dirty="0">
                <a:ln>
                  <a:noFill/>
                </a:ln>
                <a:solidFill>
                  <a:sysClr val="windowText" lastClr="000000"/>
                </a:solidFill>
                <a:effectLst/>
                <a:uLnTx/>
                <a:uFillTx/>
                <a:latin typeface="Calibri"/>
                <a:cs typeface="Calibri"/>
              </a:rPr>
              <a:t> </a:t>
            </a:r>
            <a:r>
              <a:rPr kumimoji="0" sz="1900" b="0" i="0" u="none" strike="noStrike" kern="0" cap="none" spc="85" normalizeH="0" baseline="0" noProof="0" dirty="0">
                <a:ln>
                  <a:noFill/>
                </a:ln>
                <a:solidFill>
                  <a:sysClr val="windowText" lastClr="000000"/>
                </a:solidFill>
                <a:effectLst/>
                <a:uLnTx/>
                <a:uFillTx/>
                <a:latin typeface="Calibri"/>
                <a:cs typeface="Calibri"/>
              </a:rPr>
              <a:t>each</a:t>
            </a:r>
            <a:r>
              <a:rPr kumimoji="0" sz="1900" b="0" i="0" u="none" strike="noStrike" kern="0" cap="none" spc="50" normalizeH="0" baseline="0" noProof="0" dirty="0">
                <a:ln>
                  <a:noFill/>
                </a:ln>
                <a:solidFill>
                  <a:sysClr val="windowText" lastClr="000000"/>
                </a:solidFill>
                <a:effectLst/>
                <a:uLnTx/>
                <a:uFillTx/>
                <a:latin typeface="Calibri"/>
                <a:cs typeface="Calibri"/>
              </a:rPr>
              <a:t> </a:t>
            </a:r>
            <a:r>
              <a:rPr kumimoji="0" sz="1900" b="0" i="0" u="none" strike="noStrike" kern="0" cap="none" spc="20" normalizeH="0" baseline="0" noProof="0" dirty="0">
                <a:ln>
                  <a:noFill/>
                </a:ln>
                <a:solidFill>
                  <a:sysClr val="windowText" lastClr="000000"/>
                </a:solidFill>
                <a:effectLst/>
                <a:uLnTx/>
                <a:uFillTx/>
                <a:latin typeface="Calibri"/>
                <a:cs typeface="Calibri"/>
              </a:rPr>
              <a:t>week,</a:t>
            </a:r>
            <a:r>
              <a:rPr kumimoji="0" sz="1900" b="0" i="0" u="none" strike="noStrike" kern="0" cap="none" spc="55" normalizeH="0" baseline="0" noProof="0" dirty="0">
                <a:ln>
                  <a:noFill/>
                </a:ln>
                <a:solidFill>
                  <a:sysClr val="windowText" lastClr="000000"/>
                </a:solidFill>
                <a:effectLst/>
                <a:uLnTx/>
                <a:uFillTx/>
                <a:latin typeface="Calibri"/>
                <a:cs typeface="Calibri"/>
              </a:rPr>
              <a:t> </a:t>
            </a:r>
            <a:r>
              <a:rPr kumimoji="0" sz="1900" b="0" i="0" u="none" strike="noStrike" kern="0" cap="none" spc="80" normalizeH="0" baseline="0" noProof="0" dirty="0">
                <a:ln>
                  <a:noFill/>
                </a:ln>
                <a:solidFill>
                  <a:sysClr val="windowText" lastClr="000000"/>
                </a:solidFill>
                <a:effectLst/>
                <a:uLnTx/>
                <a:uFillTx/>
                <a:latin typeface="Calibri"/>
                <a:cs typeface="Calibri"/>
              </a:rPr>
              <a:t>makes</a:t>
            </a:r>
            <a:r>
              <a:rPr kumimoji="0" sz="1900" b="0" i="0" u="none" strike="noStrike" kern="0" cap="none" spc="55" normalizeH="0" baseline="0" noProof="0" dirty="0">
                <a:ln>
                  <a:noFill/>
                </a:ln>
                <a:solidFill>
                  <a:sysClr val="windowText" lastClr="000000"/>
                </a:solidFill>
                <a:effectLst/>
                <a:uLnTx/>
                <a:uFillTx/>
                <a:latin typeface="Calibri"/>
                <a:cs typeface="Calibri"/>
              </a:rPr>
              <a:t> </a:t>
            </a:r>
            <a:r>
              <a:rPr kumimoji="0" sz="1900" b="0" i="0" u="none" strike="noStrike" kern="0" cap="none" spc="20" normalizeH="0" baseline="0" noProof="0" dirty="0">
                <a:ln>
                  <a:noFill/>
                </a:ln>
                <a:solidFill>
                  <a:sysClr val="windowText" lastClr="000000"/>
                </a:solidFill>
                <a:effectLst/>
                <a:uLnTx/>
                <a:uFillTx/>
                <a:latin typeface="Calibri"/>
                <a:cs typeface="Calibri"/>
              </a:rPr>
              <a:t>distinguishing</a:t>
            </a:r>
            <a:r>
              <a:rPr kumimoji="0" sz="1900" b="0" i="0" u="none" strike="noStrike" kern="0" cap="none" spc="35" normalizeH="0" baseline="0" noProof="0" dirty="0">
                <a:ln>
                  <a:noFill/>
                </a:ln>
                <a:solidFill>
                  <a:sysClr val="windowText" lastClr="000000"/>
                </a:solidFill>
                <a:effectLst/>
                <a:uLnTx/>
                <a:uFillTx/>
                <a:latin typeface="Calibri"/>
                <a:cs typeface="Calibri"/>
              </a:rPr>
              <a:t> </a:t>
            </a:r>
            <a:r>
              <a:rPr kumimoji="0" sz="1900" b="0" i="0" u="none" strike="noStrike" kern="0" cap="none" spc="-10" normalizeH="0" baseline="0" noProof="0" dirty="0">
                <a:ln>
                  <a:noFill/>
                </a:ln>
                <a:solidFill>
                  <a:sysClr val="windowText" lastClr="000000"/>
                </a:solidFill>
                <a:effectLst/>
                <a:uLnTx/>
                <a:uFillTx/>
                <a:latin typeface="Calibri"/>
                <a:cs typeface="Calibri"/>
              </a:rPr>
              <a:t>between </a:t>
            </a:r>
            <a:r>
              <a:rPr kumimoji="0" sz="1900" b="0" i="0" u="none" strike="noStrike" kern="0" cap="none" spc="0" normalizeH="0" baseline="0" noProof="0" dirty="0">
                <a:ln>
                  <a:noFill/>
                </a:ln>
                <a:solidFill>
                  <a:sysClr val="windowText" lastClr="000000"/>
                </a:solidFill>
                <a:effectLst/>
                <a:uLnTx/>
                <a:uFillTx/>
                <a:latin typeface="Calibri"/>
                <a:cs typeface="Calibri"/>
              </a:rPr>
              <a:t>reputable</a:t>
            </a:r>
            <a:r>
              <a:rPr kumimoji="0" sz="1900" b="0" i="0" u="none" strike="noStrike" kern="0" cap="none" spc="50" normalizeH="0" baseline="0" noProof="0" dirty="0">
                <a:ln>
                  <a:noFill/>
                </a:ln>
                <a:solidFill>
                  <a:sysClr val="windowText" lastClr="000000"/>
                </a:solidFill>
                <a:effectLst/>
                <a:uLnTx/>
                <a:uFillTx/>
                <a:latin typeface="Calibri"/>
                <a:cs typeface="Calibri"/>
              </a:rPr>
              <a:t> </a:t>
            </a:r>
            <a:r>
              <a:rPr kumimoji="0" sz="1900" b="0" i="0" u="none" strike="noStrike" kern="0" cap="none" spc="55" normalizeH="0" baseline="0" noProof="0" dirty="0">
                <a:ln>
                  <a:noFill/>
                </a:ln>
                <a:solidFill>
                  <a:sysClr val="windowText" lastClr="000000"/>
                </a:solidFill>
                <a:effectLst/>
                <a:uLnTx/>
                <a:uFillTx/>
                <a:latin typeface="Calibri"/>
                <a:cs typeface="Calibri"/>
              </a:rPr>
              <a:t>and</a:t>
            </a:r>
            <a:r>
              <a:rPr kumimoji="0" sz="1900" b="0" i="0" u="none" strike="noStrike" kern="0" cap="none" spc="40" normalizeH="0" baseline="0" noProof="0" dirty="0">
                <a:ln>
                  <a:noFill/>
                </a:ln>
                <a:solidFill>
                  <a:sysClr val="windowText" lastClr="000000"/>
                </a:solidFill>
                <a:effectLst/>
                <a:uLnTx/>
                <a:uFillTx/>
                <a:latin typeface="Calibri"/>
                <a:cs typeface="Calibri"/>
              </a:rPr>
              <a:t> </a:t>
            </a:r>
            <a:r>
              <a:rPr kumimoji="0" sz="1900" b="0" i="0" u="none" strike="noStrike" kern="0" cap="none" spc="55" normalizeH="0" baseline="0" noProof="0" dirty="0">
                <a:ln>
                  <a:noFill/>
                </a:ln>
                <a:solidFill>
                  <a:sysClr val="windowText" lastClr="000000"/>
                </a:solidFill>
                <a:effectLst/>
                <a:uLnTx/>
                <a:uFillTx/>
                <a:latin typeface="Calibri"/>
                <a:cs typeface="Calibri"/>
              </a:rPr>
              <a:t>unethical</a:t>
            </a:r>
            <a:r>
              <a:rPr kumimoji="0" sz="1900" b="0" i="0" u="none" strike="noStrike" kern="0" cap="none" spc="60" normalizeH="0" baseline="0" noProof="0" dirty="0">
                <a:ln>
                  <a:noFill/>
                </a:ln>
                <a:solidFill>
                  <a:sysClr val="windowText" lastClr="000000"/>
                </a:solidFill>
                <a:effectLst/>
                <a:uLnTx/>
                <a:uFillTx/>
                <a:latin typeface="Calibri"/>
                <a:cs typeface="Calibri"/>
              </a:rPr>
              <a:t> publishers </a:t>
            </a:r>
            <a:r>
              <a:rPr kumimoji="0" sz="1900" b="0" i="0" u="none" strike="noStrike" kern="0" cap="none" spc="40" normalizeH="0" baseline="0" noProof="0" dirty="0">
                <a:ln>
                  <a:noFill/>
                </a:ln>
                <a:solidFill>
                  <a:sysClr val="windowText" lastClr="000000"/>
                </a:solidFill>
                <a:effectLst/>
                <a:uLnTx/>
                <a:uFillTx/>
                <a:latin typeface="Calibri"/>
                <a:cs typeface="Calibri"/>
              </a:rPr>
              <a:t>challenging.</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p:cNvPicPr/>
          <p:nvPr/>
        </p:nvPicPr>
        <p:blipFill>
          <a:blip r:embed="rId3" cstate="print"/>
          <a:stretch>
            <a:fillRect/>
          </a:stretch>
        </p:blipFill>
        <p:spPr>
          <a:xfrm>
            <a:off x="0" y="6405371"/>
            <a:ext cx="12192000" cy="45262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43457" y="4189222"/>
            <a:ext cx="3949700" cy="923290"/>
          </a:xfrm>
          <a:prstGeom prst="rect">
            <a:avLst/>
          </a:prstGeom>
        </p:spPr>
        <p:txBody>
          <a:bodyPr vert="horz" wrap="square" lIns="0" tIns="65405" rIns="0" bIns="0" rtlCol="0">
            <a:spAutoFit/>
          </a:bodyPr>
          <a:lstStyle/>
          <a:p>
            <a:pPr marL="12700" marR="5080" lvl="0" indent="93980" defTabSz="914400" eaLnBrk="1" fontAlgn="auto" latinLnBrk="0" hangingPunct="1">
              <a:lnSpc>
                <a:spcPts val="3350"/>
              </a:lnSpc>
              <a:spcBef>
                <a:spcPts val="515"/>
              </a:spcBef>
              <a:spcAft>
                <a:spcPts val="0"/>
              </a:spcAft>
              <a:buClrTx/>
              <a:buSzTx/>
              <a:buFontTx/>
              <a:buNone/>
              <a:tabLst/>
              <a:defRPr/>
            </a:pPr>
            <a:r>
              <a:rPr kumimoji="0" sz="3100" b="1" i="0" u="none" strike="noStrike" kern="0" cap="none" spc="75" normalizeH="0" baseline="0" noProof="0" dirty="0">
                <a:ln>
                  <a:noFill/>
                </a:ln>
                <a:solidFill>
                  <a:sysClr val="windowText" lastClr="000000"/>
                </a:solidFill>
                <a:effectLst/>
                <a:uLnTx/>
                <a:uFillTx/>
                <a:latin typeface="Calibri"/>
                <a:cs typeface="Calibri"/>
              </a:rPr>
              <a:t>Why</a:t>
            </a:r>
            <a:r>
              <a:rPr kumimoji="0" sz="3100" b="1" i="0" u="none" strike="noStrike" kern="0" cap="none" spc="-70" normalizeH="0" baseline="0" noProof="0" dirty="0">
                <a:ln>
                  <a:noFill/>
                </a:ln>
                <a:solidFill>
                  <a:sysClr val="windowText" lastClr="000000"/>
                </a:solidFill>
                <a:effectLst/>
                <a:uLnTx/>
                <a:uFillTx/>
                <a:latin typeface="Calibri"/>
                <a:cs typeface="Calibri"/>
              </a:rPr>
              <a:t> </a:t>
            </a:r>
            <a:r>
              <a:rPr kumimoji="0" sz="3100" b="1" i="0" u="none" strike="noStrike" kern="0" cap="none" spc="80" normalizeH="0" baseline="0" noProof="0" dirty="0">
                <a:ln>
                  <a:noFill/>
                </a:ln>
                <a:solidFill>
                  <a:sysClr val="windowText" lastClr="000000"/>
                </a:solidFill>
                <a:effectLst/>
                <a:uLnTx/>
                <a:uFillTx/>
                <a:latin typeface="Calibri"/>
                <a:cs typeface="Calibri"/>
              </a:rPr>
              <a:t>not</a:t>
            </a:r>
            <a:r>
              <a:rPr kumimoji="0" sz="3100" b="1" i="0" u="none" strike="noStrike" kern="0" cap="none" spc="-60" normalizeH="0" baseline="0" noProof="0" dirty="0">
                <a:ln>
                  <a:noFill/>
                </a:ln>
                <a:solidFill>
                  <a:sysClr val="windowText" lastClr="000000"/>
                </a:solidFill>
                <a:effectLst/>
                <a:uLnTx/>
                <a:uFillTx/>
                <a:latin typeface="Calibri"/>
                <a:cs typeface="Calibri"/>
              </a:rPr>
              <a:t> </a:t>
            </a:r>
            <a:r>
              <a:rPr kumimoji="0" sz="3100" b="1" i="0" u="none" strike="noStrike" kern="0" cap="none" spc="130" normalizeH="0" baseline="0" noProof="0" dirty="0">
                <a:ln>
                  <a:noFill/>
                </a:ln>
                <a:solidFill>
                  <a:sysClr val="windowText" lastClr="000000"/>
                </a:solidFill>
                <a:effectLst/>
                <a:uLnTx/>
                <a:uFillTx/>
                <a:latin typeface="Calibri"/>
                <a:cs typeface="Calibri"/>
              </a:rPr>
              <a:t>build</a:t>
            </a:r>
            <a:r>
              <a:rPr kumimoji="0" sz="3100" b="1" i="0" u="none" strike="noStrike" kern="0" cap="none" spc="-75" normalizeH="0" baseline="0" noProof="0" dirty="0">
                <a:ln>
                  <a:noFill/>
                </a:ln>
                <a:solidFill>
                  <a:sysClr val="windowText" lastClr="000000"/>
                </a:solidFill>
                <a:effectLst/>
                <a:uLnTx/>
                <a:uFillTx/>
                <a:latin typeface="Calibri"/>
                <a:cs typeface="Calibri"/>
              </a:rPr>
              <a:t> </a:t>
            </a:r>
            <a:r>
              <a:rPr kumimoji="0" sz="3100" b="1" i="0" u="none" strike="noStrike" kern="0" cap="none" spc="180" normalizeH="0" baseline="0" noProof="0" dirty="0">
                <a:ln>
                  <a:noFill/>
                </a:ln>
                <a:solidFill>
                  <a:sysClr val="windowText" lastClr="000000"/>
                </a:solidFill>
                <a:effectLst/>
                <a:uLnTx/>
                <a:uFillTx/>
                <a:latin typeface="Calibri"/>
                <a:cs typeface="Calibri"/>
              </a:rPr>
              <a:t>a</a:t>
            </a:r>
            <a:r>
              <a:rPr kumimoji="0" sz="3100" b="1" i="0" u="none" strike="noStrike" kern="0" cap="none" spc="-80" normalizeH="0" baseline="0" noProof="0" dirty="0">
                <a:ln>
                  <a:noFill/>
                </a:ln>
                <a:solidFill>
                  <a:sysClr val="windowText" lastClr="000000"/>
                </a:solidFill>
                <a:effectLst/>
                <a:uLnTx/>
                <a:uFillTx/>
                <a:latin typeface="Calibri"/>
                <a:cs typeface="Calibri"/>
              </a:rPr>
              <a:t> </a:t>
            </a:r>
            <a:r>
              <a:rPr kumimoji="0" sz="3100" b="1" i="0" u="none" strike="noStrike" kern="0" cap="none" spc="135" normalizeH="0" baseline="0" noProof="0" dirty="0">
                <a:ln>
                  <a:noFill/>
                </a:ln>
                <a:solidFill>
                  <a:sysClr val="windowText" lastClr="000000"/>
                </a:solidFill>
                <a:effectLst/>
                <a:uLnTx/>
                <a:uFillTx/>
                <a:latin typeface="Calibri"/>
                <a:cs typeface="Calibri"/>
              </a:rPr>
              <a:t>list</a:t>
            </a:r>
            <a:r>
              <a:rPr kumimoji="0" sz="3100" b="1" i="0" u="none" strike="noStrike" kern="0" cap="none" spc="-65" normalizeH="0" baseline="0" noProof="0" dirty="0">
                <a:ln>
                  <a:noFill/>
                </a:ln>
                <a:solidFill>
                  <a:sysClr val="windowText" lastClr="000000"/>
                </a:solidFill>
                <a:effectLst/>
                <a:uLnTx/>
                <a:uFillTx/>
                <a:latin typeface="Calibri"/>
                <a:cs typeface="Calibri"/>
              </a:rPr>
              <a:t> </a:t>
            </a:r>
            <a:r>
              <a:rPr kumimoji="0" sz="3100" b="1" i="0" u="none" strike="noStrike" kern="0" cap="none" spc="50" normalizeH="0" baseline="0" noProof="0" dirty="0">
                <a:ln>
                  <a:noFill/>
                </a:ln>
                <a:solidFill>
                  <a:sysClr val="windowText" lastClr="000000"/>
                </a:solidFill>
                <a:effectLst/>
                <a:uLnTx/>
                <a:uFillTx/>
                <a:latin typeface="Calibri"/>
                <a:cs typeface="Calibri"/>
              </a:rPr>
              <a:t>of </a:t>
            </a:r>
            <a:r>
              <a:rPr kumimoji="0" sz="3100" b="1" i="0" u="none" strike="noStrike" kern="0" cap="none" spc="90" normalizeH="0" baseline="0" noProof="0" dirty="0">
                <a:ln>
                  <a:noFill/>
                </a:ln>
                <a:solidFill>
                  <a:sysClr val="windowText" lastClr="000000"/>
                </a:solidFill>
                <a:effectLst/>
                <a:uLnTx/>
                <a:uFillTx/>
                <a:latin typeface="Calibri"/>
                <a:cs typeface="Calibri"/>
              </a:rPr>
              <a:t>predatory</a:t>
            </a:r>
            <a:r>
              <a:rPr kumimoji="0" sz="3100" b="1" i="0" u="none" strike="noStrike" kern="0" cap="none" spc="-35" normalizeH="0" baseline="0" noProof="0" dirty="0">
                <a:ln>
                  <a:noFill/>
                </a:ln>
                <a:solidFill>
                  <a:sysClr val="windowText" lastClr="000000"/>
                </a:solidFill>
                <a:effectLst/>
                <a:uLnTx/>
                <a:uFillTx/>
                <a:latin typeface="Calibri"/>
                <a:cs typeface="Calibri"/>
              </a:rPr>
              <a:t> </a:t>
            </a:r>
            <a:r>
              <a:rPr kumimoji="0" sz="3100" b="1" i="0" u="none" strike="noStrike" kern="0" cap="none" spc="135" normalizeH="0" baseline="0" noProof="0" dirty="0">
                <a:ln>
                  <a:noFill/>
                </a:ln>
                <a:solidFill>
                  <a:sysClr val="windowText" lastClr="000000"/>
                </a:solidFill>
                <a:effectLst/>
                <a:uLnTx/>
                <a:uFillTx/>
                <a:latin typeface="Calibri"/>
                <a:cs typeface="Calibri"/>
              </a:rPr>
              <a:t>publishers?</a:t>
            </a:r>
            <a:endParaRPr kumimoji="0" sz="31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556259" y="1781555"/>
            <a:ext cx="11140440" cy="807720"/>
          </a:xfrm>
          <a:prstGeom prst="rect">
            <a:avLst/>
          </a:prstGeom>
        </p:spPr>
      </p:pic>
      <p:sp>
        <p:nvSpPr>
          <p:cNvPr id="4" name="object 4"/>
          <p:cNvSpPr txBox="1"/>
          <p:nvPr/>
        </p:nvSpPr>
        <p:spPr>
          <a:xfrm>
            <a:off x="5325871" y="4215129"/>
            <a:ext cx="5939155" cy="1428750"/>
          </a:xfrm>
          <a:prstGeom prst="rect">
            <a:avLst/>
          </a:prstGeom>
        </p:spPr>
        <p:txBody>
          <a:bodyPr vert="horz" wrap="square" lIns="0" tIns="43180" rIns="0" bIns="0" rtlCol="0">
            <a:spAutoFit/>
          </a:bodyPr>
          <a:lstStyle/>
          <a:p>
            <a:pPr marL="241300" marR="5080" lvl="0" indent="-228600" defTabSz="914400" eaLnBrk="1" fontAlgn="auto" latinLnBrk="0" hangingPunct="1">
              <a:lnSpc>
                <a:spcPct val="90000"/>
              </a:lnSpc>
              <a:spcBef>
                <a:spcPts val="340"/>
              </a:spcBef>
              <a:spcAft>
                <a:spcPts val="0"/>
              </a:spcAft>
              <a:buClrTx/>
              <a:buSzTx/>
              <a:buFont typeface="Arial"/>
              <a:buChar char="•"/>
              <a:tabLst>
                <a:tab pos="241300" algn="l"/>
              </a:tabLst>
              <a:defRPr/>
            </a:pPr>
            <a:r>
              <a:rPr kumimoji="0" sz="2000" b="0" i="0" u="none" strike="noStrike" kern="0" cap="none" spc="90" normalizeH="0" baseline="0" noProof="0" dirty="0">
                <a:ln>
                  <a:noFill/>
                </a:ln>
                <a:solidFill>
                  <a:sysClr val="windowText" lastClr="000000"/>
                </a:solidFill>
                <a:effectLst/>
                <a:uLnTx/>
                <a:uFillTx/>
                <a:latin typeface="Calibri"/>
                <a:cs typeface="Calibri"/>
              </a:rPr>
              <a:t>Lists</a:t>
            </a:r>
            <a:r>
              <a:rPr kumimoji="0" sz="2000" b="0" i="0" u="none" strike="noStrike" kern="0" cap="none" spc="5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of</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60" normalizeH="0" baseline="0" noProof="0" dirty="0">
                <a:ln>
                  <a:noFill/>
                </a:ln>
                <a:solidFill>
                  <a:sysClr val="windowText" lastClr="000000"/>
                </a:solidFill>
                <a:effectLst/>
                <a:uLnTx/>
                <a:uFillTx/>
                <a:latin typeface="Calibri"/>
                <a:cs typeface="Calibri"/>
              </a:rPr>
              <a:t>publishers</a:t>
            </a:r>
            <a:r>
              <a:rPr kumimoji="0" sz="2000" b="0" i="0" u="none" strike="noStrike" kern="0" cap="none" spc="5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to</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avoid</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are</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not</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70" normalizeH="0" baseline="0" noProof="0" dirty="0">
                <a:ln>
                  <a:noFill/>
                </a:ln>
                <a:solidFill>
                  <a:sysClr val="windowText" lastClr="000000"/>
                </a:solidFill>
                <a:effectLst/>
                <a:uLnTx/>
                <a:uFillTx/>
                <a:latin typeface="Calibri"/>
                <a:cs typeface="Calibri"/>
              </a:rPr>
              <a:t>always</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reliable</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25" normalizeH="0" baseline="0" noProof="0" dirty="0">
                <a:ln>
                  <a:noFill/>
                </a:ln>
                <a:solidFill>
                  <a:sysClr val="windowText" lastClr="000000"/>
                </a:solidFill>
                <a:effectLst/>
                <a:uLnTx/>
                <a:uFillTx/>
                <a:latin typeface="Calibri"/>
                <a:cs typeface="Calibri"/>
              </a:rPr>
              <a:t>or </a:t>
            </a:r>
            <a:r>
              <a:rPr kumimoji="0" sz="2000" b="0" i="0" u="none" strike="noStrike" kern="0" cap="none" spc="60" normalizeH="0" baseline="0" noProof="0" dirty="0">
                <a:ln>
                  <a:noFill/>
                </a:ln>
                <a:solidFill>
                  <a:sysClr val="windowText" lastClr="000000"/>
                </a:solidFill>
                <a:effectLst/>
                <a:uLnTx/>
                <a:uFillTx/>
                <a:latin typeface="Calibri"/>
                <a:cs typeface="Calibri"/>
              </a:rPr>
              <a:t>up-</a:t>
            </a:r>
            <a:r>
              <a:rPr kumimoji="0" sz="2000" b="0" i="0" u="none" strike="noStrike" kern="0" cap="none" spc="0" normalizeH="0" baseline="0" noProof="0" dirty="0">
                <a:ln>
                  <a:noFill/>
                </a:ln>
                <a:solidFill>
                  <a:sysClr val="windowText" lastClr="000000"/>
                </a:solidFill>
                <a:effectLst/>
                <a:uLnTx/>
                <a:uFillTx/>
                <a:latin typeface="Calibri"/>
                <a:cs typeface="Calibri"/>
              </a:rPr>
              <a:t>to-date</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70" normalizeH="0" baseline="0" noProof="0" dirty="0">
                <a:ln>
                  <a:noFill/>
                </a:ln>
                <a:solidFill>
                  <a:sysClr val="windowText" lastClr="000000"/>
                </a:solidFill>
                <a:effectLst/>
                <a:uLnTx/>
                <a:uFillTx/>
                <a:latin typeface="Calibri"/>
                <a:cs typeface="Calibri"/>
              </a:rPr>
              <a:t>and</a:t>
            </a:r>
            <a:r>
              <a:rPr kumimoji="0" sz="2000" b="0" i="0" u="none" strike="noStrike" kern="0" cap="none" spc="-10" normalizeH="0" baseline="0" noProof="0" dirty="0">
                <a:ln>
                  <a:noFill/>
                </a:ln>
                <a:solidFill>
                  <a:sysClr val="windowText" lastClr="000000"/>
                </a:solidFill>
                <a:effectLst/>
                <a:uLnTx/>
                <a:uFillTx/>
                <a:latin typeface="Calibri"/>
                <a:cs typeface="Calibri"/>
              </a:rPr>
              <a:t> </a:t>
            </a:r>
            <a:r>
              <a:rPr kumimoji="0" sz="2000" b="0" i="0" u="none" strike="noStrike" kern="0" cap="none" spc="105" normalizeH="0" baseline="0" noProof="0" dirty="0">
                <a:ln>
                  <a:noFill/>
                </a:ln>
                <a:solidFill>
                  <a:sysClr val="windowText" lastClr="000000"/>
                </a:solidFill>
                <a:effectLst/>
                <a:uLnTx/>
                <a:uFillTx/>
                <a:latin typeface="Calibri"/>
                <a:cs typeface="Calibri"/>
              </a:rPr>
              <a:t>can</a:t>
            </a:r>
            <a:r>
              <a:rPr kumimoji="0" sz="2000" b="0" i="0" u="none" strike="noStrike" kern="0" cap="none" spc="-15" normalizeH="0" baseline="0" noProof="0" dirty="0">
                <a:ln>
                  <a:noFill/>
                </a:ln>
                <a:solidFill>
                  <a:sysClr val="windowText" lastClr="000000"/>
                </a:solidFill>
                <a:effectLst/>
                <a:uLnTx/>
                <a:uFillTx/>
                <a:latin typeface="Calibri"/>
                <a:cs typeface="Calibri"/>
              </a:rPr>
              <a:t> </a:t>
            </a:r>
            <a:r>
              <a:rPr kumimoji="0" sz="2000" b="0" i="0" u="none" strike="noStrike" kern="0" cap="none" spc="60" normalizeH="0" baseline="0" noProof="0" dirty="0">
                <a:ln>
                  <a:noFill/>
                </a:ln>
                <a:solidFill>
                  <a:sysClr val="windowText" lastClr="000000"/>
                </a:solidFill>
                <a:effectLst/>
                <a:uLnTx/>
                <a:uFillTx/>
                <a:latin typeface="Calibri"/>
                <a:cs typeface="Calibri"/>
              </a:rPr>
              <a:t>be</a:t>
            </a:r>
            <a:r>
              <a:rPr kumimoji="0" sz="2000" b="0" i="0" u="none" strike="noStrike" kern="0" cap="none" spc="0" normalizeH="0" baseline="0" noProof="0" dirty="0">
                <a:ln>
                  <a:noFill/>
                </a:ln>
                <a:solidFill>
                  <a:sysClr val="windowText" lastClr="000000"/>
                </a:solidFill>
                <a:effectLst/>
                <a:uLnTx/>
                <a:uFillTx/>
                <a:latin typeface="Calibri"/>
                <a:cs typeface="Calibri"/>
              </a:rPr>
              <a:t> </a:t>
            </a:r>
            <a:r>
              <a:rPr kumimoji="0" sz="2000" b="0" i="0" u="none" strike="noStrike" kern="0" cap="none" spc="75" normalizeH="0" baseline="0" noProof="0" dirty="0">
                <a:ln>
                  <a:noFill/>
                </a:ln>
                <a:solidFill>
                  <a:sysClr val="windowText" lastClr="000000"/>
                </a:solidFill>
                <a:effectLst/>
                <a:uLnTx/>
                <a:uFillTx/>
                <a:latin typeface="Calibri"/>
                <a:cs typeface="Calibri"/>
              </a:rPr>
              <a:t>biased.</a:t>
            </a:r>
            <a:r>
              <a:rPr kumimoji="0" sz="2000" b="0" i="0" u="none" strike="noStrike" kern="0" cap="none" spc="-15" normalizeH="0" baseline="0" noProof="0" dirty="0">
                <a:ln>
                  <a:noFill/>
                </a:ln>
                <a:solidFill>
                  <a:sysClr val="windowText" lastClr="000000"/>
                </a:solidFill>
                <a:effectLst/>
                <a:uLnTx/>
                <a:uFillTx/>
                <a:latin typeface="Calibri"/>
                <a:cs typeface="Calibri"/>
              </a:rPr>
              <a:t> </a:t>
            </a:r>
            <a:r>
              <a:rPr kumimoji="0" sz="2000" b="0" i="0" u="none" strike="noStrike" kern="0" cap="none" spc="55" normalizeH="0" baseline="0" noProof="0" dirty="0">
                <a:ln>
                  <a:noFill/>
                </a:ln>
                <a:solidFill>
                  <a:sysClr val="windowText" lastClr="000000"/>
                </a:solidFill>
                <a:effectLst/>
                <a:uLnTx/>
                <a:uFillTx/>
                <a:latin typeface="Calibri"/>
                <a:cs typeface="Calibri"/>
              </a:rPr>
              <a:t>Instead,</a:t>
            </a:r>
            <a:r>
              <a:rPr kumimoji="0" sz="2000" b="0" i="0" u="none" strike="noStrike" kern="0" cap="none" spc="0" normalizeH="0" baseline="0" noProof="0" dirty="0">
                <a:ln>
                  <a:noFill/>
                </a:ln>
                <a:solidFill>
                  <a:sysClr val="windowText" lastClr="000000"/>
                </a:solidFill>
                <a:effectLst/>
                <a:uLnTx/>
                <a:uFillTx/>
                <a:latin typeface="Calibri"/>
                <a:cs typeface="Calibri"/>
              </a:rPr>
              <a:t> </a:t>
            </a:r>
            <a:r>
              <a:rPr kumimoji="0" sz="2000" b="0" i="0" u="none" strike="noStrike" kern="0" cap="none" spc="45" normalizeH="0" baseline="0" noProof="0" dirty="0">
                <a:ln>
                  <a:noFill/>
                </a:ln>
                <a:solidFill>
                  <a:sysClr val="windowText" lastClr="000000"/>
                </a:solidFill>
                <a:effectLst/>
                <a:uLnTx/>
                <a:uFillTx/>
                <a:latin typeface="Calibri"/>
                <a:cs typeface="Calibri"/>
              </a:rPr>
              <a:t>researchers </a:t>
            </a:r>
            <a:r>
              <a:rPr kumimoji="0" sz="2000" b="0" i="0" u="none" strike="noStrike" kern="0" cap="none" spc="105" normalizeH="0" baseline="0" noProof="0" dirty="0">
                <a:ln>
                  <a:noFill/>
                </a:ln>
                <a:solidFill>
                  <a:sysClr val="windowText" lastClr="000000"/>
                </a:solidFill>
                <a:effectLst/>
                <a:uLnTx/>
                <a:uFillTx/>
                <a:latin typeface="Calibri"/>
                <a:cs typeface="Calibri"/>
              </a:rPr>
              <a:t>can</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90" normalizeH="0" baseline="0" noProof="0" dirty="0">
                <a:ln>
                  <a:noFill/>
                </a:ln>
                <a:solidFill>
                  <a:sysClr val="windowText" lastClr="000000"/>
                </a:solidFill>
                <a:effectLst/>
                <a:uLnTx/>
                <a:uFillTx/>
                <a:latin typeface="Calibri"/>
                <a:cs typeface="Calibri"/>
              </a:rPr>
              <a:t>use</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the</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50" normalizeH="0" baseline="0" noProof="0" dirty="0">
                <a:ln>
                  <a:noFill/>
                </a:ln>
                <a:solidFill>
                  <a:sysClr val="windowText" lastClr="000000"/>
                </a:solidFill>
                <a:effectLst/>
                <a:uLnTx/>
                <a:uFillTx/>
                <a:latin typeface="Calibri"/>
                <a:cs typeface="Calibri"/>
              </a:rPr>
              <a:t>tools</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provided</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by</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Think.</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125" normalizeH="0" baseline="0" noProof="0" dirty="0">
                <a:ln>
                  <a:noFill/>
                </a:ln>
                <a:solidFill>
                  <a:sysClr val="windowText" lastClr="000000"/>
                </a:solidFill>
                <a:effectLst/>
                <a:uLnTx/>
                <a:uFillTx/>
                <a:latin typeface="Calibri"/>
                <a:cs typeface="Calibri"/>
              </a:rPr>
              <a:t>Check.</a:t>
            </a:r>
            <a:r>
              <a:rPr kumimoji="0" sz="2000" b="0" i="0" u="none" strike="noStrike" kern="0" cap="none" spc="10" normalizeH="0" baseline="0" noProof="0" dirty="0">
                <a:ln>
                  <a:noFill/>
                </a:ln>
                <a:solidFill>
                  <a:sysClr val="windowText" lastClr="000000"/>
                </a:solidFill>
                <a:effectLst/>
                <a:uLnTx/>
                <a:uFillTx/>
                <a:latin typeface="Calibri"/>
                <a:cs typeface="Calibri"/>
              </a:rPr>
              <a:t> </a:t>
            </a:r>
            <a:r>
              <a:rPr kumimoji="0" sz="2000" b="0" i="0" u="none" strike="noStrike" kern="0" cap="none" spc="60" normalizeH="0" baseline="0" noProof="0" dirty="0">
                <a:ln>
                  <a:noFill/>
                </a:ln>
                <a:solidFill>
                  <a:sysClr val="windowText" lastClr="000000"/>
                </a:solidFill>
                <a:effectLst/>
                <a:uLnTx/>
                <a:uFillTx/>
                <a:latin typeface="Calibri"/>
                <a:cs typeface="Calibri"/>
              </a:rPr>
              <a:t>Submit. </a:t>
            </a:r>
            <a:r>
              <a:rPr kumimoji="0" sz="2000" b="0" i="0" u="none" strike="noStrike" kern="0" cap="none" spc="0" normalizeH="0" baseline="0" noProof="0" dirty="0">
                <a:ln>
                  <a:noFill/>
                </a:ln>
                <a:solidFill>
                  <a:sysClr val="windowText" lastClr="000000"/>
                </a:solidFill>
                <a:effectLst/>
                <a:uLnTx/>
                <a:uFillTx/>
                <a:latin typeface="Calibri"/>
                <a:cs typeface="Calibri"/>
              </a:rPr>
              <a:t>to</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55" normalizeH="0" baseline="0" noProof="0" dirty="0">
                <a:ln>
                  <a:noFill/>
                </a:ln>
                <a:solidFill>
                  <a:sysClr val="windowText" lastClr="000000"/>
                </a:solidFill>
                <a:effectLst/>
                <a:uLnTx/>
                <a:uFillTx/>
                <a:latin typeface="Calibri"/>
                <a:cs typeface="Calibri"/>
              </a:rPr>
              <a:t>make</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informed</a:t>
            </a:r>
            <a:r>
              <a:rPr kumimoji="0" sz="2000" b="0" i="0" u="none" strike="noStrike" kern="0" cap="none" spc="10" normalizeH="0" baseline="0" noProof="0" dirty="0">
                <a:ln>
                  <a:noFill/>
                </a:ln>
                <a:solidFill>
                  <a:sysClr val="windowText" lastClr="000000"/>
                </a:solidFill>
                <a:effectLst/>
                <a:uLnTx/>
                <a:uFillTx/>
                <a:latin typeface="Calibri"/>
                <a:cs typeface="Calibri"/>
              </a:rPr>
              <a:t> </a:t>
            </a:r>
            <a:r>
              <a:rPr kumimoji="0" sz="2000" b="0" i="0" u="none" strike="noStrike" kern="0" cap="none" spc="90" normalizeH="0" baseline="0" noProof="0" dirty="0">
                <a:ln>
                  <a:noFill/>
                </a:ln>
                <a:solidFill>
                  <a:sysClr val="windowText" lastClr="000000"/>
                </a:solidFill>
                <a:effectLst/>
                <a:uLnTx/>
                <a:uFillTx/>
                <a:latin typeface="Calibri"/>
                <a:cs typeface="Calibri"/>
              </a:rPr>
              <a:t>decisions</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about</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where</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to</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50" normalizeH="0" baseline="0" noProof="0" dirty="0">
                <a:ln>
                  <a:noFill/>
                </a:ln>
                <a:solidFill>
                  <a:sysClr val="windowText" lastClr="000000"/>
                </a:solidFill>
                <a:effectLst/>
                <a:uLnTx/>
                <a:uFillTx/>
                <a:latin typeface="Calibri"/>
                <a:cs typeface="Calibri"/>
              </a:rPr>
              <a:t>submit </a:t>
            </a:r>
            <a:r>
              <a:rPr kumimoji="0" sz="2000" b="0" i="0" u="none" strike="noStrike" kern="0" cap="none" spc="0" normalizeH="0" baseline="0" noProof="0" dirty="0">
                <a:ln>
                  <a:noFill/>
                </a:ln>
                <a:solidFill>
                  <a:sysClr val="windowText" lastClr="000000"/>
                </a:solidFill>
                <a:effectLst/>
                <a:uLnTx/>
                <a:uFillTx/>
                <a:latin typeface="Calibri"/>
                <a:cs typeface="Calibri"/>
              </a:rPr>
              <a:t>their</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work.</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p:cNvPicPr/>
          <p:nvPr/>
        </p:nvPicPr>
        <p:blipFill>
          <a:blip r:embed="rId3" cstate="print"/>
          <a:stretch>
            <a:fillRect/>
          </a:stretch>
        </p:blipFill>
        <p:spPr>
          <a:xfrm>
            <a:off x="0" y="6405371"/>
            <a:ext cx="12192000" cy="45262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96797" y="4218178"/>
            <a:ext cx="3898265" cy="835660"/>
          </a:xfrm>
          <a:prstGeom prst="rect">
            <a:avLst/>
          </a:prstGeom>
        </p:spPr>
        <p:txBody>
          <a:bodyPr vert="horz" wrap="square" lIns="0" tIns="45085" rIns="0" bIns="0" rtlCol="0">
            <a:spAutoFit/>
          </a:bodyPr>
          <a:lstStyle/>
          <a:p>
            <a:pPr marL="12700" marR="5080" lvl="0" indent="532130" algn="r" defTabSz="914400" eaLnBrk="1" fontAlgn="auto" latinLnBrk="0" hangingPunct="1">
              <a:lnSpc>
                <a:spcPts val="2050"/>
              </a:lnSpc>
              <a:spcBef>
                <a:spcPts val="355"/>
              </a:spcBef>
              <a:spcAft>
                <a:spcPts val="0"/>
              </a:spcAft>
              <a:buClrTx/>
              <a:buSzTx/>
              <a:buFontTx/>
              <a:buNone/>
              <a:tabLst/>
              <a:defRPr/>
            </a:pPr>
            <a:r>
              <a:rPr kumimoji="0" sz="1900" b="1" i="0" u="none" strike="noStrike" kern="0" cap="none" spc="95" normalizeH="0" baseline="0" noProof="0" dirty="0">
                <a:ln>
                  <a:noFill/>
                </a:ln>
                <a:solidFill>
                  <a:sysClr val="windowText" lastClr="000000"/>
                </a:solidFill>
                <a:effectLst/>
                <a:uLnTx/>
                <a:uFillTx/>
                <a:latin typeface="Calibri"/>
                <a:cs typeface="Calibri"/>
              </a:rPr>
              <a:t>Do</a:t>
            </a:r>
            <a:r>
              <a:rPr kumimoji="0" sz="1900" b="1" i="0" u="none" strike="noStrike" kern="0" cap="none" spc="-30" normalizeH="0" baseline="0" noProof="0" dirty="0">
                <a:ln>
                  <a:noFill/>
                </a:ln>
                <a:solidFill>
                  <a:sysClr val="windowText" lastClr="000000"/>
                </a:solidFill>
                <a:effectLst/>
                <a:uLnTx/>
                <a:uFillTx/>
                <a:latin typeface="Calibri"/>
                <a:cs typeface="Calibri"/>
              </a:rPr>
              <a:t> </a:t>
            </a:r>
            <a:r>
              <a:rPr kumimoji="0" sz="1900" b="1" i="0" u="none" strike="noStrike" kern="0" cap="none" spc="45" normalizeH="0" baseline="0" noProof="0" dirty="0">
                <a:ln>
                  <a:noFill/>
                </a:ln>
                <a:solidFill>
                  <a:sysClr val="windowText" lastClr="000000"/>
                </a:solidFill>
                <a:effectLst/>
                <a:uLnTx/>
                <a:uFillTx/>
                <a:latin typeface="Calibri"/>
                <a:cs typeface="Calibri"/>
              </a:rPr>
              <a:t>predatory</a:t>
            </a:r>
            <a:r>
              <a:rPr kumimoji="0" sz="1900" b="1" i="0" u="none" strike="noStrike" kern="0" cap="none" spc="15" normalizeH="0" baseline="0" noProof="0" dirty="0">
                <a:ln>
                  <a:noFill/>
                </a:ln>
                <a:solidFill>
                  <a:sysClr val="windowText" lastClr="000000"/>
                </a:solidFill>
                <a:effectLst/>
                <a:uLnTx/>
                <a:uFillTx/>
                <a:latin typeface="Calibri"/>
                <a:cs typeface="Calibri"/>
              </a:rPr>
              <a:t> </a:t>
            </a:r>
            <a:r>
              <a:rPr kumimoji="0" sz="1900" b="1" i="0" u="none" strike="noStrike" kern="0" cap="none" spc="90" normalizeH="0" baseline="0" noProof="0" dirty="0">
                <a:ln>
                  <a:noFill/>
                </a:ln>
                <a:solidFill>
                  <a:sysClr val="windowText" lastClr="000000"/>
                </a:solidFill>
                <a:effectLst/>
                <a:uLnTx/>
                <a:uFillTx/>
                <a:latin typeface="Calibri"/>
                <a:cs typeface="Calibri"/>
              </a:rPr>
              <a:t>publishers</a:t>
            </a:r>
            <a:r>
              <a:rPr kumimoji="0" sz="1900" b="1" i="0" u="none" strike="noStrike" kern="0" cap="none" spc="-5" normalizeH="0" baseline="0" noProof="0" dirty="0">
                <a:ln>
                  <a:noFill/>
                </a:ln>
                <a:solidFill>
                  <a:sysClr val="windowText" lastClr="000000"/>
                </a:solidFill>
                <a:effectLst/>
                <a:uLnTx/>
                <a:uFillTx/>
                <a:latin typeface="Calibri"/>
                <a:cs typeface="Calibri"/>
              </a:rPr>
              <a:t> </a:t>
            </a:r>
            <a:r>
              <a:rPr kumimoji="0" sz="1900" b="1" i="0" u="none" strike="noStrike" kern="0" cap="none" spc="-10" normalizeH="0" baseline="0" noProof="0" dirty="0">
                <a:ln>
                  <a:noFill/>
                </a:ln>
                <a:solidFill>
                  <a:sysClr val="windowText" lastClr="000000"/>
                </a:solidFill>
                <a:effectLst/>
                <a:uLnTx/>
                <a:uFillTx/>
                <a:latin typeface="Calibri"/>
                <a:cs typeface="Calibri"/>
              </a:rPr>
              <a:t>target </a:t>
            </a:r>
            <a:r>
              <a:rPr kumimoji="0" sz="1900" b="1" i="0" u="none" strike="noStrike" kern="0" cap="none" spc="90" normalizeH="0" baseline="0" noProof="0" dirty="0">
                <a:ln>
                  <a:noFill/>
                </a:ln>
                <a:solidFill>
                  <a:sysClr val="windowText" lastClr="000000"/>
                </a:solidFill>
                <a:effectLst/>
                <a:uLnTx/>
                <a:uFillTx/>
                <a:latin typeface="Calibri"/>
                <a:cs typeface="Calibri"/>
              </a:rPr>
              <a:t>researchers</a:t>
            </a:r>
            <a:r>
              <a:rPr kumimoji="0" sz="1900" b="1" i="0" u="none" strike="noStrike" kern="0" cap="none" spc="50" normalizeH="0" baseline="0" noProof="0" dirty="0">
                <a:ln>
                  <a:noFill/>
                </a:ln>
                <a:solidFill>
                  <a:sysClr val="windowText" lastClr="000000"/>
                </a:solidFill>
                <a:effectLst/>
                <a:uLnTx/>
                <a:uFillTx/>
                <a:latin typeface="Calibri"/>
                <a:cs typeface="Calibri"/>
              </a:rPr>
              <a:t> </a:t>
            </a:r>
            <a:r>
              <a:rPr kumimoji="0" sz="1900" b="1" i="0" u="none" strike="noStrike" kern="0" cap="none" spc="0" normalizeH="0" baseline="0" noProof="0" dirty="0">
                <a:ln>
                  <a:noFill/>
                </a:ln>
                <a:solidFill>
                  <a:sysClr val="windowText" lastClr="000000"/>
                </a:solidFill>
                <a:effectLst/>
                <a:uLnTx/>
                <a:uFillTx/>
                <a:latin typeface="Calibri"/>
                <a:cs typeface="Calibri"/>
              </a:rPr>
              <a:t>in</a:t>
            </a:r>
            <a:r>
              <a:rPr kumimoji="0" sz="1900" b="1" i="0" u="none" strike="noStrike" kern="0" cap="none" spc="10" normalizeH="0" baseline="0" noProof="0" dirty="0">
                <a:ln>
                  <a:noFill/>
                </a:ln>
                <a:solidFill>
                  <a:sysClr val="windowText" lastClr="000000"/>
                </a:solidFill>
                <a:effectLst/>
                <a:uLnTx/>
                <a:uFillTx/>
                <a:latin typeface="Calibri"/>
                <a:cs typeface="Calibri"/>
              </a:rPr>
              <a:t> </a:t>
            </a:r>
            <a:r>
              <a:rPr kumimoji="0" sz="1900" b="1" i="0" u="none" strike="noStrike" kern="0" cap="none" spc="120" normalizeH="0" baseline="0" noProof="0" dirty="0">
                <a:ln>
                  <a:noFill/>
                </a:ln>
                <a:solidFill>
                  <a:sysClr val="windowText" lastClr="000000"/>
                </a:solidFill>
                <a:effectLst/>
                <a:uLnTx/>
                <a:uFillTx/>
                <a:latin typeface="Calibri"/>
                <a:cs typeface="Calibri"/>
              </a:rPr>
              <a:t>specific</a:t>
            </a:r>
            <a:r>
              <a:rPr kumimoji="0" sz="1900" b="1" i="0" u="none" strike="noStrike" kern="0" cap="none" spc="5" normalizeH="0" baseline="0" noProof="0" dirty="0">
                <a:ln>
                  <a:noFill/>
                </a:ln>
                <a:solidFill>
                  <a:sysClr val="windowText" lastClr="000000"/>
                </a:solidFill>
                <a:effectLst/>
                <a:uLnTx/>
                <a:uFillTx/>
                <a:latin typeface="Calibri"/>
                <a:cs typeface="Calibri"/>
              </a:rPr>
              <a:t> </a:t>
            </a:r>
            <a:r>
              <a:rPr kumimoji="0" sz="1900" b="1" i="0" u="none" strike="noStrike" kern="0" cap="none" spc="80" normalizeH="0" baseline="0" noProof="0" dirty="0">
                <a:ln>
                  <a:noFill/>
                </a:ln>
                <a:solidFill>
                  <a:sysClr val="windowText" lastClr="000000"/>
                </a:solidFill>
                <a:effectLst/>
                <a:uLnTx/>
                <a:uFillTx/>
                <a:latin typeface="Calibri"/>
                <a:cs typeface="Calibri"/>
              </a:rPr>
              <a:t>countries</a:t>
            </a:r>
            <a:r>
              <a:rPr kumimoji="0" sz="1900" b="1" i="0" u="none" strike="noStrike" kern="0" cap="none" spc="10" normalizeH="0" baseline="0" noProof="0" dirty="0">
                <a:ln>
                  <a:noFill/>
                </a:ln>
                <a:solidFill>
                  <a:sysClr val="windowText" lastClr="000000"/>
                </a:solidFill>
                <a:effectLst/>
                <a:uLnTx/>
                <a:uFillTx/>
                <a:latin typeface="Calibri"/>
                <a:cs typeface="Calibri"/>
              </a:rPr>
              <a:t> </a:t>
            </a:r>
            <a:r>
              <a:rPr kumimoji="0" sz="1900" b="1" i="0" u="none" strike="noStrike" kern="0" cap="none" spc="-25" normalizeH="0" baseline="0" noProof="0" dirty="0">
                <a:ln>
                  <a:noFill/>
                </a:ln>
                <a:solidFill>
                  <a:sysClr val="windowText" lastClr="000000"/>
                </a:solidFill>
                <a:effectLst/>
                <a:uLnTx/>
                <a:uFillTx/>
                <a:latin typeface="Calibri"/>
                <a:cs typeface="Calibri"/>
              </a:rPr>
              <a:t>or </a:t>
            </a:r>
            <a:r>
              <a:rPr kumimoji="0" sz="1900" b="1" i="0" u="none" strike="noStrike" kern="0" cap="none" spc="45" normalizeH="0" baseline="0" noProof="0" dirty="0">
                <a:ln>
                  <a:noFill/>
                </a:ln>
                <a:solidFill>
                  <a:sysClr val="windowText" lastClr="000000"/>
                </a:solidFill>
                <a:effectLst/>
                <a:uLnTx/>
                <a:uFillTx/>
                <a:latin typeface="Calibri"/>
                <a:cs typeface="Calibri"/>
              </a:rPr>
              <a:t>working</a:t>
            </a:r>
            <a:r>
              <a:rPr kumimoji="0" sz="1900" b="1" i="0" u="none" strike="noStrike" kern="0" cap="none" spc="10" normalizeH="0" baseline="0" noProof="0" dirty="0">
                <a:ln>
                  <a:noFill/>
                </a:ln>
                <a:solidFill>
                  <a:sysClr val="windowText" lastClr="000000"/>
                </a:solidFill>
                <a:effectLst/>
                <a:uLnTx/>
                <a:uFillTx/>
                <a:latin typeface="Calibri"/>
                <a:cs typeface="Calibri"/>
              </a:rPr>
              <a:t> </a:t>
            </a:r>
            <a:r>
              <a:rPr kumimoji="0" sz="1900" b="1" i="0" u="none" strike="noStrike" kern="0" cap="none" spc="55" normalizeH="0" baseline="0" noProof="0" dirty="0">
                <a:ln>
                  <a:noFill/>
                </a:ln>
                <a:solidFill>
                  <a:sysClr val="windowText" lastClr="000000"/>
                </a:solidFill>
                <a:effectLst/>
                <a:uLnTx/>
                <a:uFillTx/>
                <a:latin typeface="Calibri"/>
                <a:cs typeface="Calibri"/>
              </a:rPr>
              <a:t>in</a:t>
            </a:r>
            <a:r>
              <a:rPr kumimoji="0" sz="1900" b="1" i="0" u="none" strike="noStrike" kern="0" cap="none" spc="-30" normalizeH="0" baseline="0" noProof="0" dirty="0">
                <a:ln>
                  <a:noFill/>
                </a:ln>
                <a:solidFill>
                  <a:sysClr val="windowText" lastClr="000000"/>
                </a:solidFill>
                <a:effectLst/>
                <a:uLnTx/>
                <a:uFillTx/>
                <a:latin typeface="Calibri"/>
                <a:cs typeface="Calibri"/>
              </a:rPr>
              <a:t> </a:t>
            </a:r>
            <a:r>
              <a:rPr kumimoji="0" sz="1900" b="1" i="0" u="none" strike="noStrike" kern="0" cap="none" spc="120" normalizeH="0" baseline="0" noProof="0" dirty="0">
                <a:ln>
                  <a:noFill/>
                </a:ln>
                <a:solidFill>
                  <a:sysClr val="windowText" lastClr="000000"/>
                </a:solidFill>
                <a:effectLst/>
                <a:uLnTx/>
                <a:uFillTx/>
                <a:latin typeface="Calibri"/>
                <a:cs typeface="Calibri"/>
              </a:rPr>
              <a:t>specific</a:t>
            </a:r>
            <a:r>
              <a:rPr kumimoji="0" sz="1900" b="1" i="0" u="none" strike="noStrike" kern="0" cap="none" spc="-20" normalizeH="0" baseline="0" noProof="0" dirty="0">
                <a:ln>
                  <a:noFill/>
                </a:ln>
                <a:solidFill>
                  <a:sysClr val="windowText" lastClr="000000"/>
                </a:solidFill>
                <a:effectLst/>
                <a:uLnTx/>
                <a:uFillTx/>
                <a:latin typeface="Calibri"/>
                <a:cs typeface="Calibri"/>
              </a:rPr>
              <a:t> </a:t>
            </a:r>
            <a:r>
              <a:rPr kumimoji="0" sz="1900" b="1" i="0" u="none" strike="noStrike" kern="0" cap="none" spc="100" normalizeH="0" baseline="0" noProof="0" dirty="0">
                <a:ln>
                  <a:noFill/>
                </a:ln>
                <a:solidFill>
                  <a:sysClr val="windowText" lastClr="000000"/>
                </a:solidFill>
                <a:effectLst/>
                <a:uLnTx/>
                <a:uFillTx/>
                <a:latin typeface="Calibri"/>
                <a:cs typeface="Calibri"/>
              </a:rPr>
              <a:t>subject</a:t>
            </a:r>
            <a:r>
              <a:rPr kumimoji="0" sz="1900" b="1" i="0" u="none" strike="noStrike" kern="0" cap="none" spc="-20" normalizeH="0" baseline="0" noProof="0" dirty="0">
                <a:ln>
                  <a:noFill/>
                </a:ln>
                <a:solidFill>
                  <a:sysClr val="windowText" lastClr="000000"/>
                </a:solidFill>
                <a:effectLst/>
                <a:uLnTx/>
                <a:uFillTx/>
                <a:latin typeface="Calibri"/>
                <a:cs typeface="Calibri"/>
              </a:rPr>
              <a:t> </a:t>
            </a:r>
            <a:r>
              <a:rPr kumimoji="0" sz="1900" b="1" i="0" u="none" strike="noStrike" kern="0" cap="none" spc="80" normalizeH="0" baseline="0" noProof="0" dirty="0">
                <a:ln>
                  <a:noFill/>
                </a:ln>
                <a:solidFill>
                  <a:sysClr val="windowText" lastClr="000000"/>
                </a:solidFill>
                <a:effectLst/>
                <a:uLnTx/>
                <a:uFillTx/>
                <a:latin typeface="Calibri"/>
                <a:cs typeface="Calibri"/>
              </a:rPr>
              <a:t>areas?</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556259" y="1781555"/>
            <a:ext cx="11140440" cy="807720"/>
          </a:xfrm>
          <a:prstGeom prst="rect">
            <a:avLst/>
          </a:prstGeom>
        </p:spPr>
      </p:pic>
      <p:sp>
        <p:nvSpPr>
          <p:cNvPr id="4" name="object 4"/>
          <p:cNvSpPr txBox="1"/>
          <p:nvPr/>
        </p:nvSpPr>
        <p:spPr>
          <a:xfrm>
            <a:off x="5325871" y="4218178"/>
            <a:ext cx="5862320" cy="1357630"/>
          </a:xfrm>
          <a:prstGeom prst="rect">
            <a:avLst/>
          </a:prstGeom>
        </p:spPr>
        <p:txBody>
          <a:bodyPr vert="horz" wrap="square" lIns="0" tIns="41275" rIns="0" bIns="0" rtlCol="0">
            <a:spAutoFit/>
          </a:bodyPr>
          <a:lstStyle/>
          <a:p>
            <a:pPr marL="241300" marR="5080" lvl="0" indent="-228600" defTabSz="914400" eaLnBrk="1" fontAlgn="auto" latinLnBrk="0" hangingPunct="1">
              <a:lnSpc>
                <a:spcPct val="90000"/>
              </a:lnSpc>
              <a:spcBef>
                <a:spcPts val="325"/>
              </a:spcBef>
              <a:spcAft>
                <a:spcPts val="0"/>
              </a:spcAft>
              <a:buClrTx/>
              <a:buSzTx/>
              <a:buFont typeface="Arial"/>
              <a:buChar char="•"/>
              <a:tabLst>
                <a:tab pos="241300" algn="l"/>
              </a:tabLst>
              <a:defRPr/>
            </a:pPr>
            <a:r>
              <a:rPr kumimoji="0" sz="1900" b="0" i="0" u="none" strike="noStrike" kern="0" cap="none" spc="0" normalizeH="0" baseline="0" noProof="0" dirty="0">
                <a:ln>
                  <a:noFill/>
                </a:ln>
                <a:solidFill>
                  <a:sysClr val="windowText" lastClr="000000"/>
                </a:solidFill>
                <a:effectLst/>
                <a:uLnTx/>
                <a:uFillTx/>
                <a:latin typeface="Calibri"/>
                <a:cs typeface="Calibri"/>
              </a:rPr>
              <a:t>Predatory</a:t>
            </a:r>
            <a:r>
              <a:rPr kumimoji="0" sz="1900" b="0" i="0" u="none" strike="noStrike" kern="0" cap="none" spc="20" normalizeH="0" baseline="0" noProof="0" dirty="0">
                <a:ln>
                  <a:noFill/>
                </a:ln>
                <a:solidFill>
                  <a:sysClr val="windowText" lastClr="000000"/>
                </a:solidFill>
                <a:effectLst/>
                <a:uLnTx/>
                <a:uFillTx/>
                <a:latin typeface="Calibri"/>
                <a:cs typeface="Calibri"/>
              </a:rPr>
              <a:t> </a:t>
            </a:r>
            <a:r>
              <a:rPr kumimoji="0" sz="1900" b="0" i="0" u="none" strike="noStrike" kern="0" cap="none" spc="50" normalizeH="0" baseline="0" noProof="0" dirty="0">
                <a:ln>
                  <a:noFill/>
                </a:ln>
                <a:solidFill>
                  <a:sysClr val="windowText" lastClr="000000"/>
                </a:solidFill>
                <a:effectLst/>
                <a:uLnTx/>
                <a:uFillTx/>
                <a:latin typeface="Calibri"/>
                <a:cs typeface="Calibri"/>
              </a:rPr>
              <a:t>publishing</a:t>
            </a:r>
            <a:r>
              <a:rPr kumimoji="0" sz="1900" b="0" i="0" u="none" strike="noStrike" kern="0" cap="none" spc="15" normalizeH="0" baseline="0" noProof="0" dirty="0">
                <a:ln>
                  <a:noFill/>
                </a:ln>
                <a:solidFill>
                  <a:sysClr val="windowText" lastClr="000000"/>
                </a:solidFill>
                <a:effectLst/>
                <a:uLnTx/>
                <a:uFillTx/>
                <a:latin typeface="Calibri"/>
                <a:cs typeface="Calibri"/>
              </a:rPr>
              <a:t> </a:t>
            </a:r>
            <a:r>
              <a:rPr kumimoji="0" sz="1900" b="0" i="0" u="none" strike="noStrike" kern="0" cap="none" spc="90" normalizeH="0" baseline="0" noProof="0" dirty="0">
                <a:ln>
                  <a:noFill/>
                </a:ln>
                <a:solidFill>
                  <a:sysClr val="windowText" lastClr="000000"/>
                </a:solidFill>
                <a:effectLst/>
                <a:uLnTx/>
                <a:uFillTx/>
                <a:latin typeface="Calibri"/>
                <a:cs typeface="Calibri"/>
              </a:rPr>
              <a:t>is</a:t>
            </a:r>
            <a:r>
              <a:rPr kumimoji="0" sz="1900" b="0" i="0" u="none" strike="noStrike" kern="0" cap="none" spc="-5" normalizeH="0" baseline="0" noProof="0" dirty="0">
                <a:ln>
                  <a:noFill/>
                </a:ln>
                <a:solidFill>
                  <a:sysClr val="windowText" lastClr="000000"/>
                </a:solidFill>
                <a:effectLst/>
                <a:uLnTx/>
                <a:uFillTx/>
                <a:latin typeface="Calibri"/>
                <a:cs typeface="Calibri"/>
              </a:rPr>
              <a:t> </a:t>
            </a:r>
            <a:r>
              <a:rPr kumimoji="0" sz="1900" b="0" i="0" u="none" strike="noStrike" kern="0" cap="none" spc="90" normalizeH="0" baseline="0" noProof="0" dirty="0">
                <a:ln>
                  <a:noFill/>
                </a:ln>
                <a:solidFill>
                  <a:sysClr val="windowText" lastClr="000000"/>
                </a:solidFill>
                <a:effectLst/>
                <a:uLnTx/>
                <a:uFillTx/>
                <a:latin typeface="Calibri"/>
                <a:cs typeface="Calibri"/>
              </a:rPr>
              <a:t>a</a:t>
            </a:r>
            <a:r>
              <a:rPr kumimoji="0" sz="1900" b="0" i="0" u="none" strike="noStrike" kern="0" cap="none" spc="5" normalizeH="0" baseline="0" noProof="0" dirty="0">
                <a:ln>
                  <a:noFill/>
                </a:ln>
                <a:solidFill>
                  <a:sysClr val="windowText" lastClr="000000"/>
                </a:solidFill>
                <a:effectLst/>
                <a:uLnTx/>
                <a:uFillTx/>
                <a:latin typeface="Calibri"/>
                <a:cs typeface="Calibri"/>
              </a:rPr>
              <a:t> </a:t>
            </a:r>
            <a:r>
              <a:rPr kumimoji="0" sz="1900" b="0" i="0" u="none" strike="noStrike" kern="0" cap="none" spc="50" normalizeH="0" baseline="0" noProof="0" dirty="0">
                <a:ln>
                  <a:noFill/>
                </a:ln>
                <a:solidFill>
                  <a:sysClr val="windowText" lastClr="000000"/>
                </a:solidFill>
                <a:effectLst/>
                <a:uLnTx/>
                <a:uFillTx/>
                <a:latin typeface="Calibri"/>
                <a:cs typeface="Calibri"/>
              </a:rPr>
              <a:t>global</a:t>
            </a:r>
            <a:r>
              <a:rPr kumimoji="0" sz="1900" b="0" i="0" u="none" strike="noStrike" kern="0" cap="none" spc="15" normalizeH="0" baseline="0" noProof="0" dirty="0">
                <a:ln>
                  <a:noFill/>
                </a:ln>
                <a:solidFill>
                  <a:sysClr val="windowText" lastClr="000000"/>
                </a:solidFill>
                <a:effectLst/>
                <a:uLnTx/>
                <a:uFillTx/>
                <a:latin typeface="Calibri"/>
                <a:cs typeface="Calibri"/>
              </a:rPr>
              <a:t> </a:t>
            </a:r>
            <a:r>
              <a:rPr kumimoji="0" sz="1900" b="0" i="0" u="none" strike="noStrike" kern="0" cap="none" spc="0" normalizeH="0" baseline="0" noProof="0" dirty="0">
                <a:ln>
                  <a:noFill/>
                </a:ln>
                <a:solidFill>
                  <a:sysClr val="windowText" lastClr="000000"/>
                </a:solidFill>
                <a:effectLst/>
                <a:uLnTx/>
                <a:uFillTx/>
                <a:latin typeface="Calibri"/>
                <a:cs typeface="Calibri"/>
              </a:rPr>
              <a:t>threat,</a:t>
            </a:r>
            <a:r>
              <a:rPr kumimoji="0" sz="1900" b="0" i="0" u="none" strike="noStrike" kern="0" cap="none" spc="5" normalizeH="0" baseline="0" noProof="0" dirty="0">
                <a:ln>
                  <a:noFill/>
                </a:ln>
                <a:solidFill>
                  <a:sysClr val="windowText" lastClr="000000"/>
                </a:solidFill>
                <a:effectLst/>
                <a:uLnTx/>
                <a:uFillTx/>
                <a:latin typeface="Calibri"/>
                <a:cs typeface="Calibri"/>
              </a:rPr>
              <a:t> </a:t>
            </a:r>
            <a:r>
              <a:rPr kumimoji="0" sz="1900" b="0" i="0" u="none" strike="noStrike" kern="0" cap="none" spc="0" normalizeH="0" baseline="0" noProof="0" dirty="0">
                <a:ln>
                  <a:noFill/>
                </a:ln>
                <a:solidFill>
                  <a:sysClr val="windowText" lastClr="000000"/>
                </a:solidFill>
                <a:effectLst/>
                <a:uLnTx/>
                <a:uFillTx/>
                <a:latin typeface="Calibri"/>
                <a:cs typeface="Calibri"/>
              </a:rPr>
              <a:t>with</a:t>
            </a:r>
            <a:r>
              <a:rPr kumimoji="0" sz="1900" b="0" i="0" u="none" strike="noStrike" kern="0" cap="none" spc="5" normalizeH="0" baseline="0" noProof="0" dirty="0">
                <a:ln>
                  <a:noFill/>
                </a:ln>
                <a:solidFill>
                  <a:sysClr val="windowText" lastClr="000000"/>
                </a:solidFill>
                <a:effectLst/>
                <a:uLnTx/>
                <a:uFillTx/>
                <a:latin typeface="Calibri"/>
                <a:cs typeface="Calibri"/>
              </a:rPr>
              <a:t> </a:t>
            </a:r>
            <a:r>
              <a:rPr kumimoji="0" sz="1900" b="0" i="0" u="none" strike="noStrike" kern="0" cap="none" spc="-10" normalizeH="0" baseline="0" noProof="0" dirty="0">
                <a:ln>
                  <a:noFill/>
                </a:ln>
                <a:solidFill>
                  <a:sysClr val="windowText" lastClr="000000"/>
                </a:solidFill>
                <a:effectLst/>
                <a:uLnTx/>
                <a:uFillTx/>
                <a:latin typeface="Calibri"/>
                <a:cs typeface="Calibri"/>
              </a:rPr>
              <a:t>every </a:t>
            </a:r>
            <a:r>
              <a:rPr kumimoji="0" sz="1900" b="0" i="0" u="none" strike="noStrike" kern="0" cap="none" spc="10" normalizeH="0" baseline="0" noProof="0" dirty="0">
                <a:ln>
                  <a:noFill/>
                </a:ln>
                <a:solidFill>
                  <a:sysClr val="windowText" lastClr="000000"/>
                </a:solidFill>
                <a:effectLst/>
                <a:uLnTx/>
                <a:uFillTx/>
                <a:latin typeface="Calibri"/>
                <a:cs typeface="Calibri"/>
              </a:rPr>
              <a:t>country</a:t>
            </a:r>
            <a:r>
              <a:rPr kumimoji="0" sz="1900" b="0" i="0" u="none" strike="noStrike" kern="0" cap="none" spc="65" normalizeH="0" baseline="0" noProof="0" dirty="0">
                <a:ln>
                  <a:noFill/>
                </a:ln>
                <a:solidFill>
                  <a:sysClr val="windowText" lastClr="000000"/>
                </a:solidFill>
                <a:effectLst/>
                <a:uLnTx/>
                <a:uFillTx/>
                <a:latin typeface="Calibri"/>
                <a:cs typeface="Calibri"/>
              </a:rPr>
              <a:t> </a:t>
            </a:r>
            <a:r>
              <a:rPr kumimoji="0" sz="1900" b="0" i="0" u="none" strike="noStrike" kern="0" cap="none" spc="10" normalizeH="0" baseline="0" noProof="0" dirty="0">
                <a:ln>
                  <a:noFill/>
                </a:ln>
                <a:solidFill>
                  <a:sysClr val="windowText" lastClr="000000"/>
                </a:solidFill>
                <a:effectLst/>
                <a:uLnTx/>
                <a:uFillTx/>
                <a:latin typeface="Calibri"/>
                <a:cs typeface="Calibri"/>
              </a:rPr>
              <a:t>experiencing</a:t>
            </a:r>
            <a:r>
              <a:rPr kumimoji="0" sz="1900" b="0" i="0" u="none" strike="noStrike" kern="0" cap="none" spc="35" normalizeH="0" baseline="0" noProof="0" dirty="0">
                <a:ln>
                  <a:noFill/>
                </a:ln>
                <a:solidFill>
                  <a:sysClr val="windowText" lastClr="000000"/>
                </a:solidFill>
                <a:effectLst/>
                <a:uLnTx/>
                <a:uFillTx/>
                <a:latin typeface="Calibri"/>
                <a:cs typeface="Calibri"/>
              </a:rPr>
              <a:t> </a:t>
            </a:r>
            <a:r>
              <a:rPr kumimoji="0" sz="1900" b="0" i="0" u="none" strike="noStrike" kern="0" cap="none" spc="10" normalizeH="0" baseline="0" noProof="0" dirty="0">
                <a:ln>
                  <a:noFill/>
                </a:ln>
                <a:solidFill>
                  <a:sysClr val="windowText" lastClr="000000"/>
                </a:solidFill>
                <a:effectLst/>
                <a:uLnTx/>
                <a:uFillTx/>
                <a:latin typeface="Calibri"/>
                <a:cs typeface="Calibri"/>
              </a:rPr>
              <a:t>it</a:t>
            </a:r>
            <a:r>
              <a:rPr kumimoji="0" sz="1900" b="0" i="0" u="none" strike="noStrike" kern="0" cap="none" spc="20" normalizeH="0" baseline="0" noProof="0" dirty="0">
                <a:ln>
                  <a:noFill/>
                </a:ln>
                <a:solidFill>
                  <a:sysClr val="windowText" lastClr="000000"/>
                </a:solidFill>
                <a:effectLst/>
                <a:uLnTx/>
                <a:uFillTx/>
                <a:latin typeface="Calibri"/>
                <a:cs typeface="Calibri"/>
              </a:rPr>
              <a:t> </a:t>
            </a:r>
            <a:r>
              <a:rPr kumimoji="0" sz="1900" b="0" i="0" u="none" strike="noStrike" kern="0" cap="none" spc="10" normalizeH="0" baseline="0" noProof="0" dirty="0">
                <a:ln>
                  <a:noFill/>
                </a:ln>
                <a:solidFill>
                  <a:sysClr val="windowText" lastClr="000000"/>
                </a:solidFill>
                <a:effectLst/>
                <a:uLnTx/>
                <a:uFillTx/>
                <a:latin typeface="Calibri"/>
                <a:cs typeface="Calibri"/>
              </a:rPr>
              <a:t>at</a:t>
            </a:r>
            <a:r>
              <a:rPr kumimoji="0" sz="1900" b="0" i="0" u="none" strike="noStrike" kern="0" cap="none" spc="35" normalizeH="0" baseline="0" noProof="0" dirty="0">
                <a:ln>
                  <a:noFill/>
                </a:ln>
                <a:solidFill>
                  <a:sysClr val="windowText" lastClr="000000"/>
                </a:solidFill>
                <a:effectLst/>
                <a:uLnTx/>
                <a:uFillTx/>
                <a:latin typeface="Calibri"/>
                <a:cs typeface="Calibri"/>
              </a:rPr>
              <a:t> </a:t>
            </a:r>
            <a:r>
              <a:rPr kumimoji="0" sz="1900" b="0" i="0" u="none" strike="noStrike" kern="0" cap="none" spc="10" normalizeH="0" baseline="0" noProof="0" dirty="0">
                <a:ln>
                  <a:noFill/>
                </a:ln>
                <a:solidFill>
                  <a:sysClr val="windowText" lastClr="000000"/>
                </a:solidFill>
                <a:effectLst/>
                <a:uLnTx/>
                <a:uFillTx/>
                <a:latin typeface="Calibri"/>
                <a:cs typeface="Calibri"/>
              </a:rPr>
              <a:t>different</a:t>
            </a:r>
            <a:r>
              <a:rPr kumimoji="0" sz="1900" b="0" i="0" u="none" strike="noStrike" kern="0" cap="none" spc="20" normalizeH="0" baseline="0" noProof="0" dirty="0">
                <a:ln>
                  <a:noFill/>
                </a:ln>
                <a:solidFill>
                  <a:sysClr val="windowText" lastClr="000000"/>
                </a:solidFill>
                <a:effectLst/>
                <a:uLnTx/>
                <a:uFillTx/>
                <a:latin typeface="Calibri"/>
                <a:cs typeface="Calibri"/>
              </a:rPr>
              <a:t> </a:t>
            </a:r>
            <a:r>
              <a:rPr kumimoji="0" sz="1900" b="0" i="0" u="none" strike="noStrike" kern="0" cap="none" spc="50" normalizeH="0" baseline="0" noProof="0" dirty="0">
                <a:ln>
                  <a:noFill/>
                </a:ln>
                <a:solidFill>
                  <a:sysClr val="windowText" lastClr="000000"/>
                </a:solidFill>
                <a:effectLst/>
                <a:uLnTx/>
                <a:uFillTx/>
                <a:latin typeface="Calibri"/>
                <a:cs typeface="Calibri"/>
              </a:rPr>
              <a:t>levels.</a:t>
            </a:r>
            <a:r>
              <a:rPr kumimoji="0" sz="1900" b="0" i="0" u="none" strike="noStrike" kern="0" cap="none" spc="65" normalizeH="0" baseline="0" noProof="0" dirty="0">
                <a:ln>
                  <a:noFill/>
                </a:ln>
                <a:solidFill>
                  <a:sysClr val="windowText" lastClr="000000"/>
                </a:solidFill>
                <a:effectLst/>
                <a:uLnTx/>
                <a:uFillTx/>
                <a:latin typeface="Calibri"/>
                <a:cs typeface="Calibri"/>
              </a:rPr>
              <a:t> </a:t>
            </a:r>
            <a:r>
              <a:rPr kumimoji="0" sz="1900" b="0" i="0" u="none" strike="noStrike" kern="0" cap="none" spc="55" normalizeH="0" baseline="0" noProof="0" dirty="0">
                <a:ln>
                  <a:noFill/>
                </a:ln>
                <a:solidFill>
                  <a:sysClr val="windowText" lastClr="000000"/>
                </a:solidFill>
                <a:effectLst/>
                <a:uLnTx/>
                <a:uFillTx/>
                <a:latin typeface="Calibri"/>
                <a:cs typeface="Calibri"/>
              </a:rPr>
              <a:t>Researchers </a:t>
            </a:r>
            <a:r>
              <a:rPr kumimoji="0" sz="1900" b="0" i="0" u="none" strike="noStrike" kern="0" cap="none" spc="0" normalizeH="0" baseline="0" noProof="0" dirty="0">
                <a:ln>
                  <a:noFill/>
                </a:ln>
                <a:solidFill>
                  <a:sysClr val="windowText" lastClr="000000"/>
                </a:solidFill>
                <a:effectLst/>
                <a:uLnTx/>
                <a:uFillTx/>
                <a:latin typeface="Calibri"/>
                <a:cs typeface="Calibri"/>
              </a:rPr>
              <a:t>in</a:t>
            </a:r>
            <a:r>
              <a:rPr kumimoji="0" sz="1900" b="0" i="0" u="none" strike="noStrike" kern="0" cap="none" spc="-15" normalizeH="0" baseline="0" noProof="0" dirty="0">
                <a:ln>
                  <a:noFill/>
                </a:ln>
                <a:solidFill>
                  <a:sysClr val="windowText" lastClr="000000"/>
                </a:solidFill>
                <a:effectLst/>
                <a:uLnTx/>
                <a:uFillTx/>
                <a:latin typeface="Calibri"/>
                <a:cs typeface="Calibri"/>
              </a:rPr>
              <a:t> </a:t>
            </a:r>
            <a:r>
              <a:rPr kumimoji="0" sz="1900" b="0" i="0" u="none" strike="noStrike" kern="0" cap="none" spc="60" normalizeH="0" baseline="0" noProof="0" dirty="0">
                <a:ln>
                  <a:noFill/>
                </a:ln>
                <a:solidFill>
                  <a:sysClr val="windowText" lastClr="000000"/>
                </a:solidFill>
                <a:effectLst/>
                <a:uLnTx/>
                <a:uFillTx/>
                <a:latin typeface="Calibri"/>
                <a:cs typeface="Calibri"/>
              </a:rPr>
              <a:t>all</a:t>
            </a:r>
            <a:r>
              <a:rPr kumimoji="0" sz="1900" b="0" i="0" u="none" strike="noStrike" kern="0" cap="none" spc="15" normalizeH="0" baseline="0" noProof="0" dirty="0">
                <a:ln>
                  <a:noFill/>
                </a:ln>
                <a:solidFill>
                  <a:sysClr val="windowText" lastClr="000000"/>
                </a:solidFill>
                <a:effectLst/>
                <a:uLnTx/>
                <a:uFillTx/>
                <a:latin typeface="Calibri"/>
                <a:cs typeface="Calibri"/>
              </a:rPr>
              <a:t> </a:t>
            </a:r>
            <a:r>
              <a:rPr kumimoji="0" sz="1900" b="0" i="0" u="none" strike="noStrike" kern="0" cap="none" spc="70" normalizeH="0" baseline="0" noProof="0" dirty="0">
                <a:ln>
                  <a:noFill/>
                </a:ln>
                <a:solidFill>
                  <a:sysClr val="windowText" lastClr="000000"/>
                </a:solidFill>
                <a:effectLst/>
                <a:uLnTx/>
                <a:uFillTx/>
                <a:latin typeface="Calibri"/>
                <a:cs typeface="Calibri"/>
              </a:rPr>
              <a:t>subject</a:t>
            </a:r>
            <a:r>
              <a:rPr kumimoji="0" sz="1900" b="0" i="0" u="none" strike="noStrike" kern="0" cap="none" spc="-5" normalizeH="0" baseline="0" noProof="0" dirty="0">
                <a:ln>
                  <a:noFill/>
                </a:ln>
                <a:solidFill>
                  <a:sysClr val="windowText" lastClr="000000"/>
                </a:solidFill>
                <a:effectLst/>
                <a:uLnTx/>
                <a:uFillTx/>
                <a:latin typeface="Calibri"/>
                <a:cs typeface="Calibri"/>
              </a:rPr>
              <a:t> </a:t>
            </a:r>
            <a:r>
              <a:rPr kumimoji="0" sz="1900" b="0" i="0" u="none" strike="noStrike" kern="0" cap="none" spc="65" normalizeH="0" baseline="0" noProof="0" dirty="0">
                <a:ln>
                  <a:noFill/>
                </a:ln>
                <a:solidFill>
                  <a:sysClr val="windowText" lastClr="000000"/>
                </a:solidFill>
                <a:effectLst/>
                <a:uLnTx/>
                <a:uFillTx/>
                <a:latin typeface="Calibri"/>
                <a:cs typeface="Calibri"/>
              </a:rPr>
              <a:t>areas</a:t>
            </a:r>
            <a:r>
              <a:rPr kumimoji="0" sz="1900" b="0" i="0" u="none" strike="noStrike" kern="0" cap="none" spc="5" normalizeH="0" baseline="0" noProof="0" dirty="0">
                <a:ln>
                  <a:noFill/>
                </a:ln>
                <a:solidFill>
                  <a:sysClr val="windowText" lastClr="000000"/>
                </a:solidFill>
                <a:effectLst/>
                <a:uLnTx/>
                <a:uFillTx/>
                <a:latin typeface="Calibri"/>
                <a:cs typeface="Calibri"/>
              </a:rPr>
              <a:t> </a:t>
            </a:r>
            <a:r>
              <a:rPr kumimoji="0" sz="1900" b="0" i="0" u="none" strike="noStrike" kern="0" cap="none" spc="0" normalizeH="0" baseline="0" noProof="0" dirty="0">
                <a:ln>
                  <a:noFill/>
                </a:ln>
                <a:solidFill>
                  <a:sysClr val="windowText" lastClr="000000"/>
                </a:solidFill>
                <a:effectLst/>
                <a:uLnTx/>
                <a:uFillTx/>
                <a:latin typeface="Calibri"/>
                <a:cs typeface="Calibri"/>
              </a:rPr>
              <a:t>are</a:t>
            </a:r>
            <a:r>
              <a:rPr kumimoji="0" sz="1900" b="0" i="0" u="none" strike="noStrike" kern="0" cap="none" spc="-5" normalizeH="0" baseline="0" noProof="0" dirty="0">
                <a:ln>
                  <a:noFill/>
                </a:ln>
                <a:solidFill>
                  <a:sysClr val="windowText" lastClr="000000"/>
                </a:solidFill>
                <a:effectLst/>
                <a:uLnTx/>
                <a:uFillTx/>
                <a:latin typeface="Calibri"/>
                <a:cs typeface="Calibri"/>
              </a:rPr>
              <a:t> </a:t>
            </a:r>
            <a:r>
              <a:rPr kumimoji="0" sz="1900" b="0" i="0" u="none" strike="noStrike" kern="0" cap="none" spc="0" normalizeH="0" baseline="0" noProof="0" dirty="0">
                <a:ln>
                  <a:noFill/>
                </a:ln>
                <a:solidFill>
                  <a:sysClr val="windowText" lastClr="000000"/>
                </a:solidFill>
                <a:effectLst/>
                <a:uLnTx/>
                <a:uFillTx/>
                <a:latin typeface="Calibri"/>
                <a:cs typeface="Calibri"/>
              </a:rPr>
              <a:t>at </a:t>
            </a:r>
            <a:r>
              <a:rPr kumimoji="0" sz="1900" b="0" i="0" u="none" strike="noStrike" kern="0" cap="none" spc="55" normalizeH="0" baseline="0" noProof="0" dirty="0">
                <a:ln>
                  <a:noFill/>
                </a:ln>
                <a:solidFill>
                  <a:sysClr val="windowText" lastClr="000000"/>
                </a:solidFill>
                <a:effectLst/>
                <a:uLnTx/>
                <a:uFillTx/>
                <a:latin typeface="Calibri"/>
                <a:cs typeface="Calibri"/>
              </a:rPr>
              <a:t>risk.</a:t>
            </a:r>
            <a:r>
              <a:rPr kumimoji="0" sz="1900" b="0" i="0" u="none" strike="noStrike" kern="0" cap="none" spc="-10" normalizeH="0" baseline="0" noProof="0" dirty="0">
                <a:ln>
                  <a:noFill/>
                </a:ln>
                <a:solidFill>
                  <a:sysClr val="windowText" lastClr="000000"/>
                </a:solidFill>
                <a:effectLst/>
                <a:uLnTx/>
                <a:uFillTx/>
                <a:latin typeface="Calibri"/>
                <a:cs typeface="Calibri"/>
              </a:rPr>
              <a:t> </a:t>
            </a:r>
            <a:r>
              <a:rPr kumimoji="0" sz="1900" b="0" i="0" u="none" strike="noStrike" kern="0" cap="none" spc="0" normalizeH="0" baseline="0" noProof="0" dirty="0">
                <a:ln>
                  <a:noFill/>
                </a:ln>
                <a:solidFill>
                  <a:sysClr val="windowText" lastClr="000000"/>
                </a:solidFill>
                <a:effectLst/>
                <a:uLnTx/>
                <a:uFillTx/>
                <a:latin typeface="Calibri"/>
                <a:cs typeface="Calibri"/>
              </a:rPr>
              <a:t>Our</a:t>
            </a:r>
            <a:r>
              <a:rPr kumimoji="0" sz="1900" b="0" i="0" u="none" strike="noStrike" kern="0" cap="none" spc="-10" normalizeH="0" baseline="0" noProof="0" dirty="0">
                <a:ln>
                  <a:noFill/>
                </a:ln>
                <a:solidFill>
                  <a:sysClr val="windowText" lastClr="000000"/>
                </a:solidFill>
                <a:effectLst/>
                <a:uLnTx/>
                <a:uFillTx/>
                <a:latin typeface="Calibri"/>
                <a:cs typeface="Calibri"/>
              </a:rPr>
              <a:t> </a:t>
            </a:r>
            <a:r>
              <a:rPr kumimoji="0" sz="1900" b="0" i="0" u="none" strike="noStrike" kern="0" cap="none" spc="80" normalizeH="0" baseline="0" noProof="0" dirty="0">
                <a:ln>
                  <a:noFill/>
                </a:ln>
                <a:solidFill>
                  <a:sysClr val="windowText" lastClr="000000"/>
                </a:solidFill>
                <a:effectLst/>
                <a:uLnTx/>
                <a:uFillTx/>
                <a:latin typeface="Calibri"/>
                <a:cs typeface="Calibri"/>
              </a:rPr>
              <a:t>checklist</a:t>
            </a:r>
            <a:r>
              <a:rPr kumimoji="0" sz="1900" b="0" i="0" u="none" strike="noStrike" kern="0" cap="none" spc="15" normalizeH="0" baseline="0" noProof="0" dirty="0">
                <a:ln>
                  <a:noFill/>
                </a:ln>
                <a:solidFill>
                  <a:sysClr val="windowText" lastClr="000000"/>
                </a:solidFill>
                <a:effectLst/>
                <a:uLnTx/>
                <a:uFillTx/>
                <a:latin typeface="Calibri"/>
                <a:cs typeface="Calibri"/>
              </a:rPr>
              <a:t> </a:t>
            </a:r>
            <a:r>
              <a:rPr kumimoji="0" sz="1900" b="0" i="0" u="none" strike="noStrike" kern="0" cap="none" spc="0" normalizeH="0" baseline="0" noProof="0" dirty="0">
                <a:ln>
                  <a:noFill/>
                </a:ln>
                <a:solidFill>
                  <a:sysClr val="windowText" lastClr="000000"/>
                </a:solidFill>
                <a:effectLst/>
                <a:uLnTx/>
                <a:uFillTx/>
                <a:latin typeface="Calibri"/>
                <a:cs typeface="Calibri"/>
              </a:rPr>
              <a:t>for</a:t>
            </a:r>
            <a:r>
              <a:rPr kumimoji="0" sz="1900" b="0" i="0" u="none" strike="noStrike" kern="0" cap="none" spc="-5" normalizeH="0" baseline="0" noProof="0" dirty="0">
                <a:ln>
                  <a:noFill/>
                </a:ln>
                <a:solidFill>
                  <a:sysClr val="windowText" lastClr="000000"/>
                </a:solidFill>
                <a:effectLst/>
                <a:uLnTx/>
                <a:uFillTx/>
                <a:latin typeface="Calibri"/>
                <a:cs typeface="Calibri"/>
              </a:rPr>
              <a:t> </a:t>
            </a:r>
            <a:r>
              <a:rPr kumimoji="0" sz="1900" b="0" i="0" u="none" strike="noStrike" kern="0" cap="none" spc="45" normalizeH="0" baseline="0" noProof="0" dirty="0">
                <a:ln>
                  <a:noFill/>
                </a:ln>
                <a:solidFill>
                  <a:sysClr val="windowText" lastClr="000000"/>
                </a:solidFill>
                <a:effectLst/>
                <a:uLnTx/>
                <a:uFillTx/>
                <a:latin typeface="Calibri"/>
                <a:cs typeface="Calibri"/>
              </a:rPr>
              <a:t>books </a:t>
            </a:r>
            <a:r>
              <a:rPr kumimoji="0" sz="1900" b="0" i="0" u="none" strike="noStrike" kern="0" cap="none" spc="55" normalizeH="0" baseline="0" noProof="0" dirty="0">
                <a:ln>
                  <a:noFill/>
                </a:ln>
                <a:solidFill>
                  <a:sysClr val="windowText" lastClr="000000"/>
                </a:solidFill>
                <a:effectLst/>
                <a:uLnTx/>
                <a:uFillTx/>
                <a:latin typeface="Calibri"/>
                <a:cs typeface="Calibri"/>
              </a:rPr>
              <a:t>and</a:t>
            </a:r>
            <a:r>
              <a:rPr kumimoji="0" sz="1900" b="0" i="0" u="none" strike="noStrike" kern="0" cap="none" spc="-10" normalizeH="0" baseline="0" noProof="0" dirty="0">
                <a:ln>
                  <a:noFill/>
                </a:ln>
                <a:solidFill>
                  <a:sysClr val="windowText" lastClr="000000"/>
                </a:solidFill>
                <a:effectLst/>
                <a:uLnTx/>
                <a:uFillTx/>
                <a:latin typeface="Calibri"/>
                <a:cs typeface="Calibri"/>
              </a:rPr>
              <a:t> </a:t>
            </a:r>
            <a:r>
              <a:rPr kumimoji="0" sz="1900" b="0" i="0" u="none" strike="noStrike" kern="0" cap="none" spc="55" normalizeH="0" baseline="0" noProof="0" dirty="0">
                <a:ln>
                  <a:noFill/>
                </a:ln>
                <a:solidFill>
                  <a:sysClr val="windowText" lastClr="000000"/>
                </a:solidFill>
                <a:effectLst/>
                <a:uLnTx/>
                <a:uFillTx/>
                <a:latin typeface="Calibri"/>
                <a:cs typeface="Calibri"/>
              </a:rPr>
              <a:t>chapters</a:t>
            </a:r>
            <a:r>
              <a:rPr kumimoji="0" sz="1900" b="0" i="0" u="none" strike="noStrike" kern="0" cap="none" spc="5" normalizeH="0" baseline="0" noProof="0" dirty="0">
                <a:ln>
                  <a:noFill/>
                </a:ln>
                <a:solidFill>
                  <a:sysClr val="windowText" lastClr="000000"/>
                </a:solidFill>
                <a:effectLst/>
                <a:uLnTx/>
                <a:uFillTx/>
                <a:latin typeface="Calibri"/>
                <a:cs typeface="Calibri"/>
              </a:rPr>
              <a:t> </a:t>
            </a:r>
            <a:r>
              <a:rPr kumimoji="0" sz="1900" b="0" i="0" u="none" strike="noStrike" kern="0" cap="none" spc="90" normalizeH="0" baseline="0" noProof="0" dirty="0">
                <a:ln>
                  <a:noFill/>
                </a:ln>
                <a:solidFill>
                  <a:sysClr val="windowText" lastClr="000000"/>
                </a:solidFill>
                <a:effectLst/>
                <a:uLnTx/>
                <a:uFillTx/>
                <a:latin typeface="Calibri"/>
                <a:cs typeface="Calibri"/>
              </a:rPr>
              <a:t>is</a:t>
            </a:r>
            <a:r>
              <a:rPr kumimoji="0" sz="1900" b="0" i="0" u="none" strike="noStrike" kern="0" cap="none" spc="-20" normalizeH="0" baseline="0" noProof="0" dirty="0">
                <a:ln>
                  <a:noFill/>
                </a:ln>
                <a:solidFill>
                  <a:sysClr val="windowText" lastClr="000000"/>
                </a:solidFill>
                <a:effectLst/>
                <a:uLnTx/>
                <a:uFillTx/>
                <a:latin typeface="Calibri"/>
                <a:cs typeface="Calibri"/>
              </a:rPr>
              <a:t> </a:t>
            </a:r>
            <a:r>
              <a:rPr kumimoji="0" sz="1900" b="0" i="0" u="none" strike="noStrike" kern="0" cap="none" spc="45" normalizeH="0" baseline="0" noProof="0" dirty="0">
                <a:ln>
                  <a:noFill/>
                </a:ln>
                <a:solidFill>
                  <a:sysClr val="windowText" lastClr="000000"/>
                </a:solidFill>
                <a:effectLst/>
                <a:uLnTx/>
                <a:uFillTx/>
                <a:latin typeface="Calibri"/>
                <a:cs typeface="Calibri"/>
              </a:rPr>
              <a:t>available</a:t>
            </a:r>
            <a:r>
              <a:rPr kumimoji="0" sz="1900" b="0" i="0" u="none" strike="noStrike" kern="0" cap="none" spc="10" normalizeH="0" baseline="0" noProof="0" dirty="0">
                <a:ln>
                  <a:noFill/>
                </a:ln>
                <a:solidFill>
                  <a:sysClr val="windowText" lastClr="000000"/>
                </a:solidFill>
                <a:effectLst/>
                <a:uLnTx/>
                <a:uFillTx/>
                <a:latin typeface="Calibri"/>
                <a:cs typeface="Calibri"/>
              </a:rPr>
              <a:t> </a:t>
            </a:r>
            <a:r>
              <a:rPr kumimoji="0" sz="1900" b="0" i="0" u="none" strike="noStrike" kern="0" cap="none" spc="0" normalizeH="0" baseline="0" noProof="0" dirty="0">
                <a:ln>
                  <a:noFill/>
                </a:ln>
                <a:solidFill>
                  <a:sysClr val="windowText" lastClr="000000"/>
                </a:solidFill>
                <a:effectLst/>
                <a:uLnTx/>
                <a:uFillTx/>
                <a:latin typeface="Calibri"/>
                <a:cs typeface="Calibri"/>
              </a:rPr>
              <a:t>in</a:t>
            </a:r>
            <a:r>
              <a:rPr kumimoji="0" sz="1900" b="0" i="0" u="none" strike="noStrike" kern="0" cap="none" spc="-25" normalizeH="0" baseline="0" noProof="0" dirty="0">
                <a:ln>
                  <a:noFill/>
                </a:ln>
                <a:solidFill>
                  <a:sysClr val="windowText" lastClr="000000"/>
                </a:solidFill>
                <a:effectLst/>
                <a:uLnTx/>
                <a:uFillTx/>
                <a:latin typeface="Calibri"/>
                <a:cs typeface="Calibri"/>
              </a:rPr>
              <a:t> </a:t>
            </a:r>
            <a:r>
              <a:rPr kumimoji="0" sz="1900" b="0" i="0" u="none" strike="noStrike" kern="0" cap="none" spc="0" normalizeH="0" baseline="0" noProof="0" dirty="0">
                <a:ln>
                  <a:noFill/>
                </a:ln>
                <a:solidFill>
                  <a:sysClr val="windowText" lastClr="000000"/>
                </a:solidFill>
                <a:effectLst/>
                <a:uLnTx/>
                <a:uFillTx/>
                <a:latin typeface="Calibri"/>
                <a:cs typeface="Calibri"/>
              </a:rPr>
              <a:t>over</a:t>
            </a:r>
            <a:r>
              <a:rPr kumimoji="0" sz="1900" b="0" i="0" u="none" strike="noStrike" kern="0" cap="none" spc="30" normalizeH="0" baseline="0" noProof="0" dirty="0">
                <a:ln>
                  <a:noFill/>
                </a:ln>
                <a:solidFill>
                  <a:sysClr val="windowText" lastClr="000000"/>
                </a:solidFill>
                <a:effectLst/>
                <a:uLnTx/>
                <a:uFillTx/>
                <a:latin typeface="Calibri"/>
                <a:cs typeface="Calibri"/>
              </a:rPr>
              <a:t> </a:t>
            </a:r>
            <a:r>
              <a:rPr kumimoji="0" sz="1900" b="0" i="0" u="none" strike="noStrike" kern="0" cap="none" spc="0" normalizeH="0" baseline="0" noProof="0" dirty="0">
                <a:ln>
                  <a:noFill/>
                </a:ln>
                <a:solidFill>
                  <a:sysClr val="windowText" lastClr="000000"/>
                </a:solidFill>
                <a:effectLst/>
                <a:uLnTx/>
                <a:uFillTx/>
                <a:latin typeface="Calibri"/>
                <a:cs typeface="Calibri"/>
              </a:rPr>
              <a:t>20</a:t>
            </a:r>
            <a:r>
              <a:rPr kumimoji="0" sz="1900" b="0" i="0" u="none" strike="noStrike" kern="0" cap="none" spc="-20" normalizeH="0" baseline="0" noProof="0" dirty="0">
                <a:ln>
                  <a:noFill/>
                </a:ln>
                <a:solidFill>
                  <a:sysClr val="windowText" lastClr="000000"/>
                </a:solidFill>
                <a:effectLst/>
                <a:uLnTx/>
                <a:uFillTx/>
                <a:latin typeface="Calibri"/>
                <a:cs typeface="Calibri"/>
              </a:rPr>
              <a:t> </a:t>
            </a:r>
            <a:r>
              <a:rPr kumimoji="0" sz="1900" b="0" i="0" u="none" strike="noStrike" kern="0" cap="none" spc="60" normalizeH="0" baseline="0" noProof="0" dirty="0">
                <a:ln>
                  <a:noFill/>
                </a:ln>
                <a:solidFill>
                  <a:sysClr val="windowText" lastClr="000000"/>
                </a:solidFill>
                <a:effectLst/>
                <a:uLnTx/>
                <a:uFillTx/>
                <a:latin typeface="Calibri"/>
                <a:cs typeface="Calibri"/>
              </a:rPr>
              <a:t>languages</a:t>
            </a:r>
            <a:r>
              <a:rPr kumimoji="0" sz="1900" b="0" i="0" u="none" strike="noStrike" kern="0" cap="none" spc="10" normalizeH="0" baseline="0" noProof="0" dirty="0">
                <a:ln>
                  <a:noFill/>
                </a:ln>
                <a:solidFill>
                  <a:sysClr val="windowText" lastClr="000000"/>
                </a:solidFill>
                <a:effectLst/>
                <a:uLnTx/>
                <a:uFillTx/>
                <a:latin typeface="Calibri"/>
                <a:cs typeface="Calibri"/>
              </a:rPr>
              <a:t> </a:t>
            </a:r>
            <a:r>
              <a:rPr kumimoji="0" sz="1900" b="0" i="0" u="none" strike="noStrike" kern="0" cap="none" spc="55" normalizeH="0" baseline="0" noProof="0" dirty="0">
                <a:ln>
                  <a:noFill/>
                </a:ln>
                <a:solidFill>
                  <a:sysClr val="windowText" lastClr="000000"/>
                </a:solidFill>
                <a:effectLst/>
                <a:uLnTx/>
                <a:uFillTx/>
                <a:latin typeface="Calibri"/>
                <a:cs typeface="Calibri"/>
              </a:rPr>
              <a:t>and</a:t>
            </a:r>
            <a:r>
              <a:rPr kumimoji="0" sz="1900" b="0" i="0" u="none" strike="noStrike" kern="0" cap="none" spc="-20" normalizeH="0" baseline="0" noProof="0" dirty="0">
                <a:ln>
                  <a:noFill/>
                </a:ln>
                <a:solidFill>
                  <a:sysClr val="windowText" lastClr="000000"/>
                </a:solidFill>
                <a:effectLst/>
                <a:uLnTx/>
                <a:uFillTx/>
                <a:latin typeface="Calibri"/>
                <a:cs typeface="Calibri"/>
              </a:rPr>
              <a:t> </a:t>
            </a:r>
            <a:r>
              <a:rPr kumimoji="0" sz="1900" b="0" i="0" u="none" strike="noStrike" kern="0" cap="none" spc="-25" normalizeH="0" baseline="0" noProof="0" dirty="0">
                <a:ln>
                  <a:noFill/>
                </a:ln>
                <a:solidFill>
                  <a:sysClr val="windowText" lastClr="000000"/>
                </a:solidFill>
                <a:effectLst/>
                <a:uLnTx/>
                <a:uFillTx/>
                <a:latin typeface="Calibri"/>
                <a:cs typeface="Calibri"/>
              </a:rPr>
              <a:t>our </a:t>
            </a:r>
            <a:r>
              <a:rPr kumimoji="0" sz="1900" b="0" i="0" u="none" strike="noStrike" kern="0" cap="none" spc="80" normalizeH="0" baseline="0" noProof="0" dirty="0">
                <a:ln>
                  <a:noFill/>
                </a:ln>
                <a:solidFill>
                  <a:sysClr val="windowText" lastClr="000000"/>
                </a:solidFill>
                <a:effectLst/>
                <a:uLnTx/>
                <a:uFillTx/>
                <a:latin typeface="Calibri"/>
                <a:cs typeface="Calibri"/>
              </a:rPr>
              <a:t>checklist</a:t>
            </a:r>
            <a:r>
              <a:rPr kumimoji="0" sz="1900" b="0" i="0" u="none" strike="noStrike" kern="0" cap="none" spc="0" normalizeH="0" baseline="0" noProof="0" dirty="0">
                <a:ln>
                  <a:noFill/>
                </a:ln>
                <a:solidFill>
                  <a:sysClr val="windowText" lastClr="000000"/>
                </a:solidFill>
                <a:effectLst/>
                <a:uLnTx/>
                <a:uFillTx/>
                <a:latin typeface="Calibri"/>
                <a:cs typeface="Calibri"/>
              </a:rPr>
              <a:t> for</a:t>
            </a:r>
            <a:r>
              <a:rPr kumimoji="0" sz="1900" b="0" i="0" u="none" strike="noStrike" kern="0" cap="none" spc="-10" normalizeH="0" baseline="0" noProof="0" dirty="0">
                <a:ln>
                  <a:noFill/>
                </a:ln>
                <a:solidFill>
                  <a:sysClr val="windowText" lastClr="000000"/>
                </a:solidFill>
                <a:effectLst/>
                <a:uLnTx/>
                <a:uFillTx/>
                <a:latin typeface="Calibri"/>
                <a:cs typeface="Calibri"/>
              </a:rPr>
              <a:t> </a:t>
            </a:r>
            <a:r>
              <a:rPr kumimoji="0" sz="1900" b="0" i="0" u="none" strike="noStrike" kern="0" cap="none" spc="50" normalizeH="0" baseline="0" noProof="0" dirty="0">
                <a:ln>
                  <a:noFill/>
                </a:ln>
                <a:solidFill>
                  <a:sysClr val="windowText" lastClr="000000"/>
                </a:solidFill>
                <a:effectLst/>
                <a:uLnTx/>
                <a:uFillTx/>
                <a:latin typeface="Calibri"/>
                <a:cs typeface="Calibri"/>
              </a:rPr>
              <a:t>journals</a:t>
            </a:r>
            <a:r>
              <a:rPr kumimoji="0" sz="1900" b="0" i="0" u="none" strike="noStrike" kern="0" cap="none" spc="10" normalizeH="0" baseline="0" noProof="0" dirty="0">
                <a:ln>
                  <a:noFill/>
                </a:ln>
                <a:solidFill>
                  <a:sysClr val="windowText" lastClr="000000"/>
                </a:solidFill>
                <a:effectLst/>
                <a:uLnTx/>
                <a:uFillTx/>
                <a:latin typeface="Calibri"/>
                <a:cs typeface="Calibri"/>
              </a:rPr>
              <a:t> </a:t>
            </a:r>
            <a:r>
              <a:rPr kumimoji="0" sz="1900" b="0" i="0" u="none" strike="noStrike" kern="0" cap="none" spc="90" normalizeH="0" baseline="0" noProof="0" dirty="0">
                <a:ln>
                  <a:noFill/>
                </a:ln>
                <a:solidFill>
                  <a:sysClr val="windowText" lastClr="000000"/>
                </a:solidFill>
                <a:effectLst/>
                <a:uLnTx/>
                <a:uFillTx/>
                <a:latin typeface="Calibri"/>
                <a:cs typeface="Calibri"/>
              </a:rPr>
              <a:t>is</a:t>
            </a:r>
            <a:r>
              <a:rPr kumimoji="0" sz="1900" b="0" i="0" u="none" strike="noStrike" kern="0" cap="none" spc="-15" normalizeH="0" baseline="0" noProof="0" dirty="0">
                <a:ln>
                  <a:noFill/>
                </a:ln>
                <a:solidFill>
                  <a:sysClr val="windowText" lastClr="000000"/>
                </a:solidFill>
                <a:effectLst/>
                <a:uLnTx/>
                <a:uFillTx/>
                <a:latin typeface="Calibri"/>
                <a:cs typeface="Calibri"/>
              </a:rPr>
              <a:t> </a:t>
            </a:r>
            <a:r>
              <a:rPr kumimoji="0" sz="1900" b="0" i="0" u="none" strike="noStrike" kern="0" cap="none" spc="45" normalizeH="0" baseline="0" noProof="0" dirty="0">
                <a:ln>
                  <a:noFill/>
                </a:ln>
                <a:solidFill>
                  <a:sysClr val="windowText" lastClr="000000"/>
                </a:solidFill>
                <a:effectLst/>
                <a:uLnTx/>
                <a:uFillTx/>
                <a:latin typeface="Calibri"/>
                <a:cs typeface="Calibri"/>
              </a:rPr>
              <a:t>available</a:t>
            </a:r>
            <a:r>
              <a:rPr kumimoji="0" sz="1900" b="0" i="0" u="none" strike="noStrike" kern="0" cap="none" spc="10" normalizeH="0" baseline="0" noProof="0" dirty="0">
                <a:ln>
                  <a:noFill/>
                </a:ln>
                <a:solidFill>
                  <a:sysClr val="windowText" lastClr="000000"/>
                </a:solidFill>
                <a:effectLst/>
                <a:uLnTx/>
                <a:uFillTx/>
                <a:latin typeface="Calibri"/>
                <a:cs typeface="Calibri"/>
              </a:rPr>
              <a:t> </a:t>
            </a:r>
            <a:r>
              <a:rPr kumimoji="0" sz="1900" b="0" i="0" u="none" strike="noStrike" kern="0" cap="none" spc="0" normalizeH="0" baseline="0" noProof="0" dirty="0">
                <a:ln>
                  <a:noFill/>
                </a:ln>
                <a:solidFill>
                  <a:sysClr val="windowText" lastClr="000000"/>
                </a:solidFill>
                <a:effectLst/>
                <a:uLnTx/>
                <a:uFillTx/>
                <a:latin typeface="Calibri"/>
                <a:cs typeface="Calibri"/>
              </a:rPr>
              <a:t>in</a:t>
            </a:r>
            <a:r>
              <a:rPr kumimoji="0" sz="1900" b="0" i="0" u="none" strike="noStrike" kern="0" cap="none" spc="-25" normalizeH="0" baseline="0" noProof="0" dirty="0">
                <a:ln>
                  <a:noFill/>
                </a:ln>
                <a:solidFill>
                  <a:sysClr val="windowText" lastClr="000000"/>
                </a:solidFill>
                <a:effectLst/>
                <a:uLnTx/>
                <a:uFillTx/>
                <a:latin typeface="Calibri"/>
                <a:cs typeface="Calibri"/>
              </a:rPr>
              <a:t> </a:t>
            </a:r>
            <a:r>
              <a:rPr kumimoji="0" sz="1900" b="0" i="0" u="none" strike="noStrike" kern="0" cap="none" spc="0" normalizeH="0" baseline="0" noProof="0" dirty="0">
                <a:ln>
                  <a:noFill/>
                </a:ln>
                <a:solidFill>
                  <a:sysClr val="windowText" lastClr="000000"/>
                </a:solidFill>
                <a:effectLst/>
                <a:uLnTx/>
                <a:uFillTx/>
                <a:latin typeface="Calibri"/>
                <a:cs typeface="Calibri"/>
              </a:rPr>
              <a:t>over</a:t>
            </a:r>
            <a:r>
              <a:rPr kumimoji="0" sz="1900" b="0" i="0" u="none" strike="noStrike" kern="0" cap="none" spc="15" normalizeH="0" baseline="0" noProof="0" dirty="0">
                <a:ln>
                  <a:noFill/>
                </a:ln>
                <a:solidFill>
                  <a:sysClr val="windowText" lastClr="000000"/>
                </a:solidFill>
                <a:effectLst/>
                <a:uLnTx/>
                <a:uFillTx/>
                <a:latin typeface="Calibri"/>
                <a:cs typeface="Calibri"/>
              </a:rPr>
              <a:t> </a:t>
            </a:r>
            <a:r>
              <a:rPr kumimoji="0" sz="1900" b="0" i="0" u="none" strike="noStrike" kern="0" cap="none" spc="0" normalizeH="0" baseline="0" noProof="0" dirty="0">
                <a:ln>
                  <a:noFill/>
                </a:ln>
                <a:solidFill>
                  <a:sysClr val="windowText" lastClr="000000"/>
                </a:solidFill>
                <a:effectLst/>
                <a:uLnTx/>
                <a:uFillTx/>
                <a:latin typeface="Calibri"/>
                <a:cs typeface="Calibri"/>
              </a:rPr>
              <a:t>40</a:t>
            </a:r>
            <a:r>
              <a:rPr kumimoji="0" sz="1900" b="0" i="0" u="none" strike="noStrike" kern="0" cap="none" spc="-20" normalizeH="0" baseline="0" noProof="0" dirty="0">
                <a:ln>
                  <a:noFill/>
                </a:ln>
                <a:solidFill>
                  <a:sysClr val="windowText" lastClr="000000"/>
                </a:solidFill>
                <a:effectLst/>
                <a:uLnTx/>
                <a:uFillTx/>
                <a:latin typeface="Calibri"/>
                <a:cs typeface="Calibri"/>
              </a:rPr>
              <a:t> </a:t>
            </a:r>
            <a:r>
              <a:rPr kumimoji="0" sz="1900" b="0" i="0" u="none" strike="noStrike" kern="0" cap="none" spc="45" normalizeH="0" baseline="0" noProof="0" dirty="0">
                <a:ln>
                  <a:noFill/>
                </a:ln>
                <a:solidFill>
                  <a:sysClr val="windowText" lastClr="000000"/>
                </a:solidFill>
                <a:effectLst/>
                <a:uLnTx/>
                <a:uFillTx/>
                <a:latin typeface="Calibri"/>
                <a:cs typeface="Calibri"/>
              </a:rPr>
              <a:t>languages.</a:t>
            </a:r>
            <a:endParaRPr kumimoji="0" sz="19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p:cNvPicPr/>
          <p:nvPr/>
        </p:nvPicPr>
        <p:blipFill>
          <a:blip r:embed="rId3" cstate="print"/>
          <a:stretch>
            <a:fillRect/>
          </a:stretch>
        </p:blipFill>
        <p:spPr>
          <a:xfrm>
            <a:off x="0" y="6405371"/>
            <a:ext cx="12192000" cy="45262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079117" y="4212082"/>
            <a:ext cx="2813050" cy="662305"/>
          </a:xfrm>
          <a:prstGeom prst="rect">
            <a:avLst/>
          </a:prstGeom>
        </p:spPr>
        <p:txBody>
          <a:bodyPr vert="horz" wrap="square" lIns="0" tIns="12065" rIns="0" bIns="0" rtlCol="0">
            <a:spAutoFit/>
          </a:bodyPr>
          <a:lstStyle/>
          <a:p>
            <a:pPr marL="0" marR="5715" lvl="0" indent="0" algn="r" defTabSz="914400" eaLnBrk="1" fontAlgn="auto" latinLnBrk="0" hangingPunct="1">
              <a:lnSpc>
                <a:spcPts val="2510"/>
              </a:lnSpc>
              <a:spcBef>
                <a:spcPts val="95"/>
              </a:spcBef>
              <a:spcAft>
                <a:spcPts val="0"/>
              </a:spcAft>
              <a:buClrTx/>
              <a:buSzTx/>
              <a:buFontTx/>
              <a:buNone/>
              <a:tabLst/>
              <a:defRPr/>
            </a:pPr>
            <a:r>
              <a:rPr kumimoji="0" sz="2200" b="1" i="0" u="none" strike="noStrike" kern="0" cap="none" spc="45" normalizeH="0" baseline="0" noProof="0" dirty="0">
                <a:ln>
                  <a:noFill/>
                </a:ln>
                <a:solidFill>
                  <a:sysClr val="windowText" lastClr="000000"/>
                </a:solidFill>
                <a:effectLst/>
                <a:uLnTx/>
                <a:uFillTx/>
                <a:latin typeface="Calibri"/>
                <a:cs typeface="Calibri"/>
              </a:rPr>
              <a:t>About</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0" marR="5080" lvl="0" indent="0" algn="r" defTabSz="914400" eaLnBrk="1" fontAlgn="auto" latinLnBrk="0" hangingPunct="1">
              <a:lnSpc>
                <a:spcPts val="2510"/>
              </a:lnSpc>
              <a:spcBef>
                <a:spcPts val="0"/>
              </a:spcBef>
              <a:spcAft>
                <a:spcPts val="0"/>
              </a:spcAft>
              <a:buClrTx/>
              <a:buSzTx/>
              <a:buFontTx/>
              <a:buNone/>
              <a:tabLst/>
              <a:defRPr/>
            </a:pPr>
            <a:r>
              <a:rPr kumimoji="0" sz="2200" b="1" i="0" u="none" strike="noStrike" kern="0" cap="none" spc="70" normalizeH="0" baseline="0" noProof="0" dirty="0">
                <a:ln>
                  <a:noFill/>
                </a:ln>
                <a:solidFill>
                  <a:sysClr val="windowText" lastClr="000000"/>
                </a:solidFill>
                <a:effectLst/>
                <a:uLnTx/>
                <a:uFillTx/>
                <a:latin typeface="Calibri"/>
                <a:cs typeface="Calibri"/>
              </a:rPr>
              <a:t>Think.</a:t>
            </a:r>
            <a:r>
              <a:rPr kumimoji="0" sz="2200" b="1" i="0" u="none" strike="noStrike" kern="0" cap="none" spc="-25" normalizeH="0" baseline="0" noProof="0" dirty="0">
                <a:ln>
                  <a:noFill/>
                </a:ln>
                <a:solidFill>
                  <a:sysClr val="windowText" lastClr="000000"/>
                </a:solidFill>
                <a:effectLst/>
                <a:uLnTx/>
                <a:uFillTx/>
                <a:latin typeface="Calibri"/>
                <a:cs typeface="Calibri"/>
              </a:rPr>
              <a:t> </a:t>
            </a:r>
            <a:r>
              <a:rPr kumimoji="0" sz="2200" b="1" i="0" u="none" strike="noStrike" kern="0" cap="none" spc="165" normalizeH="0" baseline="0" noProof="0" dirty="0">
                <a:ln>
                  <a:noFill/>
                </a:ln>
                <a:solidFill>
                  <a:sysClr val="windowText" lastClr="000000"/>
                </a:solidFill>
                <a:effectLst/>
                <a:uLnTx/>
                <a:uFillTx/>
                <a:latin typeface="Calibri"/>
                <a:cs typeface="Calibri"/>
              </a:rPr>
              <a:t>Check.</a:t>
            </a:r>
            <a:r>
              <a:rPr kumimoji="0" sz="2200" b="1" i="0" u="none" strike="noStrike" kern="0" cap="none" spc="-20" normalizeH="0" baseline="0" noProof="0" dirty="0">
                <a:ln>
                  <a:noFill/>
                </a:ln>
                <a:solidFill>
                  <a:sysClr val="windowText" lastClr="000000"/>
                </a:solidFill>
                <a:effectLst/>
                <a:uLnTx/>
                <a:uFillTx/>
                <a:latin typeface="Calibri"/>
                <a:cs typeface="Calibri"/>
              </a:rPr>
              <a:t> </a:t>
            </a:r>
            <a:r>
              <a:rPr kumimoji="0" sz="2200" b="1" i="0" u="none" strike="noStrike" kern="0" cap="none" spc="90" normalizeH="0" baseline="0" noProof="0" dirty="0">
                <a:ln>
                  <a:noFill/>
                </a:ln>
                <a:solidFill>
                  <a:sysClr val="windowText" lastClr="000000"/>
                </a:solidFill>
                <a:effectLst/>
                <a:uLnTx/>
                <a:uFillTx/>
                <a:latin typeface="Calibri"/>
                <a:cs typeface="Calibri"/>
              </a:rPr>
              <a:t>Submit.</a:t>
            </a:r>
            <a:endParaRPr kumimoji="0" sz="22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556259" y="1781555"/>
            <a:ext cx="11140440" cy="807720"/>
          </a:xfrm>
          <a:prstGeom prst="rect">
            <a:avLst/>
          </a:prstGeom>
        </p:spPr>
      </p:pic>
      <p:sp>
        <p:nvSpPr>
          <p:cNvPr id="4" name="object 4"/>
          <p:cNvSpPr txBox="1"/>
          <p:nvPr/>
        </p:nvSpPr>
        <p:spPr>
          <a:xfrm>
            <a:off x="5325871" y="4215129"/>
            <a:ext cx="5626735" cy="1383030"/>
          </a:xfrm>
          <a:prstGeom prst="rect">
            <a:avLst/>
          </a:prstGeom>
        </p:spPr>
        <p:txBody>
          <a:bodyPr vert="horz" wrap="square" lIns="0" tIns="43180" rIns="0" bIns="0" rtlCol="0">
            <a:spAutoFit/>
          </a:bodyPr>
          <a:lstStyle/>
          <a:p>
            <a:pPr marL="241300" marR="5080" lvl="0" indent="-228600" defTabSz="914400" eaLnBrk="1" fontAlgn="auto" latinLnBrk="0" hangingPunct="1">
              <a:lnSpc>
                <a:spcPct val="90100"/>
              </a:lnSpc>
              <a:spcBef>
                <a:spcPts val="340"/>
              </a:spcBef>
              <a:spcAft>
                <a:spcPts val="0"/>
              </a:spcAft>
              <a:buClrTx/>
              <a:buSzTx/>
              <a:buFont typeface="Arial"/>
              <a:buChar char="•"/>
              <a:tabLst>
                <a:tab pos="241300" algn="l"/>
              </a:tabLst>
              <a:defRPr/>
            </a:pPr>
            <a:r>
              <a:rPr kumimoji="0" sz="2000" b="0" i="0" u="none" strike="noStrike" kern="0" cap="none" spc="55" normalizeH="0" baseline="0" noProof="0" dirty="0">
                <a:ln>
                  <a:noFill/>
                </a:ln>
                <a:solidFill>
                  <a:sysClr val="windowText" lastClr="000000"/>
                </a:solidFill>
                <a:effectLst/>
                <a:uLnTx/>
                <a:uFillTx/>
                <a:latin typeface="Calibri"/>
                <a:cs typeface="Calibri"/>
              </a:rPr>
              <a:t>This</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international,</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0" i="0" u="none" strike="noStrike" kern="0" cap="none" spc="100" normalizeH="0" baseline="0" noProof="0" dirty="0">
                <a:ln>
                  <a:noFill/>
                </a:ln>
                <a:solidFill>
                  <a:sysClr val="windowText" lastClr="000000"/>
                </a:solidFill>
                <a:effectLst/>
                <a:uLnTx/>
                <a:uFillTx/>
                <a:latin typeface="Calibri"/>
                <a:cs typeface="Calibri"/>
              </a:rPr>
              <a:t>cross-</a:t>
            </a:r>
            <a:r>
              <a:rPr kumimoji="0" sz="2000" b="0" i="0" u="none" strike="noStrike" kern="0" cap="none" spc="60" normalizeH="0" baseline="0" noProof="0" dirty="0">
                <a:ln>
                  <a:noFill/>
                </a:ln>
                <a:solidFill>
                  <a:sysClr val="windowText" lastClr="000000"/>
                </a:solidFill>
                <a:effectLst/>
                <a:uLnTx/>
                <a:uFillTx/>
                <a:latin typeface="Calibri"/>
                <a:cs typeface="Calibri"/>
              </a:rPr>
              <a:t>sector</a:t>
            </a:r>
            <a:r>
              <a:rPr kumimoji="0" sz="2000" b="0" i="0" u="none" strike="noStrike" kern="0" cap="none" spc="10" normalizeH="0" baseline="0" noProof="0" dirty="0">
                <a:ln>
                  <a:noFill/>
                </a:ln>
                <a:solidFill>
                  <a:sysClr val="windowText" lastClr="000000"/>
                </a:solidFill>
                <a:effectLst/>
                <a:uLnTx/>
                <a:uFillTx/>
                <a:latin typeface="Calibri"/>
                <a:cs typeface="Calibri"/>
              </a:rPr>
              <a:t> initiative</a:t>
            </a:r>
            <a:r>
              <a:rPr kumimoji="0" sz="2000" b="0" i="0" u="none" strike="noStrike" kern="0" cap="none" spc="-15" normalizeH="0" baseline="0" noProof="0" dirty="0">
                <a:ln>
                  <a:noFill/>
                </a:ln>
                <a:solidFill>
                  <a:sysClr val="windowText" lastClr="000000"/>
                </a:solidFill>
                <a:effectLst/>
                <a:uLnTx/>
                <a:uFillTx/>
                <a:latin typeface="Calibri"/>
                <a:cs typeface="Calibri"/>
              </a:rPr>
              <a:t> </a:t>
            </a:r>
            <a:r>
              <a:rPr kumimoji="0" sz="2000" b="0" i="0" u="none" strike="noStrike" kern="0" cap="none" spc="95" normalizeH="0" baseline="0" noProof="0" dirty="0">
                <a:ln>
                  <a:noFill/>
                </a:ln>
                <a:solidFill>
                  <a:sysClr val="windowText" lastClr="000000"/>
                </a:solidFill>
                <a:effectLst/>
                <a:uLnTx/>
                <a:uFillTx/>
                <a:latin typeface="Calibri"/>
                <a:cs typeface="Calibri"/>
              </a:rPr>
              <a:t>aims</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25" normalizeH="0" baseline="0" noProof="0" dirty="0">
                <a:ln>
                  <a:noFill/>
                </a:ln>
                <a:solidFill>
                  <a:sysClr val="windowText" lastClr="000000"/>
                </a:solidFill>
                <a:effectLst/>
                <a:uLnTx/>
                <a:uFillTx/>
                <a:latin typeface="Calibri"/>
                <a:cs typeface="Calibri"/>
              </a:rPr>
              <a:t>to </a:t>
            </a:r>
            <a:r>
              <a:rPr kumimoji="0" sz="2000" b="0" i="0" u="none" strike="noStrike" kern="0" cap="none" spc="65" normalizeH="0" baseline="0" noProof="0" dirty="0">
                <a:ln>
                  <a:noFill/>
                </a:ln>
                <a:solidFill>
                  <a:sysClr val="windowText" lastClr="000000"/>
                </a:solidFill>
                <a:effectLst/>
                <a:uLnTx/>
                <a:uFillTx/>
                <a:latin typeface="Calibri"/>
                <a:cs typeface="Calibri"/>
              </a:rPr>
              <a:t>educate</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55" normalizeH="0" baseline="0" noProof="0" dirty="0">
                <a:ln>
                  <a:noFill/>
                </a:ln>
                <a:solidFill>
                  <a:sysClr val="windowText" lastClr="000000"/>
                </a:solidFill>
                <a:effectLst/>
                <a:uLnTx/>
                <a:uFillTx/>
                <a:latin typeface="Calibri"/>
                <a:cs typeface="Calibri"/>
              </a:rPr>
              <a:t>researchers,</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promote</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integrity,</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70" normalizeH="0" baseline="0" noProof="0" dirty="0">
                <a:ln>
                  <a:noFill/>
                </a:ln>
                <a:solidFill>
                  <a:sysClr val="windowText" lastClr="000000"/>
                </a:solidFill>
                <a:effectLst/>
                <a:uLnTx/>
                <a:uFillTx/>
                <a:latin typeface="Calibri"/>
                <a:cs typeface="Calibri"/>
              </a:rPr>
              <a:t>and</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0" i="0" u="none" strike="noStrike" kern="0" cap="none" spc="40" normalizeH="0" baseline="0" noProof="0" dirty="0">
                <a:ln>
                  <a:noFill/>
                </a:ln>
                <a:solidFill>
                  <a:sysClr val="windowText" lastClr="000000"/>
                </a:solidFill>
                <a:effectLst/>
                <a:uLnTx/>
                <a:uFillTx/>
                <a:latin typeface="Calibri"/>
                <a:cs typeface="Calibri"/>
              </a:rPr>
              <a:t>build </a:t>
            </a:r>
            <a:r>
              <a:rPr kumimoji="0" sz="2000" b="0" i="0" u="none" strike="noStrike" kern="0" cap="none" spc="0" normalizeH="0" baseline="0" noProof="0" dirty="0">
                <a:ln>
                  <a:noFill/>
                </a:ln>
                <a:solidFill>
                  <a:sysClr val="windowText" lastClr="000000"/>
                </a:solidFill>
                <a:effectLst/>
                <a:uLnTx/>
                <a:uFillTx/>
                <a:latin typeface="Calibri"/>
                <a:cs typeface="Calibri"/>
              </a:rPr>
              <a:t>trust</a:t>
            </a:r>
            <a:r>
              <a:rPr kumimoji="0" sz="2000" b="0" i="0" u="none" strike="noStrike" kern="0" cap="none" spc="1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in</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0" i="0" u="none" strike="noStrike" kern="0" cap="none" spc="55" normalizeH="0" baseline="0" noProof="0" dirty="0">
                <a:ln>
                  <a:noFill/>
                </a:ln>
                <a:solidFill>
                  <a:sysClr val="windowText" lastClr="000000"/>
                </a:solidFill>
                <a:effectLst/>
                <a:uLnTx/>
                <a:uFillTx/>
                <a:latin typeface="Calibri"/>
                <a:cs typeface="Calibri"/>
              </a:rPr>
              <a:t>credible</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60" normalizeH="0" baseline="0" noProof="0" dirty="0">
                <a:ln>
                  <a:noFill/>
                </a:ln>
                <a:solidFill>
                  <a:sysClr val="windowText" lastClr="000000"/>
                </a:solidFill>
                <a:effectLst/>
                <a:uLnTx/>
                <a:uFillTx/>
                <a:latin typeface="Calibri"/>
                <a:cs typeface="Calibri"/>
              </a:rPr>
              <a:t>research</a:t>
            </a:r>
            <a:r>
              <a:rPr kumimoji="0" sz="2000" b="0" i="0" u="none" strike="noStrike" kern="0" cap="none" spc="-10" normalizeH="0" baseline="0" noProof="0" dirty="0">
                <a:ln>
                  <a:noFill/>
                </a:ln>
                <a:solidFill>
                  <a:sysClr val="windowText" lastClr="000000"/>
                </a:solidFill>
                <a:effectLst/>
                <a:uLnTx/>
                <a:uFillTx/>
                <a:latin typeface="Calibri"/>
                <a:cs typeface="Calibri"/>
              </a:rPr>
              <a:t> </a:t>
            </a:r>
            <a:r>
              <a:rPr kumimoji="0" sz="2000" b="0" i="0" u="none" strike="noStrike" kern="0" cap="none" spc="70" normalizeH="0" baseline="0" noProof="0" dirty="0">
                <a:ln>
                  <a:noFill/>
                </a:ln>
                <a:solidFill>
                  <a:sysClr val="windowText" lastClr="000000"/>
                </a:solidFill>
                <a:effectLst/>
                <a:uLnTx/>
                <a:uFillTx/>
                <a:latin typeface="Calibri"/>
                <a:cs typeface="Calibri"/>
              </a:rPr>
              <a:t>and</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0" i="0" u="none" strike="noStrike" kern="0" cap="none" spc="55" normalizeH="0" baseline="0" noProof="0" dirty="0">
                <a:ln>
                  <a:noFill/>
                </a:ln>
                <a:solidFill>
                  <a:sysClr val="windowText" lastClr="000000"/>
                </a:solidFill>
                <a:effectLst/>
                <a:uLnTx/>
                <a:uFillTx/>
                <a:latin typeface="Calibri"/>
                <a:cs typeface="Calibri"/>
              </a:rPr>
              <a:t>publications.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0665" marR="0" lvl="0" indent="-227965" defTabSz="914400" eaLnBrk="1" fontAlgn="auto" latinLnBrk="0" hangingPunct="1">
              <a:lnSpc>
                <a:spcPct val="100000"/>
              </a:lnSpc>
              <a:spcBef>
                <a:spcPts val="1560"/>
              </a:spcBef>
              <a:spcAft>
                <a:spcPts val="0"/>
              </a:spcAft>
              <a:buClr>
                <a:srgbClr val="000000"/>
              </a:buClr>
              <a:buSzTx/>
              <a:buFont typeface="Arial"/>
              <a:buChar char="•"/>
              <a:tabLst>
                <a:tab pos="240665" algn="l"/>
              </a:tabLst>
              <a:defRPr/>
            </a:pPr>
            <a:r>
              <a:rPr kumimoji="0" sz="2000" b="0" i="0" u="sng" strike="noStrike" kern="0" cap="none" spc="-10" normalizeH="0" baseline="0" noProof="0" dirty="0">
                <a:ln>
                  <a:noFill/>
                </a:ln>
                <a:solidFill>
                  <a:srgbClr val="0462C1"/>
                </a:solidFill>
                <a:effectLst/>
                <a:uLnTx/>
                <a:uFill>
                  <a:solidFill>
                    <a:srgbClr val="0462C1"/>
                  </a:solidFill>
                </a:uFill>
                <a:latin typeface="Calibri"/>
                <a:cs typeface="Calibri"/>
                <a:hlinkClick r:id="rId3"/>
              </a:rPr>
              <a:t>https://thinkchecksubmit.org/</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p:cNvPicPr/>
          <p:nvPr/>
        </p:nvPicPr>
        <p:blipFill>
          <a:blip r:embed="rId4" cstate="print"/>
          <a:stretch>
            <a:fillRect/>
          </a:stretch>
        </p:blipFill>
        <p:spPr>
          <a:xfrm>
            <a:off x="0" y="6405371"/>
            <a:ext cx="12192000" cy="4526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8992" y="1975104"/>
            <a:ext cx="10034016" cy="2023871"/>
          </a:xfrm>
          <a:prstGeom prst="rect">
            <a:avLst/>
          </a:prstGeom>
        </p:spPr>
        <p:txBody>
          <a:bodyPr vert="horz" lIns="91440" tIns="45720" rIns="91440" bIns="45720" rtlCol="0" anchor="b">
            <a:normAutofit fontScale="85000" lnSpcReduction="10000"/>
          </a:bodyPr>
          <a:lstStyle/>
          <a:p>
            <a:pPr marL="914400" indent="-914400">
              <a:lnSpc>
                <a:spcPct val="90000"/>
              </a:lnSpc>
              <a:spcBef>
                <a:spcPct val="0"/>
              </a:spcBef>
              <a:spcAft>
                <a:spcPts val="600"/>
              </a:spcAft>
              <a:buAutoNum type="arabicPeriod"/>
            </a:pPr>
            <a:r>
              <a:rPr lang="en-US" sz="4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Have you published before? What did you publish?</a:t>
            </a:r>
          </a:p>
          <a:p>
            <a:pPr marL="914400" indent="-914400">
              <a:lnSpc>
                <a:spcPct val="90000"/>
              </a:lnSpc>
              <a:spcBef>
                <a:spcPct val="0"/>
              </a:spcBef>
              <a:spcAft>
                <a:spcPts val="600"/>
              </a:spcAft>
              <a:buAutoNum type="arabicPeriod"/>
            </a:pPr>
            <a:endParaRPr lang="en-US" sz="4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914400" indent="-914400">
              <a:lnSpc>
                <a:spcPct val="90000"/>
              </a:lnSpc>
              <a:spcBef>
                <a:spcPct val="0"/>
              </a:spcBef>
              <a:spcAft>
                <a:spcPts val="600"/>
              </a:spcAft>
              <a:buAutoNum type="arabicPeriod"/>
            </a:pPr>
            <a:endParaRPr lang="en-US" sz="4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914400" indent="-914400">
              <a:lnSpc>
                <a:spcPct val="90000"/>
              </a:lnSpc>
              <a:spcBef>
                <a:spcPct val="0"/>
              </a:spcBef>
              <a:spcAft>
                <a:spcPts val="600"/>
              </a:spcAft>
              <a:buAutoNum type="arabicPeriod"/>
            </a:pPr>
            <a:r>
              <a:rPr lang="en-US" sz="4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Why you would you like to publish?</a:t>
            </a:r>
          </a:p>
        </p:txBody>
      </p:sp>
      <p:sp>
        <p:nvSpPr>
          <p:cNvPr id="4" name="Title 1">
            <a:extLst>
              <a:ext uri="{FF2B5EF4-FFF2-40B4-BE49-F238E27FC236}">
                <a16:creationId xmlns:a16="http://schemas.microsoft.com/office/drawing/2014/main" id="{F14B91E3-E9C5-CFD6-722E-154F46272B52}"/>
              </a:ext>
            </a:extLst>
          </p:cNvPr>
          <p:cNvSpPr txBox="1">
            <a:spLocks/>
          </p:cNvSpPr>
          <p:nvPr/>
        </p:nvSpPr>
        <p:spPr>
          <a:xfrm>
            <a:off x="2830663" y="191303"/>
            <a:ext cx="11591919" cy="660486"/>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sz="3600" dirty="0"/>
              <a:t>Before you start: Have you published before?</a:t>
            </a:r>
          </a:p>
        </p:txBody>
      </p:sp>
    </p:spTree>
    <p:extLst>
      <p:ext uri="{BB962C8B-B14F-4D97-AF65-F5344CB8AC3E}">
        <p14:creationId xmlns:p14="http://schemas.microsoft.com/office/powerpoint/2010/main" val="1974838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48562" y="3980179"/>
            <a:ext cx="2454910" cy="922655"/>
          </a:xfrm>
          <a:prstGeom prst="rect">
            <a:avLst/>
          </a:prstGeom>
        </p:spPr>
        <p:txBody>
          <a:bodyPr vert="horz" wrap="square" lIns="0" tIns="65405" rIns="0" bIns="0" rtlCol="0">
            <a:spAutoFit/>
          </a:bodyPr>
          <a:lstStyle/>
          <a:p>
            <a:pPr marL="12700" marR="5080" lvl="0" indent="174625" defTabSz="914400" eaLnBrk="1" fontAlgn="auto" latinLnBrk="0" hangingPunct="1">
              <a:lnSpc>
                <a:spcPts val="3350"/>
              </a:lnSpc>
              <a:spcBef>
                <a:spcPts val="515"/>
              </a:spcBef>
              <a:spcAft>
                <a:spcPts val="0"/>
              </a:spcAft>
              <a:buClrTx/>
              <a:buSzTx/>
              <a:buFontTx/>
              <a:buNone/>
              <a:tabLst/>
              <a:defRPr/>
            </a:pPr>
            <a:r>
              <a:rPr kumimoji="0" sz="3100" b="1" i="0" u="none" strike="noStrike" kern="0" cap="none" spc="105" normalizeH="0" baseline="0" noProof="0" dirty="0">
                <a:ln>
                  <a:noFill/>
                </a:ln>
                <a:solidFill>
                  <a:sysClr val="windowText" lastClr="000000"/>
                </a:solidFill>
                <a:effectLst/>
                <a:uLnTx/>
                <a:uFillTx/>
                <a:latin typeface="Calibri"/>
                <a:cs typeface="Calibri"/>
              </a:rPr>
              <a:t>Contributing </a:t>
            </a:r>
            <a:r>
              <a:rPr kumimoji="0" sz="3100" b="1" i="0" u="none" strike="noStrike" kern="0" cap="none" spc="114" normalizeH="0" baseline="0" noProof="0" dirty="0">
                <a:ln>
                  <a:noFill/>
                </a:ln>
                <a:solidFill>
                  <a:sysClr val="windowText" lastClr="000000"/>
                </a:solidFill>
                <a:effectLst/>
                <a:uLnTx/>
                <a:uFillTx/>
                <a:latin typeface="Calibri"/>
                <a:cs typeface="Calibri"/>
              </a:rPr>
              <a:t>organisations</a:t>
            </a:r>
            <a:endParaRPr kumimoji="0" sz="31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556259" y="1781555"/>
            <a:ext cx="11140440" cy="807720"/>
          </a:xfrm>
          <a:prstGeom prst="rect">
            <a:avLst/>
          </a:prstGeom>
        </p:spPr>
      </p:pic>
      <p:sp>
        <p:nvSpPr>
          <p:cNvPr id="4" name="object 4"/>
          <p:cNvSpPr txBox="1"/>
          <p:nvPr/>
        </p:nvSpPr>
        <p:spPr>
          <a:xfrm>
            <a:off x="4072254" y="2656807"/>
            <a:ext cx="7461250" cy="3110230"/>
          </a:xfrm>
          <a:prstGeom prst="rect">
            <a:avLst/>
          </a:prstGeom>
        </p:spPr>
        <p:txBody>
          <a:bodyPr vert="horz" wrap="square" lIns="0" tIns="62230" rIns="0" bIns="0" rtlCol="0">
            <a:spAutoFit/>
          </a:bodyPr>
          <a:lstStyle/>
          <a:p>
            <a:pPr marL="240665" marR="0" lvl="0" indent="-227965" defTabSz="914400" eaLnBrk="1" fontAlgn="auto" latinLnBrk="0" hangingPunct="1">
              <a:lnSpc>
                <a:spcPct val="100000"/>
              </a:lnSpc>
              <a:spcBef>
                <a:spcPts val="490"/>
              </a:spcBef>
              <a:spcAft>
                <a:spcPts val="0"/>
              </a:spcAft>
              <a:buClr>
                <a:srgbClr val="111B51"/>
              </a:buClr>
              <a:buSzTx/>
              <a:buFont typeface="Arial"/>
              <a:buChar char="•"/>
              <a:tabLst>
                <a:tab pos="240665" algn="l"/>
              </a:tabLst>
              <a:defRPr/>
            </a:pPr>
            <a:r>
              <a:rPr kumimoji="0" sz="1700" b="0" i="0" u="sng" strike="noStrike" kern="0" cap="none" spc="-45" normalizeH="0" baseline="0" noProof="0" dirty="0">
                <a:ln>
                  <a:noFill/>
                </a:ln>
                <a:solidFill>
                  <a:srgbClr val="0462C1"/>
                </a:solidFill>
                <a:effectLst/>
                <a:uLnTx/>
                <a:uFill>
                  <a:solidFill>
                    <a:srgbClr val="0462C1"/>
                  </a:solidFill>
                </a:uFill>
                <a:latin typeface="Lucida Sans Unicode"/>
                <a:cs typeface="Lucida Sans Unicode"/>
                <a:hlinkClick r:id="rId3"/>
              </a:rPr>
              <a:t>The</a:t>
            </a:r>
            <a:r>
              <a:rPr kumimoji="0" sz="1700" b="0" i="0" u="sng" strike="noStrike" kern="0" cap="none" spc="-65" normalizeH="0" baseline="0" noProof="0" dirty="0">
                <a:ln>
                  <a:noFill/>
                </a:ln>
                <a:solidFill>
                  <a:srgbClr val="0462C1"/>
                </a:solidFill>
                <a:effectLst/>
                <a:uLnTx/>
                <a:uFill>
                  <a:solidFill>
                    <a:srgbClr val="0462C1"/>
                  </a:solidFill>
                </a:uFill>
                <a:latin typeface="Lucida Sans Unicode"/>
                <a:cs typeface="Lucida Sans Unicode"/>
                <a:hlinkClick r:id="rId3"/>
              </a:rPr>
              <a:t> </a:t>
            </a:r>
            <a:r>
              <a:rPr kumimoji="0" sz="1700" b="0" i="0" u="sng" strike="noStrike" kern="0" cap="none" spc="-45" normalizeH="0" baseline="0" noProof="0" dirty="0">
                <a:ln>
                  <a:noFill/>
                </a:ln>
                <a:solidFill>
                  <a:srgbClr val="0462C1"/>
                </a:solidFill>
                <a:effectLst/>
                <a:uLnTx/>
                <a:uFill>
                  <a:solidFill>
                    <a:srgbClr val="0462C1"/>
                  </a:solidFill>
                </a:uFill>
                <a:latin typeface="Lucida Sans Unicode"/>
                <a:cs typeface="Lucida Sans Unicode"/>
                <a:hlinkClick r:id="rId3"/>
              </a:rPr>
              <a:t>Association</a:t>
            </a:r>
            <a:r>
              <a:rPr kumimoji="0" sz="1700" b="0" i="0" u="sng" strike="noStrike" kern="0" cap="none" spc="-100" normalizeH="0" baseline="0" noProof="0" dirty="0">
                <a:ln>
                  <a:noFill/>
                </a:ln>
                <a:solidFill>
                  <a:srgbClr val="0462C1"/>
                </a:solidFill>
                <a:effectLst/>
                <a:uLnTx/>
                <a:uFill>
                  <a:solidFill>
                    <a:srgbClr val="0462C1"/>
                  </a:solidFill>
                </a:uFill>
                <a:latin typeface="Lucida Sans Unicode"/>
                <a:cs typeface="Lucida Sans Unicode"/>
                <a:hlinkClick r:id="rId3"/>
              </a:rPr>
              <a:t> </a:t>
            </a:r>
            <a:r>
              <a:rPr kumimoji="0" sz="1700" b="0" i="0" u="sng" strike="noStrike" kern="0" cap="none" spc="-40" normalizeH="0" baseline="0" noProof="0" dirty="0">
                <a:ln>
                  <a:noFill/>
                </a:ln>
                <a:solidFill>
                  <a:srgbClr val="0462C1"/>
                </a:solidFill>
                <a:effectLst/>
                <a:uLnTx/>
                <a:uFill>
                  <a:solidFill>
                    <a:srgbClr val="0462C1"/>
                  </a:solidFill>
                </a:uFill>
                <a:latin typeface="Lucida Sans Unicode"/>
                <a:cs typeface="Lucida Sans Unicode"/>
                <a:hlinkClick r:id="rId3"/>
              </a:rPr>
              <a:t>of</a:t>
            </a:r>
            <a:r>
              <a:rPr kumimoji="0" sz="1700" b="0" i="0" u="sng" strike="noStrike" kern="0" cap="none" spc="-65" normalizeH="0" baseline="0" noProof="0" dirty="0">
                <a:ln>
                  <a:noFill/>
                </a:ln>
                <a:solidFill>
                  <a:srgbClr val="0462C1"/>
                </a:solidFill>
                <a:effectLst/>
                <a:uLnTx/>
                <a:uFill>
                  <a:solidFill>
                    <a:srgbClr val="0462C1"/>
                  </a:solidFill>
                </a:uFill>
                <a:latin typeface="Lucida Sans Unicode"/>
                <a:cs typeface="Lucida Sans Unicode"/>
                <a:hlinkClick r:id="rId3"/>
              </a:rPr>
              <a:t> </a:t>
            </a: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3"/>
              </a:rPr>
              <a:t>Learned</a:t>
            </a:r>
            <a:r>
              <a:rPr kumimoji="0" sz="1700" b="0" i="0" u="sng" strike="noStrike" kern="0" cap="none" spc="-80" normalizeH="0" baseline="0" noProof="0" dirty="0">
                <a:ln>
                  <a:noFill/>
                </a:ln>
                <a:solidFill>
                  <a:srgbClr val="0462C1"/>
                </a:solidFill>
                <a:effectLst/>
                <a:uLnTx/>
                <a:uFill>
                  <a:solidFill>
                    <a:srgbClr val="0462C1"/>
                  </a:solidFill>
                </a:uFill>
                <a:latin typeface="Lucida Sans Unicode"/>
                <a:cs typeface="Lucida Sans Unicode"/>
                <a:hlinkClick r:id="rId3"/>
              </a:rPr>
              <a:t> </a:t>
            </a:r>
            <a:r>
              <a:rPr kumimoji="0" sz="1700" b="0" i="0" u="sng" strike="noStrike" kern="0" cap="none" spc="0" normalizeH="0" baseline="0" noProof="0" dirty="0">
                <a:ln>
                  <a:noFill/>
                </a:ln>
                <a:solidFill>
                  <a:srgbClr val="0462C1"/>
                </a:solidFill>
                <a:effectLst/>
                <a:uLnTx/>
                <a:uFill>
                  <a:solidFill>
                    <a:srgbClr val="0462C1"/>
                  </a:solidFill>
                </a:uFill>
                <a:latin typeface="Lucida Sans Unicode"/>
                <a:cs typeface="Lucida Sans Unicode"/>
                <a:hlinkClick r:id="rId3"/>
              </a:rPr>
              <a:t>and</a:t>
            </a:r>
            <a:r>
              <a:rPr kumimoji="0" sz="1700" b="0" i="0" u="sng" strike="noStrike" kern="0" cap="none" spc="-75" normalizeH="0" baseline="0" noProof="0" dirty="0">
                <a:ln>
                  <a:noFill/>
                </a:ln>
                <a:solidFill>
                  <a:srgbClr val="0462C1"/>
                </a:solidFill>
                <a:effectLst/>
                <a:uLnTx/>
                <a:uFill>
                  <a:solidFill>
                    <a:srgbClr val="0462C1"/>
                  </a:solidFill>
                </a:uFill>
                <a:latin typeface="Lucida Sans Unicode"/>
                <a:cs typeface="Lucida Sans Unicode"/>
                <a:hlinkClick r:id="rId3"/>
              </a:rPr>
              <a:t> </a:t>
            </a:r>
            <a:r>
              <a:rPr kumimoji="0" sz="1700" b="0" i="0" u="sng" strike="noStrike" kern="0" cap="none" spc="-25" normalizeH="0" baseline="0" noProof="0" dirty="0">
                <a:ln>
                  <a:noFill/>
                </a:ln>
                <a:solidFill>
                  <a:srgbClr val="0462C1"/>
                </a:solidFill>
                <a:effectLst/>
                <a:uLnTx/>
                <a:uFill>
                  <a:solidFill>
                    <a:srgbClr val="0462C1"/>
                  </a:solidFill>
                </a:uFill>
                <a:latin typeface="Lucida Sans Unicode"/>
                <a:cs typeface="Lucida Sans Unicode"/>
                <a:hlinkClick r:id="rId3"/>
              </a:rPr>
              <a:t>Professional</a:t>
            </a:r>
            <a:r>
              <a:rPr kumimoji="0" sz="1700" b="0" i="0" u="sng" strike="noStrike" kern="0" cap="none" spc="-105" normalizeH="0" baseline="0" noProof="0" dirty="0">
                <a:ln>
                  <a:noFill/>
                </a:ln>
                <a:solidFill>
                  <a:srgbClr val="0462C1"/>
                </a:solidFill>
                <a:effectLst/>
                <a:uLnTx/>
                <a:uFill>
                  <a:solidFill>
                    <a:srgbClr val="0462C1"/>
                  </a:solidFill>
                </a:uFill>
                <a:latin typeface="Lucida Sans Unicode"/>
                <a:cs typeface="Lucida Sans Unicode"/>
                <a:hlinkClick r:id="rId3"/>
              </a:rPr>
              <a:t> </a:t>
            </a:r>
            <a:r>
              <a:rPr kumimoji="0" sz="1700" b="0" i="0" u="sng" strike="noStrike" kern="0" cap="none" spc="-30" normalizeH="0" baseline="0" noProof="0" dirty="0">
                <a:ln>
                  <a:noFill/>
                </a:ln>
                <a:solidFill>
                  <a:srgbClr val="0462C1"/>
                </a:solidFill>
                <a:effectLst/>
                <a:uLnTx/>
                <a:uFill>
                  <a:solidFill>
                    <a:srgbClr val="0462C1"/>
                  </a:solidFill>
                </a:uFill>
                <a:latin typeface="Lucida Sans Unicode"/>
                <a:cs typeface="Lucida Sans Unicode"/>
                <a:hlinkClick r:id="rId3"/>
              </a:rPr>
              <a:t>Society</a:t>
            </a:r>
            <a:r>
              <a:rPr kumimoji="0" sz="1700" b="0" i="0" u="sng" strike="noStrike" kern="0" cap="none" spc="-85" normalizeH="0" baseline="0" noProof="0" dirty="0">
                <a:ln>
                  <a:noFill/>
                </a:ln>
                <a:solidFill>
                  <a:srgbClr val="0462C1"/>
                </a:solidFill>
                <a:effectLst/>
                <a:uLnTx/>
                <a:uFill>
                  <a:solidFill>
                    <a:srgbClr val="0462C1"/>
                  </a:solidFill>
                </a:uFill>
                <a:latin typeface="Lucida Sans Unicode"/>
                <a:cs typeface="Lucida Sans Unicode"/>
                <a:hlinkClick r:id="rId3"/>
              </a:rPr>
              <a:t> </a:t>
            </a:r>
            <a:r>
              <a:rPr kumimoji="0" sz="1700" b="0" i="0" u="sng" strike="noStrike" kern="0" cap="none" spc="-20" normalizeH="0" baseline="0" noProof="0" dirty="0">
                <a:ln>
                  <a:noFill/>
                </a:ln>
                <a:solidFill>
                  <a:srgbClr val="0462C1"/>
                </a:solidFill>
                <a:effectLst/>
                <a:uLnTx/>
                <a:uFill>
                  <a:solidFill>
                    <a:srgbClr val="0462C1"/>
                  </a:solidFill>
                </a:uFill>
                <a:latin typeface="Lucida Sans Unicode"/>
                <a:cs typeface="Lucida Sans Unicode"/>
                <a:hlinkClick r:id="rId3"/>
              </a:rPr>
              <a:t>Publishers</a:t>
            </a:r>
            <a:r>
              <a:rPr kumimoji="0" sz="1700" b="0" i="0" u="sng" strike="noStrike" kern="0" cap="none" spc="-95" normalizeH="0" baseline="0" noProof="0" dirty="0">
                <a:ln>
                  <a:noFill/>
                </a:ln>
                <a:solidFill>
                  <a:srgbClr val="0462C1"/>
                </a:solidFill>
                <a:effectLst/>
                <a:uLnTx/>
                <a:uFill>
                  <a:solidFill>
                    <a:srgbClr val="0462C1"/>
                  </a:solidFill>
                </a:uFill>
                <a:latin typeface="Lucida Sans Unicode"/>
                <a:cs typeface="Lucida Sans Unicode"/>
                <a:hlinkClick r:id="rId3"/>
              </a:rPr>
              <a:t> </a:t>
            </a: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3"/>
              </a:rPr>
              <a:t>(ALPSP)</a:t>
            </a:r>
            <a:endParaRPr kumimoji="0" sz="1700" b="0" i="0" u="none" strike="noStrike" kern="0" cap="none" spc="0" normalizeH="0" baseline="0" noProof="0">
              <a:ln>
                <a:noFill/>
              </a:ln>
              <a:solidFill>
                <a:sysClr val="windowText" lastClr="000000"/>
              </a:solidFill>
              <a:effectLst/>
              <a:uLnTx/>
              <a:uFillTx/>
              <a:latin typeface="Lucida Sans Unicode"/>
              <a:cs typeface="Lucida Sans Unicode"/>
            </a:endParaRPr>
          </a:p>
          <a:p>
            <a:pPr marL="240665" marR="0" lvl="0" indent="-227965" defTabSz="914400" eaLnBrk="1" fontAlgn="auto" latinLnBrk="0" hangingPunct="1">
              <a:lnSpc>
                <a:spcPct val="100000"/>
              </a:lnSpc>
              <a:spcBef>
                <a:spcPts val="395"/>
              </a:spcBef>
              <a:spcAft>
                <a:spcPts val="0"/>
              </a:spcAft>
              <a:buClr>
                <a:srgbClr val="111B51"/>
              </a:buClr>
              <a:buSzTx/>
              <a:buFont typeface="Arial"/>
              <a:buChar char="•"/>
              <a:tabLst>
                <a:tab pos="240665" algn="l"/>
              </a:tabLst>
              <a:defRPr/>
            </a:pPr>
            <a:r>
              <a:rPr kumimoji="0" sz="1700" b="0" i="0" u="sng" strike="noStrike" kern="0" cap="none" spc="-45" normalizeH="0" baseline="0" noProof="0" dirty="0">
                <a:ln>
                  <a:noFill/>
                </a:ln>
                <a:solidFill>
                  <a:srgbClr val="0462C1"/>
                </a:solidFill>
                <a:effectLst/>
                <a:uLnTx/>
                <a:uFill>
                  <a:solidFill>
                    <a:srgbClr val="0462C1"/>
                  </a:solidFill>
                </a:uFill>
                <a:latin typeface="Lucida Sans Unicode"/>
                <a:cs typeface="Lucida Sans Unicode"/>
                <a:hlinkClick r:id="rId4"/>
              </a:rPr>
              <a:t>Association</a:t>
            </a:r>
            <a:r>
              <a:rPr kumimoji="0" sz="1700" b="0" i="0" u="sng" strike="noStrike" kern="0" cap="none" spc="-105" normalizeH="0" baseline="0" noProof="0" dirty="0">
                <a:ln>
                  <a:noFill/>
                </a:ln>
                <a:solidFill>
                  <a:srgbClr val="0462C1"/>
                </a:solidFill>
                <a:effectLst/>
                <a:uLnTx/>
                <a:uFill>
                  <a:solidFill>
                    <a:srgbClr val="0462C1"/>
                  </a:solidFill>
                </a:uFill>
                <a:latin typeface="Lucida Sans Unicode"/>
                <a:cs typeface="Lucida Sans Unicode"/>
                <a:hlinkClick r:id="rId4"/>
              </a:rPr>
              <a:t> </a:t>
            </a:r>
            <a:r>
              <a:rPr kumimoji="0" sz="1700" b="0" i="0" u="sng" strike="noStrike" kern="0" cap="none" spc="-35" normalizeH="0" baseline="0" noProof="0" dirty="0">
                <a:ln>
                  <a:noFill/>
                </a:ln>
                <a:solidFill>
                  <a:srgbClr val="0462C1"/>
                </a:solidFill>
                <a:effectLst/>
                <a:uLnTx/>
                <a:uFill>
                  <a:solidFill>
                    <a:srgbClr val="0462C1"/>
                  </a:solidFill>
                </a:uFill>
                <a:latin typeface="Lucida Sans Unicode"/>
                <a:cs typeface="Lucida Sans Unicode"/>
                <a:hlinkClick r:id="rId4"/>
              </a:rPr>
              <a:t>of</a:t>
            </a:r>
            <a:r>
              <a:rPr kumimoji="0" sz="1700" b="0" i="0" u="sng" strike="noStrike" kern="0" cap="none" spc="-70" normalizeH="0" baseline="0" noProof="0" dirty="0">
                <a:ln>
                  <a:noFill/>
                </a:ln>
                <a:solidFill>
                  <a:srgbClr val="0462C1"/>
                </a:solidFill>
                <a:effectLst/>
                <a:uLnTx/>
                <a:uFill>
                  <a:solidFill>
                    <a:srgbClr val="0462C1"/>
                  </a:solidFill>
                </a:uFill>
                <a:latin typeface="Lucida Sans Unicode"/>
                <a:cs typeface="Lucida Sans Unicode"/>
                <a:hlinkClick r:id="rId4"/>
              </a:rPr>
              <a:t> </a:t>
            </a:r>
            <a:r>
              <a:rPr kumimoji="0" sz="1700" b="0" i="0" u="sng" strike="noStrike" kern="0" cap="none" spc="-20" normalizeH="0" baseline="0" noProof="0" dirty="0">
                <a:ln>
                  <a:noFill/>
                </a:ln>
                <a:solidFill>
                  <a:srgbClr val="0462C1"/>
                </a:solidFill>
                <a:effectLst/>
                <a:uLnTx/>
                <a:uFill>
                  <a:solidFill>
                    <a:srgbClr val="0462C1"/>
                  </a:solidFill>
                </a:uFill>
                <a:latin typeface="Lucida Sans Unicode"/>
                <a:cs typeface="Lucida Sans Unicode"/>
                <a:hlinkClick r:id="rId4"/>
              </a:rPr>
              <a:t>University</a:t>
            </a:r>
            <a:r>
              <a:rPr kumimoji="0" sz="1700" b="0" i="0" u="sng" strike="noStrike" kern="0" cap="none" spc="-95" normalizeH="0" baseline="0" noProof="0" dirty="0">
                <a:ln>
                  <a:noFill/>
                </a:ln>
                <a:solidFill>
                  <a:srgbClr val="0462C1"/>
                </a:solidFill>
                <a:effectLst/>
                <a:uLnTx/>
                <a:uFill>
                  <a:solidFill>
                    <a:srgbClr val="0462C1"/>
                  </a:solidFill>
                </a:uFill>
                <a:latin typeface="Lucida Sans Unicode"/>
                <a:cs typeface="Lucida Sans Unicode"/>
                <a:hlinkClick r:id="rId4"/>
              </a:rPr>
              <a:t> </a:t>
            </a: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4"/>
              </a:rPr>
              <a:t>Presses</a:t>
            </a:r>
            <a:r>
              <a:rPr kumimoji="0" sz="1700" b="0" i="0" u="sng" strike="noStrike" kern="0" cap="none" spc="-95" normalizeH="0" baseline="0" noProof="0" dirty="0">
                <a:ln>
                  <a:noFill/>
                </a:ln>
                <a:solidFill>
                  <a:srgbClr val="0462C1"/>
                </a:solidFill>
                <a:effectLst/>
                <a:uLnTx/>
                <a:uFill>
                  <a:solidFill>
                    <a:srgbClr val="0462C1"/>
                  </a:solidFill>
                </a:uFill>
                <a:latin typeface="Lucida Sans Unicode"/>
                <a:cs typeface="Lucida Sans Unicode"/>
                <a:hlinkClick r:id="rId4"/>
              </a:rPr>
              <a:t> </a:t>
            </a: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4"/>
              </a:rPr>
              <a:t>(AUP)</a:t>
            </a:r>
            <a:endParaRPr kumimoji="0" sz="1700" b="0" i="0" u="none" strike="noStrike" kern="0" cap="none" spc="0" normalizeH="0" baseline="0" noProof="0">
              <a:ln>
                <a:noFill/>
              </a:ln>
              <a:solidFill>
                <a:sysClr val="windowText" lastClr="000000"/>
              </a:solidFill>
              <a:effectLst/>
              <a:uLnTx/>
              <a:uFillTx/>
              <a:latin typeface="Lucida Sans Unicode"/>
              <a:cs typeface="Lucida Sans Unicode"/>
            </a:endParaRPr>
          </a:p>
          <a:p>
            <a:pPr marL="240665" marR="0" lvl="0" indent="-227965" defTabSz="914400" eaLnBrk="1" fontAlgn="auto" latinLnBrk="0" hangingPunct="1">
              <a:lnSpc>
                <a:spcPct val="100000"/>
              </a:lnSpc>
              <a:spcBef>
                <a:spcPts val="390"/>
              </a:spcBef>
              <a:spcAft>
                <a:spcPts val="0"/>
              </a:spcAft>
              <a:buClr>
                <a:srgbClr val="111B51"/>
              </a:buClr>
              <a:buSzTx/>
              <a:buFont typeface="Arial"/>
              <a:buChar char="•"/>
              <a:tabLst>
                <a:tab pos="240665" algn="l"/>
              </a:tabLst>
              <a:defRPr/>
            </a:pPr>
            <a:r>
              <a:rPr kumimoji="0" sz="1700" b="0" i="0" u="sng" strike="noStrike" kern="0" cap="none" spc="-30" normalizeH="0" baseline="0" noProof="0" dirty="0">
                <a:ln>
                  <a:noFill/>
                </a:ln>
                <a:solidFill>
                  <a:srgbClr val="0462C1"/>
                </a:solidFill>
                <a:effectLst/>
                <a:uLnTx/>
                <a:uFill>
                  <a:solidFill>
                    <a:srgbClr val="0462C1"/>
                  </a:solidFill>
                </a:uFill>
                <a:latin typeface="Lucida Sans Unicode"/>
                <a:cs typeface="Lucida Sans Unicode"/>
                <a:hlinkClick r:id="rId5"/>
              </a:rPr>
              <a:t>Committee</a:t>
            </a:r>
            <a:r>
              <a:rPr kumimoji="0" sz="1700" b="0" i="0" u="sng" strike="noStrike" kern="0" cap="none" spc="-125" normalizeH="0" baseline="0" noProof="0" dirty="0">
                <a:ln>
                  <a:noFill/>
                </a:ln>
                <a:solidFill>
                  <a:srgbClr val="0462C1"/>
                </a:solidFill>
                <a:effectLst/>
                <a:uLnTx/>
                <a:uFill>
                  <a:solidFill>
                    <a:srgbClr val="0462C1"/>
                  </a:solidFill>
                </a:uFill>
                <a:latin typeface="Lucida Sans Unicode"/>
                <a:cs typeface="Lucida Sans Unicode"/>
                <a:hlinkClick r:id="rId5"/>
              </a:rPr>
              <a:t> </a:t>
            </a: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5"/>
              </a:rPr>
              <a:t>on</a:t>
            </a:r>
            <a:r>
              <a:rPr kumimoji="0" sz="1700" b="0" i="0" u="sng" strike="noStrike" kern="0" cap="none" spc="-100" normalizeH="0" baseline="0" noProof="0" dirty="0">
                <a:ln>
                  <a:noFill/>
                </a:ln>
                <a:solidFill>
                  <a:srgbClr val="0462C1"/>
                </a:solidFill>
                <a:effectLst/>
                <a:uLnTx/>
                <a:uFill>
                  <a:solidFill>
                    <a:srgbClr val="0462C1"/>
                  </a:solidFill>
                </a:uFill>
                <a:latin typeface="Lucida Sans Unicode"/>
                <a:cs typeface="Lucida Sans Unicode"/>
                <a:hlinkClick r:id="rId5"/>
              </a:rPr>
              <a:t> </a:t>
            </a:r>
            <a:r>
              <a:rPr kumimoji="0" sz="1700" b="0" i="0" u="sng" strike="noStrike" kern="0" cap="none" spc="-20" normalizeH="0" baseline="0" noProof="0" dirty="0">
                <a:ln>
                  <a:noFill/>
                </a:ln>
                <a:solidFill>
                  <a:srgbClr val="0462C1"/>
                </a:solidFill>
                <a:effectLst/>
                <a:uLnTx/>
                <a:uFill>
                  <a:solidFill>
                    <a:srgbClr val="0462C1"/>
                  </a:solidFill>
                </a:uFill>
                <a:latin typeface="Lucida Sans Unicode"/>
                <a:cs typeface="Lucida Sans Unicode"/>
                <a:hlinkClick r:id="rId5"/>
              </a:rPr>
              <a:t>Publication</a:t>
            </a:r>
            <a:r>
              <a:rPr kumimoji="0" sz="1700" b="0" i="0" u="sng" strike="noStrike" kern="0" cap="none" spc="-135" normalizeH="0" baseline="0" noProof="0" dirty="0">
                <a:ln>
                  <a:noFill/>
                </a:ln>
                <a:solidFill>
                  <a:srgbClr val="0462C1"/>
                </a:solidFill>
                <a:effectLst/>
                <a:uLnTx/>
                <a:uFill>
                  <a:solidFill>
                    <a:srgbClr val="0462C1"/>
                  </a:solidFill>
                </a:uFill>
                <a:latin typeface="Lucida Sans Unicode"/>
                <a:cs typeface="Lucida Sans Unicode"/>
                <a:hlinkClick r:id="rId5"/>
              </a:rPr>
              <a:t> </a:t>
            </a:r>
            <a:r>
              <a:rPr kumimoji="0" sz="1700" b="0" i="0" u="sng" strike="noStrike" kern="0" cap="none" spc="-30" normalizeH="0" baseline="0" noProof="0" dirty="0">
                <a:ln>
                  <a:noFill/>
                </a:ln>
                <a:solidFill>
                  <a:srgbClr val="0462C1"/>
                </a:solidFill>
                <a:effectLst/>
                <a:uLnTx/>
                <a:uFill>
                  <a:solidFill>
                    <a:srgbClr val="0462C1"/>
                  </a:solidFill>
                </a:uFill>
                <a:latin typeface="Lucida Sans Unicode"/>
                <a:cs typeface="Lucida Sans Unicode"/>
                <a:hlinkClick r:id="rId5"/>
              </a:rPr>
              <a:t>Ethics</a:t>
            </a:r>
            <a:r>
              <a:rPr kumimoji="0" sz="1700" b="0" i="0" u="sng" strike="noStrike" kern="0" cap="none" spc="-95" normalizeH="0" baseline="0" noProof="0" dirty="0">
                <a:ln>
                  <a:noFill/>
                </a:ln>
                <a:solidFill>
                  <a:srgbClr val="0462C1"/>
                </a:solidFill>
                <a:effectLst/>
                <a:uLnTx/>
                <a:uFill>
                  <a:solidFill>
                    <a:srgbClr val="0462C1"/>
                  </a:solidFill>
                </a:uFill>
                <a:latin typeface="Lucida Sans Unicode"/>
                <a:cs typeface="Lucida Sans Unicode"/>
                <a:hlinkClick r:id="rId5"/>
              </a:rPr>
              <a:t> </a:t>
            </a: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5"/>
              </a:rPr>
              <a:t>(COPE)</a:t>
            </a:r>
            <a:endParaRPr kumimoji="0" sz="1700" b="0" i="0" u="none" strike="noStrike" kern="0" cap="none" spc="0" normalizeH="0" baseline="0" noProof="0">
              <a:ln>
                <a:noFill/>
              </a:ln>
              <a:solidFill>
                <a:sysClr val="windowText" lastClr="000000"/>
              </a:solidFill>
              <a:effectLst/>
              <a:uLnTx/>
              <a:uFillTx/>
              <a:latin typeface="Lucida Sans Unicode"/>
              <a:cs typeface="Lucida Sans Unicode"/>
            </a:endParaRPr>
          </a:p>
          <a:p>
            <a:pPr marL="240665" marR="0" lvl="0" indent="-227965" defTabSz="914400" eaLnBrk="1" fontAlgn="auto" latinLnBrk="0" hangingPunct="1">
              <a:lnSpc>
                <a:spcPct val="100000"/>
              </a:lnSpc>
              <a:spcBef>
                <a:spcPts val="380"/>
              </a:spcBef>
              <a:spcAft>
                <a:spcPts val="0"/>
              </a:spcAft>
              <a:buClr>
                <a:srgbClr val="111B51"/>
              </a:buClr>
              <a:buSzTx/>
              <a:buFont typeface="Arial"/>
              <a:buChar char="•"/>
              <a:tabLst>
                <a:tab pos="240665" algn="l"/>
              </a:tabLst>
              <a:defRPr/>
            </a:pPr>
            <a:r>
              <a:rPr kumimoji="0" sz="1700" b="0" i="0" u="sng" strike="noStrike" kern="0" cap="none" spc="-30" normalizeH="0" baseline="0" noProof="0" dirty="0">
                <a:ln>
                  <a:noFill/>
                </a:ln>
                <a:solidFill>
                  <a:srgbClr val="0462C1"/>
                </a:solidFill>
                <a:effectLst/>
                <a:uLnTx/>
                <a:uFill>
                  <a:solidFill>
                    <a:srgbClr val="0462C1"/>
                  </a:solidFill>
                </a:uFill>
                <a:latin typeface="Lucida Sans Unicode"/>
                <a:cs typeface="Lucida Sans Unicode"/>
                <a:hlinkClick r:id="rId6"/>
              </a:rPr>
              <a:t>Directory</a:t>
            </a:r>
            <a:r>
              <a:rPr kumimoji="0" sz="1700" b="0" i="0" u="sng" strike="noStrike" kern="0" cap="none" spc="-120" normalizeH="0" baseline="0" noProof="0" dirty="0">
                <a:ln>
                  <a:noFill/>
                </a:ln>
                <a:solidFill>
                  <a:srgbClr val="0462C1"/>
                </a:solidFill>
                <a:effectLst/>
                <a:uLnTx/>
                <a:uFill>
                  <a:solidFill>
                    <a:srgbClr val="0462C1"/>
                  </a:solidFill>
                </a:uFill>
                <a:latin typeface="Lucida Sans Unicode"/>
                <a:cs typeface="Lucida Sans Unicode"/>
                <a:hlinkClick r:id="rId6"/>
              </a:rPr>
              <a:t> </a:t>
            </a:r>
            <a:r>
              <a:rPr kumimoji="0" sz="1700" b="0" i="0" u="sng" strike="noStrike" kern="0" cap="none" spc="-40" normalizeH="0" baseline="0" noProof="0" dirty="0">
                <a:ln>
                  <a:noFill/>
                </a:ln>
                <a:solidFill>
                  <a:srgbClr val="0462C1"/>
                </a:solidFill>
                <a:effectLst/>
                <a:uLnTx/>
                <a:uFill>
                  <a:solidFill>
                    <a:srgbClr val="0462C1"/>
                  </a:solidFill>
                </a:uFill>
                <a:latin typeface="Lucida Sans Unicode"/>
                <a:cs typeface="Lucida Sans Unicode"/>
                <a:hlinkClick r:id="rId6"/>
              </a:rPr>
              <a:t>of</a:t>
            </a:r>
            <a:r>
              <a:rPr kumimoji="0" sz="1700" b="0" i="0" u="sng" strike="noStrike" kern="0" cap="none" spc="-70" normalizeH="0" baseline="0" noProof="0" dirty="0">
                <a:ln>
                  <a:noFill/>
                </a:ln>
                <a:solidFill>
                  <a:srgbClr val="0462C1"/>
                </a:solidFill>
                <a:effectLst/>
                <a:uLnTx/>
                <a:uFill>
                  <a:solidFill>
                    <a:srgbClr val="0462C1"/>
                  </a:solidFill>
                </a:uFill>
                <a:latin typeface="Lucida Sans Unicode"/>
                <a:cs typeface="Lucida Sans Unicode"/>
                <a:hlinkClick r:id="rId6"/>
              </a:rPr>
              <a:t> </a:t>
            </a: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6"/>
              </a:rPr>
              <a:t>Open</a:t>
            </a:r>
            <a:r>
              <a:rPr kumimoji="0" sz="1700" b="0" i="0" u="sng" strike="noStrike" kern="0" cap="none" spc="-80" normalizeH="0" baseline="0" noProof="0" dirty="0">
                <a:ln>
                  <a:noFill/>
                </a:ln>
                <a:solidFill>
                  <a:srgbClr val="0462C1"/>
                </a:solidFill>
                <a:effectLst/>
                <a:uLnTx/>
                <a:uFill>
                  <a:solidFill>
                    <a:srgbClr val="0462C1"/>
                  </a:solidFill>
                </a:uFill>
                <a:latin typeface="Lucida Sans Unicode"/>
                <a:cs typeface="Lucida Sans Unicode"/>
                <a:hlinkClick r:id="rId6"/>
              </a:rPr>
              <a:t> </a:t>
            </a:r>
            <a:r>
              <a:rPr kumimoji="0" sz="1700" b="0" i="0" u="sng" strike="noStrike" kern="0" cap="none" spc="-55" normalizeH="0" baseline="0" noProof="0" dirty="0">
                <a:ln>
                  <a:noFill/>
                </a:ln>
                <a:solidFill>
                  <a:srgbClr val="0462C1"/>
                </a:solidFill>
                <a:effectLst/>
                <a:uLnTx/>
                <a:uFill>
                  <a:solidFill>
                    <a:srgbClr val="0462C1"/>
                  </a:solidFill>
                </a:uFill>
                <a:latin typeface="Lucida Sans Unicode"/>
                <a:cs typeface="Lucida Sans Unicode"/>
                <a:hlinkClick r:id="rId6"/>
              </a:rPr>
              <a:t>Access</a:t>
            </a:r>
            <a:r>
              <a:rPr kumimoji="0" sz="1700" b="0" i="0" u="sng" strike="noStrike" kern="0" cap="none" spc="-95" normalizeH="0" baseline="0" noProof="0" dirty="0">
                <a:ln>
                  <a:noFill/>
                </a:ln>
                <a:solidFill>
                  <a:srgbClr val="0462C1"/>
                </a:solidFill>
                <a:effectLst/>
                <a:uLnTx/>
                <a:uFill>
                  <a:solidFill>
                    <a:srgbClr val="0462C1"/>
                  </a:solidFill>
                </a:uFill>
                <a:latin typeface="Lucida Sans Unicode"/>
                <a:cs typeface="Lucida Sans Unicode"/>
                <a:hlinkClick r:id="rId6"/>
              </a:rPr>
              <a:t> </a:t>
            </a:r>
            <a:r>
              <a:rPr kumimoji="0" sz="1700" b="0" i="0" u="sng" strike="noStrike" kern="0" cap="none" spc="-30" normalizeH="0" baseline="0" noProof="0" dirty="0">
                <a:ln>
                  <a:noFill/>
                </a:ln>
                <a:solidFill>
                  <a:srgbClr val="0462C1"/>
                </a:solidFill>
                <a:effectLst/>
                <a:uLnTx/>
                <a:uFill>
                  <a:solidFill>
                    <a:srgbClr val="0462C1"/>
                  </a:solidFill>
                </a:uFill>
                <a:latin typeface="Lucida Sans Unicode"/>
                <a:cs typeface="Lucida Sans Unicode"/>
                <a:hlinkClick r:id="rId6"/>
              </a:rPr>
              <a:t>Journals</a:t>
            </a:r>
            <a:r>
              <a:rPr kumimoji="0" sz="1700" b="0" i="0" u="sng" strike="noStrike" kern="0" cap="none" spc="-110" normalizeH="0" baseline="0" noProof="0" dirty="0">
                <a:ln>
                  <a:noFill/>
                </a:ln>
                <a:solidFill>
                  <a:srgbClr val="0462C1"/>
                </a:solidFill>
                <a:effectLst/>
                <a:uLnTx/>
                <a:uFill>
                  <a:solidFill>
                    <a:srgbClr val="0462C1"/>
                  </a:solidFill>
                </a:uFill>
                <a:latin typeface="Lucida Sans Unicode"/>
                <a:cs typeface="Lucida Sans Unicode"/>
                <a:hlinkClick r:id="rId6"/>
              </a:rPr>
              <a:t> </a:t>
            </a: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6"/>
              </a:rPr>
              <a:t>(DOAJ)</a:t>
            </a:r>
            <a:endParaRPr kumimoji="0" sz="1700" b="0" i="0" u="none" strike="noStrike" kern="0" cap="none" spc="0" normalizeH="0" baseline="0" noProof="0">
              <a:ln>
                <a:noFill/>
              </a:ln>
              <a:solidFill>
                <a:sysClr val="windowText" lastClr="000000"/>
              </a:solidFill>
              <a:effectLst/>
              <a:uLnTx/>
              <a:uFillTx/>
              <a:latin typeface="Lucida Sans Unicode"/>
              <a:cs typeface="Lucida Sans Unicode"/>
            </a:endParaRPr>
          </a:p>
          <a:p>
            <a:pPr marL="240665" marR="0" lvl="0" indent="-227965" defTabSz="914400" eaLnBrk="1" fontAlgn="auto" latinLnBrk="0" hangingPunct="1">
              <a:lnSpc>
                <a:spcPct val="100000"/>
              </a:lnSpc>
              <a:spcBef>
                <a:spcPts val="400"/>
              </a:spcBef>
              <a:spcAft>
                <a:spcPts val="0"/>
              </a:spcAft>
              <a:buClr>
                <a:srgbClr val="111B51"/>
              </a:buClr>
              <a:buSzTx/>
              <a:buFont typeface="Arial"/>
              <a:buChar char="•"/>
              <a:tabLst>
                <a:tab pos="240665" algn="l"/>
              </a:tabLst>
              <a:defRPr/>
            </a:pPr>
            <a:r>
              <a:rPr kumimoji="0" sz="1700" b="0" i="0" u="sng" strike="noStrike" kern="0" cap="none" spc="0" normalizeH="0" baseline="0" noProof="0" dirty="0">
                <a:ln>
                  <a:noFill/>
                </a:ln>
                <a:solidFill>
                  <a:srgbClr val="0462C1"/>
                </a:solidFill>
                <a:effectLst/>
                <a:uLnTx/>
                <a:uFill>
                  <a:solidFill>
                    <a:srgbClr val="0462C1"/>
                  </a:solidFill>
                </a:uFill>
                <a:latin typeface="Lucida Sans Unicode"/>
                <a:cs typeface="Lucida Sans Unicode"/>
                <a:hlinkClick r:id="rId7"/>
              </a:rPr>
              <a:t>ISSN</a:t>
            </a:r>
            <a:r>
              <a:rPr kumimoji="0" sz="1700" b="0" i="0" u="sng" strike="noStrike" kern="0" cap="none" spc="-20" normalizeH="0" baseline="0" noProof="0" dirty="0">
                <a:ln>
                  <a:noFill/>
                </a:ln>
                <a:solidFill>
                  <a:srgbClr val="0462C1"/>
                </a:solidFill>
                <a:effectLst/>
                <a:uLnTx/>
                <a:uFill>
                  <a:solidFill>
                    <a:srgbClr val="0462C1"/>
                  </a:solidFill>
                </a:uFill>
                <a:latin typeface="Lucida Sans Unicode"/>
                <a:cs typeface="Lucida Sans Unicode"/>
                <a:hlinkClick r:id="rId7"/>
              </a:rPr>
              <a:t> </a:t>
            </a: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7"/>
              </a:rPr>
              <a:t>International</a:t>
            </a:r>
            <a:r>
              <a:rPr kumimoji="0" sz="1700" b="0" i="0" u="sng" strike="noStrike" kern="0" cap="none" spc="-70" normalizeH="0" baseline="0" noProof="0" dirty="0">
                <a:ln>
                  <a:noFill/>
                </a:ln>
                <a:solidFill>
                  <a:srgbClr val="0462C1"/>
                </a:solidFill>
                <a:effectLst/>
                <a:uLnTx/>
                <a:uFill>
                  <a:solidFill>
                    <a:srgbClr val="0462C1"/>
                  </a:solidFill>
                </a:uFill>
                <a:latin typeface="Lucida Sans Unicode"/>
                <a:cs typeface="Lucida Sans Unicode"/>
                <a:hlinkClick r:id="rId7"/>
              </a:rPr>
              <a:t> </a:t>
            </a: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7"/>
              </a:rPr>
              <a:t>Centre</a:t>
            </a:r>
            <a:endParaRPr kumimoji="0" sz="1700" b="0" i="0" u="none" strike="noStrike" kern="0" cap="none" spc="0" normalizeH="0" baseline="0" noProof="0">
              <a:ln>
                <a:noFill/>
              </a:ln>
              <a:solidFill>
                <a:sysClr val="windowText" lastClr="000000"/>
              </a:solidFill>
              <a:effectLst/>
              <a:uLnTx/>
              <a:uFillTx/>
              <a:latin typeface="Lucida Sans Unicode"/>
              <a:cs typeface="Lucida Sans Unicode"/>
            </a:endParaRPr>
          </a:p>
          <a:p>
            <a:pPr marL="240665" marR="0" lvl="0" indent="-227965" defTabSz="914400" eaLnBrk="1" fontAlgn="auto" latinLnBrk="0" hangingPunct="1">
              <a:lnSpc>
                <a:spcPct val="100000"/>
              </a:lnSpc>
              <a:spcBef>
                <a:spcPts val="380"/>
              </a:spcBef>
              <a:spcAft>
                <a:spcPts val="0"/>
              </a:spcAft>
              <a:buClr>
                <a:srgbClr val="111B51"/>
              </a:buClr>
              <a:buSzTx/>
              <a:buFont typeface="Arial"/>
              <a:buChar char="•"/>
              <a:tabLst>
                <a:tab pos="240665" algn="l"/>
              </a:tabLst>
              <a:defRPr/>
            </a:pPr>
            <a:r>
              <a:rPr kumimoji="0" sz="1700" b="0" i="0" u="sng" strike="noStrike" kern="0" cap="none" spc="-45" normalizeH="0" baseline="0" noProof="0" dirty="0">
                <a:ln>
                  <a:noFill/>
                </a:ln>
                <a:solidFill>
                  <a:srgbClr val="0462C1"/>
                </a:solidFill>
                <a:effectLst/>
                <a:uLnTx/>
                <a:uFill>
                  <a:solidFill>
                    <a:srgbClr val="0462C1"/>
                  </a:solidFill>
                </a:uFill>
                <a:latin typeface="Lucida Sans Unicode"/>
                <a:cs typeface="Lucida Sans Unicode"/>
                <a:hlinkClick r:id="rId8"/>
              </a:rPr>
              <a:t>Association</a:t>
            </a:r>
            <a:r>
              <a:rPr kumimoji="0" sz="1700" b="0" i="0" u="sng" strike="noStrike" kern="0" cap="none" spc="-100" normalizeH="0" baseline="0" noProof="0" dirty="0">
                <a:ln>
                  <a:noFill/>
                </a:ln>
                <a:solidFill>
                  <a:srgbClr val="0462C1"/>
                </a:solidFill>
                <a:effectLst/>
                <a:uLnTx/>
                <a:uFill>
                  <a:solidFill>
                    <a:srgbClr val="0462C1"/>
                  </a:solidFill>
                </a:uFill>
                <a:latin typeface="Lucida Sans Unicode"/>
                <a:cs typeface="Lucida Sans Unicode"/>
                <a:hlinkClick r:id="rId8"/>
              </a:rPr>
              <a:t> </a:t>
            </a:r>
            <a:r>
              <a:rPr kumimoji="0" sz="1700" b="0" i="0" u="sng" strike="noStrike" kern="0" cap="none" spc="-35" normalizeH="0" baseline="0" noProof="0" dirty="0">
                <a:ln>
                  <a:noFill/>
                </a:ln>
                <a:solidFill>
                  <a:srgbClr val="0462C1"/>
                </a:solidFill>
                <a:effectLst/>
                <a:uLnTx/>
                <a:uFill>
                  <a:solidFill>
                    <a:srgbClr val="0462C1"/>
                  </a:solidFill>
                </a:uFill>
                <a:latin typeface="Lucida Sans Unicode"/>
                <a:cs typeface="Lucida Sans Unicode"/>
                <a:hlinkClick r:id="rId8"/>
              </a:rPr>
              <a:t>of</a:t>
            </a:r>
            <a:r>
              <a:rPr kumimoji="0" sz="1700" b="0" i="0" u="sng" strike="noStrike" kern="0" cap="none" spc="-70" normalizeH="0" baseline="0" noProof="0" dirty="0">
                <a:ln>
                  <a:noFill/>
                </a:ln>
                <a:solidFill>
                  <a:srgbClr val="0462C1"/>
                </a:solidFill>
                <a:effectLst/>
                <a:uLnTx/>
                <a:uFill>
                  <a:solidFill>
                    <a:srgbClr val="0462C1"/>
                  </a:solidFill>
                </a:uFill>
                <a:latin typeface="Lucida Sans Unicode"/>
                <a:cs typeface="Lucida Sans Unicode"/>
                <a:hlinkClick r:id="rId8"/>
              </a:rPr>
              <a:t> </a:t>
            </a: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8"/>
              </a:rPr>
              <a:t>European</a:t>
            </a:r>
            <a:r>
              <a:rPr kumimoji="0" sz="1700" b="0" i="0" u="sng" strike="noStrike" kern="0" cap="none" spc="-75" normalizeH="0" baseline="0" noProof="0" dirty="0">
                <a:ln>
                  <a:noFill/>
                </a:ln>
                <a:solidFill>
                  <a:srgbClr val="0462C1"/>
                </a:solidFill>
                <a:effectLst/>
                <a:uLnTx/>
                <a:uFill>
                  <a:solidFill>
                    <a:srgbClr val="0462C1"/>
                  </a:solidFill>
                </a:uFill>
                <a:latin typeface="Lucida Sans Unicode"/>
                <a:cs typeface="Lucida Sans Unicode"/>
                <a:hlinkClick r:id="rId8"/>
              </a:rPr>
              <a:t> </a:t>
            </a:r>
            <a:r>
              <a:rPr kumimoji="0" sz="1700" b="0" i="0" u="sng" strike="noStrike" kern="0" cap="none" spc="-20" normalizeH="0" baseline="0" noProof="0" dirty="0">
                <a:ln>
                  <a:noFill/>
                </a:ln>
                <a:solidFill>
                  <a:srgbClr val="0462C1"/>
                </a:solidFill>
                <a:effectLst/>
                <a:uLnTx/>
                <a:uFill>
                  <a:solidFill>
                    <a:srgbClr val="0462C1"/>
                  </a:solidFill>
                </a:uFill>
                <a:latin typeface="Lucida Sans Unicode"/>
                <a:cs typeface="Lucida Sans Unicode"/>
                <a:hlinkClick r:id="rId8"/>
              </a:rPr>
              <a:t>Research</a:t>
            </a:r>
            <a:r>
              <a:rPr kumimoji="0" sz="1700" b="0" i="0" u="sng" strike="noStrike" kern="0" cap="none" spc="-70" normalizeH="0" baseline="0" noProof="0" dirty="0">
                <a:ln>
                  <a:noFill/>
                </a:ln>
                <a:solidFill>
                  <a:srgbClr val="0462C1"/>
                </a:solidFill>
                <a:effectLst/>
                <a:uLnTx/>
                <a:uFill>
                  <a:solidFill>
                    <a:srgbClr val="0462C1"/>
                  </a:solidFill>
                </a:uFill>
                <a:latin typeface="Lucida Sans Unicode"/>
                <a:cs typeface="Lucida Sans Unicode"/>
                <a:hlinkClick r:id="rId8"/>
              </a:rPr>
              <a:t> </a:t>
            </a:r>
            <a:r>
              <a:rPr kumimoji="0" sz="1700" b="0" i="0" u="sng" strike="noStrike" kern="0" cap="none" spc="-30" normalizeH="0" baseline="0" noProof="0" dirty="0">
                <a:ln>
                  <a:noFill/>
                </a:ln>
                <a:solidFill>
                  <a:srgbClr val="0462C1"/>
                </a:solidFill>
                <a:effectLst/>
                <a:uLnTx/>
                <a:uFill>
                  <a:solidFill>
                    <a:srgbClr val="0462C1"/>
                  </a:solidFill>
                </a:uFill>
                <a:latin typeface="Lucida Sans Unicode"/>
                <a:cs typeface="Lucida Sans Unicode"/>
                <a:hlinkClick r:id="rId8"/>
              </a:rPr>
              <a:t>Libraries</a:t>
            </a:r>
            <a:r>
              <a:rPr kumimoji="0" sz="1700" b="0" i="0" u="sng" strike="noStrike" kern="0" cap="none" spc="-95" normalizeH="0" baseline="0" noProof="0" dirty="0">
                <a:ln>
                  <a:noFill/>
                </a:ln>
                <a:solidFill>
                  <a:srgbClr val="0462C1"/>
                </a:solidFill>
                <a:effectLst/>
                <a:uLnTx/>
                <a:uFill>
                  <a:solidFill>
                    <a:srgbClr val="0462C1"/>
                  </a:solidFill>
                </a:uFill>
                <a:latin typeface="Lucida Sans Unicode"/>
                <a:cs typeface="Lucida Sans Unicode"/>
                <a:hlinkClick r:id="rId8"/>
              </a:rPr>
              <a:t> </a:t>
            </a: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8"/>
              </a:rPr>
              <a:t>(LIBER)</a:t>
            </a:r>
            <a:endParaRPr kumimoji="0" sz="1700" b="0" i="0" u="none" strike="noStrike" kern="0" cap="none" spc="0" normalizeH="0" baseline="0" noProof="0">
              <a:ln>
                <a:noFill/>
              </a:ln>
              <a:solidFill>
                <a:sysClr val="windowText" lastClr="000000"/>
              </a:solidFill>
              <a:effectLst/>
              <a:uLnTx/>
              <a:uFillTx/>
              <a:latin typeface="Lucida Sans Unicode"/>
              <a:cs typeface="Lucida Sans Unicode"/>
            </a:endParaRPr>
          </a:p>
          <a:p>
            <a:pPr marL="240665" marR="0" lvl="0" indent="-227965" defTabSz="914400" eaLnBrk="1" fontAlgn="auto" latinLnBrk="0" hangingPunct="1">
              <a:lnSpc>
                <a:spcPct val="100000"/>
              </a:lnSpc>
              <a:spcBef>
                <a:spcPts val="385"/>
              </a:spcBef>
              <a:spcAft>
                <a:spcPts val="0"/>
              </a:spcAft>
              <a:buClr>
                <a:srgbClr val="111B51"/>
              </a:buClr>
              <a:buSzTx/>
              <a:buFont typeface="Arial"/>
              <a:buChar char="•"/>
              <a:tabLst>
                <a:tab pos="240665" algn="l"/>
              </a:tabLst>
              <a:defRPr/>
            </a:pPr>
            <a:r>
              <a:rPr kumimoji="0" sz="1700" b="0" i="0" u="sng" strike="noStrike" kern="0" cap="none" spc="0" normalizeH="0" baseline="0" noProof="0" dirty="0">
                <a:ln>
                  <a:noFill/>
                </a:ln>
                <a:solidFill>
                  <a:srgbClr val="0462C1"/>
                </a:solidFill>
                <a:effectLst/>
                <a:uLnTx/>
                <a:uFill>
                  <a:solidFill>
                    <a:srgbClr val="0462C1"/>
                  </a:solidFill>
                </a:uFill>
                <a:latin typeface="Lucida Sans Unicode"/>
                <a:cs typeface="Lucida Sans Unicode"/>
                <a:hlinkClick r:id="rId9"/>
              </a:rPr>
              <a:t>OAPEN</a:t>
            </a:r>
            <a:r>
              <a:rPr kumimoji="0" sz="1700" b="0" i="0" u="sng" strike="noStrike" kern="0" cap="none" spc="-100" normalizeH="0" baseline="0" noProof="0" dirty="0">
                <a:ln>
                  <a:noFill/>
                </a:ln>
                <a:solidFill>
                  <a:srgbClr val="0462C1"/>
                </a:solidFill>
                <a:effectLst/>
                <a:uLnTx/>
                <a:uFill>
                  <a:solidFill>
                    <a:srgbClr val="0462C1"/>
                  </a:solidFill>
                </a:uFill>
                <a:latin typeface="Lucida Sans Unicode"/>
                <a:cs typeface="Lucida Sans Unicode"/>
                <a:hlinkClick r:id="rId9"/>
              </a:rPr>
              <a:t> </a:t>
            </a: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9"/>
              </a:rPr>
              <a:t>Foundation</a:t>
            </a:r>
            <a:endParaRPr kumimoji="0" sz="1700" b="0" i="0" u="none" strike="noStrike" kern="0" cap="none" spc="0" normalizeH="0" baseline="0" noProof="0">
              <a:ln>
                <a:noFill/>
              </a:ln>
              <a:solidFill>
                <a:sysClr val="windowText" lastClr="000000"/>
              </a:solidFill>
              <a:effectLst/>
              <a:uLnTx/>
              <a:uFillTx/>
              <a:latin typeface="Lucida Sans Unicode"/>
              <a:cs typeface="Lucida Sans Unicode"/>
            </a:endParaRPr>
          </a:p>
          <a:p>
            <a:pPr marL="240665" marR="0" lvl="0" indent="-227965" defTabSz="914400" eaLnBrk="1" fontAlgn="auto" latinLnBrk="0" hangingPunct="1">
              <a:lnSpc>
                <a:spcPct val="100000"/>
              </a:lnSpc>
              <a:spcBef>
                <a:spcPts val="400"/>
              </a:spcBef>
              <a:spcAft>
                <a:spcPts val="0"/>
              </a:spcAft>
              <a:buClr>
                <a:srgbClr val="111B51"/>
              </a:buClr>
              <a:buSzTx/>
              <a:buFont typeface="Arial"/>
              <a:buChar char="•"/>
              <a:tabLst>
                <a:tab pos="240665" algn="l"/>
              </a:tabLst>
              <a:defRPr/>
            </a:pP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10"/>
              </a:rPr>
              <a:t>Open</a:t>
            </a:r>
            <a:r>
              <a:rPr kumimoji="0" sz="1700" b="0" i="0" u="sng" strike="noStrike" kern="0" cap="none" spc="-60" normalizeH="0" baseline="0" noProof="0" dirty="0">
                <a:ln>
                  <a:noFill/>
                </a:ln>
                <a:solidFill>
                  <a:srgbClr val="0462C1"/>
                </a:solidFill>
                <a:effectLst/>
                <a:uLnTx/>
                <a:uFill>
                  <a:solidFill>
                    <a:srgbClr val="0462C1"/>
                  </a:solidFill>
                </a:uFill>
                <a:latin typeface="Lucida Sans Unicode"/>
                <a:cs typeface="Lucida Sans Unicode"/>
                <a:hlinkClick r:id="rId10"/>
              </a:rPr>
              <a:t> </a:t>
            </a:r>
            <a:r>
              <a:rPr kumimoji="0" sz="1700" b="0" i="0" u="sng" strike="noStrike" kern="0" cap="none" spc="-55" normalizeH="0" baseline="0" noProof="0" dirty="0">
                <a:ln>
                  <a:noFill/>
                </a:ln>
                <a:solidFill>
                  <a:srgbClr val="0462C1"/>
                </a:solidFill>
                <a:effectLst/>
                <a:uLnTx/>
                <a:uFill>
                  <a:solidFill>
                    <a:srgbClr val="0462C1"/>
                  </a:solidFill>
                </a:uFill>
                <a:latin typeface="Lucida Sans Unicode"/>
                <a:cs typeface="Lucida Sans Unicode"/>
                <a:hlinkClick r:id="rId10"/>
              </a:rPr>
              <a:t>Access</a:t>
            </a:r>
            <a:r>
              <a:rPr kumimoji="0" sz="1700" b="0" i="0" u="sng" strike="noStrike" kern="0" cap="none" spc="-75" normalizeH="0" baseline="0" noProof="0" dirty="0">
                <a:ln>
                  <a:noFill/>
                </a:ln>
                <a:solidFill>
                  <a:srgbClr val="0462C1"/>
                </a:solidFill>
                <a:effectLst/>
                <a:uLnTx/>
                <a:uFill>
                  <a:solidFill>
                    <a:srgbClr val="0462C1"/>
                  </a:solidFill>
                </a:uFill>
                <a:latin typeface="Lucida Sans Unicode"/>
                <a:cs typeface="Lucida Sans Unicode"/>
                <a:hlinkClick r:id="rId10"/>
              </a:rPr>
              <a:t> </a:t>
            </a:r>
            <a:r>
              <a:rPr kumimoji="0" sz="1700" b="0" i="0" u="sng" strike="noStrike" kern="0" cap="none" spc="-30" normalizeH="0" baseline="0" noProof="0" dirty="0">
                <a:ln>
                  <a:noFill/>
                </a:ln>
                <a:solidFill>
                  <a:srgbClr val="0462C1"/>
                </a:solidFill>
                <a:effectLst/>
                <a:uLnTx/>
                <a:uFill>
                  <a:solidFill>
                    <a:srgbClr val="0462C1"/>
                  </a:solidFill>
                </a:uFill>
                <a:latin typeface="Lucida Sans Unicode"/>
                <a:cs typeface="Lucida Sans Unicode"/>
                <a:hlinkClick r:id="rId10"/>
              </a:rPr>
              <a:t>Scholarly</a:t>
            </a:r>
            <a:r>
              <a:rPr kumimoji="0" sz="1700" b="0" i="0" u="sng" strike="noStrike" kern="0" cap="none" spc="-90" normalizeH="0" baseline="0" noProof="0" dirty="0">
                <a:ln>
                  <a:noFill/>
                </a:ln>
                <a:solidFill>
                  <a:srgbClr val="0462C1"/>
                </a:solidFill>
                <a:effectLst/>
                <a:uLnTx/>
                <a:uFill>
                  <a:solidFill>
                    <a:srgbClr val="0462C1"/>
                  </a:solidFill>
                </a:uFill>
                <a:latin typeface="Lucida Sans Unicode"/>
                <a:cs typeface="Lucida Sans Unicode"/>
                <a:hlinkClick r:id="rId10"/>
              </a:rPr>
              <a:t> </a:t>
            </a:r>
            <a:r>
              <a:rPr kumimoji="0" sz="1700" b="0" i="0" u="sng" strike="noStrike" kern="0" cap="none" spc="-20" normalizeH="0" baseline="0" noProof="0" dirty="0">
                <a:ln>
                  <a:noFill/>
                </a:ln>
                <a:solidFill>
                  <a:srgbClr val="0462C1"/>
                </a:solidFill>
                <a:effectLst/>
                <a:uLnTx/>
                <a:uFill>
                  <a:solidFill>
                    <a:srgbClr val="0462C1"/>
                  </a:solidFill>
                </a:uFill>
                <a:latin typeface="Lucida Sans Unicode"/>
                <a:cs typeface="Lucida Sans Unicode"/>
                <a:hlinkClick r:id="rId10"/>
              </a:rPr>
              <a:t>Publishers</a:t>
            </a:r>
            <a:r>
              <a:rPr kumimoji="0" sz="1700" b="0" i="0" u="sng" strike="noStrike" kern="0" cap="none" spc="-95" normalizeH="0" baseline="0" noProof="0" dirty="0">
                <a:ln>
                  <a:noFill/>
                </a:ln>
                <a:solidFill>
                  <a:srgbClr val="0462C1"/>
                </a:solidFill>
                <a:effectLst/>
                <a:uLnTx/>
                <a:uFill>
                  <a:solidFill>
                    <a:srgbClr val="0462C1"/>
                  </a:solidFill>
                </a:uFill>
                <a:latin typeface="Lucida Sans Unicode"/>
                <a:cs typeface="Lucida Sans Unicode"/>
                <a:hlinkClick r:id="rId10"/>
              </a:rPr>
              <a:t> </a:t>
            </a:r>
            <a:r>
              <a:rPr kumimoji="0" sz="1700" b="0" i="0" u="sng" strike="noStrike" kern="0" cap="none" spc="-45" normalizeH="0" baseline="0" noProof="0" dirty="0">
                <a:ln>
                  <a:noFill/>
                </a:ln>
                <a:solidFill>
                  <a:srgbClr val="0462C1"/>
                </a:solidFill>
                <a:effectLst/>
                <a:uLnTx/>
                <a:uFill>
                  <a:solidFill>
                    <a:srgbClr val="0462C1"/>
                  </a:solidFill>
                </a:uFill>
                <a:latin typeface="Lucida Sans Unicode"/>
                <a:cs typeface="Lucida Sans Unicode"/>
                <a:hlinkClick r:id="rId10"/>
              </a:rPr>
              <a:t>Association</a:t>
            </a:r>
            <a:r>
              <a:rPr kumimoji="0" sz="1700" b="0" i="0" u="sng" strike="noStrike" kern="0" cap="none" spc="-90" normalizeH="0" baseline="0" noProof="0" dirty="0">
                <a:ln>
                  <a:noFill/>
                </a:ln>
                <a:solidFill>
                  <a:srgbClr val="0462C1"/>
                </a:solidFill>
                <a:effectLst/>
                <a:uLnTx/>
                <a:uFill>
                  <a:solidFill>
                    <a:srgbClr val="0462C1"/>
                  </a:solidFill>
                </a:uFill>
                <a:latin typeface="Lucida Sans Unicode"/>
                <a:cs typeface="Lucida Sans Unicode"/>
                <a:hlinkClick r:id="rId10"/>
              </a:rPr>
              <a:t> </a:t>
            </a: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10"/>
              </a:rPr>
              <a:t>(OASPA)</a:t>
            </a:r>
            <a:endParaRPr kumimoji="0" sz="1700" b="0" i="0" u="none" strike="noStrike" kern="0" cap="none" spc="0" normalizeH="0" baseline="0" noProof="0">
              <a:ln>
                <a:noFill/>
              </a:ln>
              <a:solidFill>
                <a:sysClr val="windowText" lastClr="000000"/>
              </a:solidFill>
              <a:effectLst/>
              <a:uLnTx/>
              <a:uFillTx/>
              <a:latin typeface="Lucida Sans Unicode"/>
              <a:cs typeface="Lucida Sans Unicode"/>
            </a:endParaRPr>
          </a:p>
          <a:p>
            <a:pPr marL="240665" marR="0" lvl="0" indent="-227965" defTabSz="914400" eaLnBrk="1" fontAlgn="auto" latinLnBrk="0" hangingPunct="1">
              <a:lnSpc>
                <a:spcPct val="100000"/>
              </a:lnSpc>
              <a:spcBef>
                <a:spcPts val="385"/>
              </a:spcBef>
              <a:spcAft>
                <a:spcPts val="0"/>
              </a:spcAft>
              <a:buClr>
                <a:srgbClr val="111B51"/>
              </a:buClr>
              <a:buSzTx/>
              <a:buFont typeface="Arial"/>
              <a:buChar char="•"/>
              <a:tabLst>
                <a:tab pos="240665" algn="l"/>
              </a:tabLst>
              <a:defRPr/>
            </a:pPr>
            <a:r>
              <a:rPr kumimoji="0" sz="1700" b="0" i="0" u="sng" strike="noStrike" kern="0" cap="none" spc="-20" normalizeH="0" baseline="0" noProof="0" dirty="0">
                <a:ln>
                  <a:noFill/>
                </a:ln>
                <a:solidFill>
                  <a:srgbClr val="0462C1"/>
                </a:solidFill>
                <a:effectLst/>
                <a:uLnTx/>
                <a:uFill>
                  <a:solidFill>
                    <a:srgbClr val="0462C1"/>
                  </a:solidFill>
                </a:uFill>
                <a:latin typeface="Lucida Sans Unicode"/>
                <a:cs typeface="Lucida Sans Unicode"/>
                <a:hlinkClick r:id="rId11"/>
              </a:rPr>
              <a:t>International</a:t>
            </a:r>
            <a:r>
              <a:rPr kumimoji="0" sz="1700" b="0" i="0" u="sng" strike="noStrike" kern="0" cap="none" spc="-90" normalizeH="0" baseline="0" noProof="0" dirty="0">
                <a:ln>
                  <a:noFill/>
                </a:ln>
                <a:solidFill>
                  <a:srgbClr val="0462C1"/>
                </a:solidFill>
                <a:effectLst/>
                <a:uLnTx/>
                <a:uFill>
                  <a:solidFill>
                    <a:srgbClr val="0462C1"/>
                  </a:solidFill>
                </a:uFill>
                <a:latin typeface="Lucida Sans Unicode"/>
                <a:cs typeface="Lucida Sans Unicode"/>
                <a:hlinkClick r:id="rId11"/>
              </a:rPr>
              <a:t> </a:t>
            </a:r>
            <a:r>
              <a:rPr kumimoji="0" sz="1700" b="0" i="0" u="sng" strike="noStrike" kern="0" cap="none" spc="-45" normalizeH="0" baseline="0" noProof="0" dirty="0">
                <a:ln>
                  <a:noFill/>
                </a:ln>
                <a:solidFill>
                  <a:srgbClr val="0462C1"/>
                </a:solidFill>
                <a:effectLst/>
                <a:uLnTx/>
                <a:uFill>
                  <a:solidFill>
                    <a:srgbClr val="0462C1"/>
                  </a:solidFill>
                </a:uFill>
                <a:latin typeface="Lucida Sans Unicode"/>
                <a:cs typeface="Lucida Sans Unicode"/>
                <a:hlinkClick r:id="rId11"/>
              </a:rPr>
              <a:t>Association</a:t>
            </a:r>
            <a:r>
              <a:rPr kumimoji="0" sz="1700" b="0" i="0" u="sng" strike="noStrike" kern="0" cap="none" spc="-85" normalizeH="0" baseline="0" noProof="0" dirty="0">
                <a:ln>
                  <a:noFill/>
                </a:ln>
                <a:solidFill>
                  <a:srgbClr val="0462C1"/>
                </a:solidFill>
                <a:effectLst/>
                <a:uLnTx/>
                <a:uFill>
                  <a:solidFill>
                    <a:srgbClr val="0462C1"/>
                  </a:solidFill>
                </a:uFill>
                <a:latin typeface="Lucida Sans Unicode"/>
                <a:cs typeface="Lucida Sans Unicode"/>
                <a:hlinkClick r:id="rId11"/>
              </a:rPr>
              <a:t> </a:t>
            </a:r>
            <a:r>
              <a:rPr kumimoji="0" sz="1700" b="0" i="0" u="sng" strike="noStrike" kern="0" cap="none" spc="-40" normalizeH="0" baseline="0" noProof="0" dirty="0">
                <a:ln>
                  <a:noFill/>
                </a:ln>
                <a:solidFill>
                  <a:srgbClr val="0462C1"/>
                </a:solidFill>
                <a:effectLst/>
                <a:uLnTx/>
                <a:uFill>
                  <a:solidFill>
                    <a:srgbClr val="0462C1"/>
                  </a:solidFill>
                </a:uFill>
                <a:latin typeface="Lucida Sans Unicode"/>
                <a:cs typeface="Lucida Sans Unicode"/>
                <a:hlinkClick r:id="rId11"/>
              </a:rPr>
              <a:t>of</a:t>
            </a:r>
            <a:r>
              <a:rPr kumimoji="0" sz="1700" b="0" i="0" u="sng" strike="noStrike" kern="0" cap="none" spc="-45" normalizeH="0" baseline="0" noProof="0" dirty="0">
                <a:ln>
                  <a:noFill/>
                </a:ln>
                <a:solidFill>
                  <a:srgbClr val="0462C1"/>
                </a:solidFill>
                <a:effectLst/>
                <a:uLnTx/>
                <a:uFill>
                  <a:solidFill>
                    <a:srgbClr val="0462C1"/>
                  </a:solidFill>
                </a:uFill>
                <a:latin typeface="Lucida Sans Unicode"/>
                <a:cs typeface="Lucida Sans Unicode"/>
                <a:hlinkClick r:id="rId11"/>
              </a:rPr>
              <a:t> </a:t>
            </a:r>
            <a:r>
              <a:rPr kumimoji="0" sz="1700" b="0" i="0" u="sng" strike="noStrike" kern="0" cap="none" spc="-20" normalizeH="0" baseline="0" noProof="0" dirty="0">
                <a:ln>
                  <a:noFill/>
                </a:ln>
                <a:solidFill>
                  <a:srgbClr val="0462C1"/>
                </a:solidFill>
                <a:effectLst/>
                <a:uLnTx/>
                <a:uFill>
                  <a:solidFill>
                    <a:srgbClr val="0462C1"/>
                  </a:solidFill>
                </a:uFill>
                <a:latin typeface="Lucida Sans Unicode"/>
                <a:cs typeface="Lucida Sans Unicode"/>
                <a:hlinkClick r:id="rId11"/>
              </a:rPr>
              <a:t>STM</a:t>
            </a:r>
            <a:r>
              <a:rPr kumimoji="0" sz="1700" b="0" i="0" u="sng" strike="noStrike" kern="0" cap="none" spc="-45" normalizeH="0" baseline="0" noProof="0" dirty="0">
                <a:ln>
                  <a:noFill/>
                </a:ln>
                <a:solidFill>
                  <a:srgbClr val="0462C1"/>
                </a:solidFill>
                <a:effectLst/>
                <a:uLnTx/>
                <a:uFill>
                  <a:solidFill>
                    <a:srgbClr val="0462C1"/>
                  </a:solidFill>
                </a:uFill>
                <a:latin typeface="Lucida Sans Unicode"/>
                <a:cs typeface="Lucida Sans Unicode"/>
                <a:hlinkClick r:id="rId11"/>
              </a:rPr>
              <a:t> </a:t>
            </a:r>
            <a:r>
              <a:rPr kumimoji="0" sz="1700" b="0" i="0" u="sng" strike="noStrike" kern="0" cap="none" spc="-20" normalizeH="0" baseline="0" noProof="0" dirty="0">
                <a:ln>
                  <a:noFill/>
                </a:ln>
                <a:solidFill>
                  <a:srgbClr val="0462C1"/>
                </a:solidFill>
                <a:effectLst/>
                <a:uLnTx/>
                <a:uFill>
                  <a:solidFill>
                    <a:srgbClr val="0462C1"/>
                  </a:solidFill>
                </a:uFill>
                <a:latin typeface="Lucida Sans Unicode"/>
                <a:cs typeface="Lucida Sans Unicode"/>
                <a:hlinkClick r:id="rId11"/>
              </a:rPr>
              <a:t>Publishers</a:t>
            </a:r>
            <a:r>
              <a:rPr kumimoji="0" sz="1700" b="0" i="0" u="sng" strike="noStrike" kern="0" cap="none" spc="-90" normalizeH="0" baseline="0" noProof="0" dirty="0">
                <a:ln>
                  <a:noFill/>
                </a:ln>
                <a:solidFill>
                  <a:srgbClr val="0462C1"/>
                </a:solidFill>
                <a:effectLst/>
                <a:uLnTx/>
                <a:uFill>
                  <a:solidFill>
                    <a:srgbClr val="0462C1"/>
                  </a:solidFill>
                </a:uFill>
                <a:latin typeface="Lucida Sans Unicode"/>
                <a:cs typeface="Lucida Sans Unicode"/>
                <a:hlinkClick r:id="rId11"/>
              </a:rPr>
              <a:t> </a:t>
            </a:r>
            <a:r>
              <a:rPr kumimoji="0" sz="1700" b="0" i="0" u="sng" strike="noStrike" kern="0" cap="none" spc="-10" normalizeH="0" baseline="0" noProof="0" dirty="0">
                <a:ln>
                  <a:noFill/>
                </a:ln>
                <a:solidFill>
                  <a:srgbClr val="0462C1"/>
                </a:solidFill>
                <a:effectLst/>
                <a:uLnTx/>
                <a:uFill>
                  <a:solidFill>
                    <a:srgbClr val="0462C1"/>
                  </a:solidFill>
                </a:uFill>
                <a:latin typeface="Lucida Sans Unicode"/>
                <a:cs typeface="Lucida Sans Unicode"/>
                <a:hlinkClick r:id="rId11"/>
              </a:rPr>
              <a:t>(STM)</a:t>
            </a:r>
            <a:endParaRPr kumimoji="0" sz="1700" b="0" i="0" u="none" strike="noStrike" kern="0" cap="none" spc="0" normalizeH="0" baseline="0" noProof="0">
              <a:ln>
                <a:noFill/>
              </a:ln>
              <a:solidFill>
                <a:sysClr val="windowText" lastClr="000000"/>
              </a:solidFill>
              <a:effectLst/>
              <a:uLnTx/>
              <a:uFillTx/>
              <a:latin typeface="Lucida Sans Unicode"/>
              <a:cs typeface="Lucida Sans Unicode"/>
            </a:endParaRPr>
          </a:p>
          <a:p>
            <a:pPr marL="12700" marR="0" lvl="0" indent="0" defTabSz="914400" eaLnBrk="1" fontAlgn="auto" latinLnBrk="0" hangingPunct="1">
              <a:lnSpc>
                <a:spcPct val="100000"/>
              </a:lnSpc>
              <a:spcBef>
                <a:spcPts val="384"/>
              </a:spcBef>
              <a:spcAft>
                <a:spcPts val="0"/>
              </a:spcAft>
              <a:buClrTx/>
              <a:buSzTx/>
              <a:buFontTx/>
              <a:buNone/>
              <a:tabLst/>
              <a:defRPr/>
            </a:pPr>
            <a:r>
              <a:rPr kumimoji="0" sz="1700" b="0" i="0" u="none" strike="noStrike" kern="0" cap="none" spc="-50" normalizeH="0" baseline="0" noProof="0" dirty="0">
                <a:ln>
                  <a:noFill/>
                </a:ln>
                <a:solidFill>
                  <a:srgbClr val="111B51"/>
                </a:solidFill>
                <a:effectLst/>
                <a:uLnTx/>
                <a:uFillTx/>
                <a:latin typeface="Arial"/>
                <a:cs typeface="Arial"/>
                <a:hlinkClick r:id="rId12"/>
              </a:rPr>
              <a:t>•</a:t>
            </a:r>
            <a:endParaRPr kumimoji="0" sz="17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4312920" y="5470652"/>
            <a:ext cx="581660" cy="295910"/>
          </a:xfrm>
          <a:prstGeom prst="rect">
            <a:avLst/>
          </a:prstGeom>
          <a:solidFill>
            <a:srgbClr val="EEEEEE"/>
          </a:solidFill>
        </p:spPr>
        <p:txBody>
          <a:bodyPr vert="horz" wrap="square" lIns="0" tIns="24130" rIns="0" bIns="0" rtlCol="0">
            <a:spAutoFit/>
          </a:bodyPr>
          <a:lstStyle/>
          <a:p>
            <a:pPr marL="0" marR="0" lvl="0" indent="0" defTabSz="914400" eaLnBrk="1" fontAlgn="auto" latinLnBrk="0" hangingPunct="1">
              <a:lnSpc>
                <a:spcPct val="100000"/>
              </a:lnSpc>
              <a:spcBef>
                <a:spcPts val="190"/>
              </a:spcBef>
              <a:spcAft>
                <a:spcPts val="0"/>
              </a:spcAft>
              <a:buClrTx/>
              <a:buSzTx/>
              <a:buFontTx/>
              <a:buNone/>
              <a:tabLst/>
              <a:defRPr/>
            </a:pPr>
            <a:r>
              <a:rPr kumimoji="0" sz="1700" b="0" i="0" u="sng" strike="noStrike" kern="0" cap="none" spc="-20" normalizeH="0" baseline="0" noProof="0" dirty="0">
                <a:ln>
                  <a:noFill/>
                </a:ln>
                <a:solidFill>
                  <a:srgbClr val="0462C1"/>
                </a:solidFill>
                <a:effectLst/>
                <a:uLnTx/>
                <a:uFill>
                  <a:solidFill>
                    <a:srgbClr val="0462C1"/>
                  </a:solidFill>
                </a:uFill>
                <a:latin typeface="Lucida Sans Unicode"/>
                <a:cs typeface="Lucida Sans Unicode"/>
                <a:hlinkClick r:id="rId12"/>
              </a:rPr>
              <a:t>UKSG</a:t>
            </a:r>
            <a:endParaRPr kumimoji="0" sz="1700" b="0" i="0" u="none" strike="noStrike" kern="0" cap="none" spc="0" normalizeH="0" baseline="0" noProof="0">
              <a:ln>
                <a:noFill/>
              </a:ln>
              <a:solidFill>
                <a:sysClr val="windowText" lastClr="000000"/>
              </a:solidFill>
              <a:effectLst/>
              <a:uLnTx/>
              <a:uFillTx/>
              <a:latin typeface="Lucida Sans Unicode"/>
              <a:cs typeface="Lucida Sans Unicode"/>
            </a:endParaRPr>
          </a:p>
        </p:txBody>
      </p:sp>
      <p:pic>
        <p:nvPicPr>
          <p:cNvPr id="6" name="object 6"/>
          <p:cNvPicPr/>
          <p:nvPr/>
        </p:nvPicPr>
        <p:blipFill>
          <a:blip r:embed="rId13" cstate="print"/>
          <a:stretch>
            <a:fillRect/>
          </a:stretch>
        </p:blipFill>
        <p:spPr>
          <a:xfrm>
            <a:off x="0" y="6405371"/>
            <a:ext cx="12192000" cy="45262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3B16-55FB-4055-9775-4288DAEDE1C8}"/>
              </a:ext>
            </a:extLst>
          </p:cNvPr>
          <p:cNvSpPr>
            <a:spLocks noGrp="1"/>
          </p:cNvSpPr>
          <p:nvPr>
            <p:ph type="title"/>
          </p:nvPr>
        </p:nvSpPr>
        <p:spPr>
          <a:xfrm>
            <a:off x="1180646" y="113170"/>
            <a:ext cx="10515600" cy="1325563"/>
          </a:xfrm>
        </p:spPr>
        <p:txBody>
          <a:bodyPr/>
          <a:lstStyle/>
          <a:p>
            <a:r>
              <a:rPr lang="en-GB" dirty="0"/>
              <a:t>Predatory Publishing: Think</a:t>
            </a:r>
          </a:p>
        </p:txBody>
      </p:sp>
      <p:pic>
        <p:nvPicPr>
          <p:cNvPr id="4" name="Picture 3">
            <a:extLst>
              <a:ext uri="{FF2B5EF4-FFF2-40B4-BE49-F238E27FC236}">
                <a16:creationId xmlns:a16="http://schemas.microsoft.com/office/drawing/2014/main" id="{84E6D25B-B012-D7D7-AE77-B865E7060286}"/>
              </a:ext>
            </a:extLst>
          </p:cNvPr>
          <p:cNvPicPr>
            <a:picLocks noChangeAspect="1"/>
          </p:cNvPicPr>
          <p:nvPr/>
        </p:nvPicPr>
        <p:blipFill>
          <a:blip r:embed="rId2"/>
          <a:stretch>
            <a:fillRect/>
          </a:stretch>
        </p:blipFill>
        <p:spPr>
          <a:xfrm>
            <a:off x="1465545" y="1102878"/>
            <a:ext cx="9219156" cy="4631270"/>
          </a:xfrm>
          <a:prstGeom prst="rect">
            <a:avLst/>
          </a:prstGeom>
        </p:spPr>
      </p:pic>
    </p:spTree>
    <p:extLst>
      <p:ext uri="{BB962C8B-B14F-4D97-AF65-F5344CB8AC3E}">
        <p14:creationId xmlns:p14="http://schemas.microsoft.com/office/powerpoint/2010/main" val="2551235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11C03-2BBC-9799-61FB-441FAC991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90A8F9-8A17-76B8-5C93-860C62BC4B6C}"/>
              </a:ext>
            </a:extLst>
          </p:cNvPr>
          <p:cNvSpPr>
            <a:spLocks noGrp="1"/>
          </p:cNvSpPr>
          <p:nvPr>
            <p:ph type="title"/>
          </p:nvPr>
        </p:nvSpPr>
        <p:spPr>
          <a:xfrm>
            <a:off x="1180646" y="113170"/>
            <a:ext cx="10515600" cy="1325563"/>
          </a:xfrm>
        </p:spPr>
        <p:txBody>
          <a:bodyPr/>
          <a:lstStyle/>
          <a:p>
            <a:r>
              <a:rPr lang="en-GB" dirty="0"/>
              <a:t>Predatory Publishing: Check</a:t>
            </a:r>
          </a:p>
        </p:txBody>
      </p:sp>
      <p:pic>
        <p:nvPicPr>
          <p:cNvPr id="4" name="Picture 3">
            <a:extLst>
              <a:ext uri="{FF2B5EF4-FFF2-40B4-BE49-F238E27FC236}">
                <a16:creationId xmlns:a16="http://schemas.microsoft.com/office/drawing/2014/main" id="{CAA590B7-CA40-F663-4B36-92F69409350D}"/>
              </a:ext>
            </a:extLst>
          </p:cNvPr>
          <p:cNvPicPr>
            <a:picLocks noChangeAspect="1"/>
          </p:cNvPicPr>
          <p:nvPr/>
        </p:nvPicPr>
        <p:blipFill>
          <a:blip r:embed="rId2"/>
          <a:stretch>
            <a:fillRect/>
          </a:stretch>
        </p:blipFill>
        <p:spPr>
          <a:xfrm>
            <a:off x="1954060" y="1257067"/>
            <a:ext cx="8317282" cy="4361381"/>
          </a:xfrm>
          <a:prstGeom prst="rect">
            <a:avLst/>
          </a:prstGeom>
        </p:spPr>
      </p:pic>
    </p:spTree>
    <p:extLst>
      <p:ext uri="{BB962C8B-B14F-4D97-AF65-F5344CB8AC3E}">
        <p14:creationId xmlns:p14="http://schemas.microsoft.com/office/powerpoint/2010/main" val="2102465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983FF-6E04-735E-5D09-8938FE3C2D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9B2811-7AAD-384D-C6FD-E1ADCDEBDC31}"/>
              </a:ext>
            </a:extLst>
          </p:cNvPr>
          <p:cNvSpPr>
            <a:spLocks noGrp="1"/>
          </p:cNvSpPr>
          <p:nvPr>
            <p:ph type="title"/>
          </p:nvPr>
        </p:nvSpPr>
        <p:spPr>
          <a:xfrm>
            <a:off x="1180646" y="113170"/>
            <a:ext cx="10515600" cy="1325563"/>
          </a:xfrm>
        </p:spPr>
        <p:txBody>
          <a:bodyPr/>
          <a:lstStyle/>
          <a:p>
            <a:r>
              <a:rPr lang="en-GB" dirty="0"/>
              <a:t>Predatory Publishing: Check</a:t>
            </a:r>
          </a:p>
        </p:txBody>
      </p:sp>
      <p:pic>
        <p:nvPicPr>
          <p:cNvPr id="4" name="Picture 3">
            <a:extLst>
              <a:ext uri="{FF2B5EF4-FFF2-40B4-BE49-F238E27FC236}">
                <a16:creationId xmlns:a16="http://schemas.microsoft.com/office/drawing/2014/main" id="{AED1EA4D-47AA-4C91-52D6-6611E9A23FD7}"/>
              </a:ext>
            </a:extLst>
          </p:cNvPr>
          <p:cNvPicPr>
            <a:picLocks noChangeAspect="1"/>
          </p:cNvPicPr>
          <p:nvPr/>
        </p:nvPicPr>
        <p:blipFill>
          <a:blip r:embed="rId2"/>
          <a:stretch>
            <a:fillRect/>
          </a:stretch>
        </p:blipFill>
        <p:spPr>
          <a:xfrm>
            <a:off x="2342367" y="1593945"/>
            <a:ext cx="8378357" cy="3979719"/>
          </a:xfrm>
          <a:prstGeom prst="rect">
            <a:avLst/>
          </a:prstGeom>
        </p:spPr>
      </p:pic>
    </p:spTree>
    <p:extLst>
      <p:ext uri="{BB962C8B-B14F-4D97-AF65-F5344CB8AC3E}">
        <p14:creationId xmlns:p14="http://schemas.microsoft.com/office/powerpoint/2010/main" val="2833046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E6970-D113-3314-C631-06FEC03E0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DE9FAA-9667-781B-947C-9D77130B881C}"/>
              </a:ext>
            </a:extLst>
          </p:cNvPr>
          <p:cNvSpPr>
            <a:spLocks noGrp="1"/>
          </p:cNvSpPr>
          <p:nvPr>
            <p:ph type="title"/>
          </p:nvPr>
        </p:nvSpPr>
        <p:spPr>
          <a:xfrm>
            <a:off x="1180646" y="113170"/>
            <a:ext cx="10515600" cy="1325563"/>
          </a:xfrm>
        </p:spPr>
        <p:txBody>
          <a:bodyPr/>
          <a:lstStyle/>
          <a:p>
            <a:r>
              <a:rPr lang="en-GB" dirty="0"/>
              <a:t>Predatory Publishing: Check</a:t>
            </a:r>
          </a:p>
        </p:txBody>
      </p:sp>
      <p:pic>
        <p:nvPicPr>
          <p:cNvPr id="5" name="Picture 4">
            <a:extLst>
              <a:ext uri="{FF2B5EF4-FFF2-40B4-BE49-F238E27FC236}">
                <a16:creationId xmlns:a16="http://schemas.microsoft.com/office/drawing/2014/main" id="{8B4FD7F4-C35C-A119-BB84-59601E973ECA}"/>
              </a:ext>
            </a:extLst>
          </p:cNvPr>
          <p:cNvPicPr>
            <a:picLocks noChangeAspect="1"/>
          </p:cNvPicPr>
          <p:nvPr/>
        </p:nvPicPr>
        <p:blipFill>
          <a:blip r:embed="rId2"/>
          <a:stretch>
            <a:fillRect/>
          </a:stretch>
        </p:blipFill>
        <p:spPr>
          <a:xfrm>
            <a:off x="2079320" y="1146787"/>
            <a:ext cx="8239679" cy="4564426"/>
          </a:xfrm>
          <a:prstGeom prst="rect">
            <a:avLst/>
          </a:prstGeom>
        </p:spPr>
      </p:pic>
    </p:spTree>
    <p:extLst>
      <p:ext uri="{BB962C8B-B14F-4D97-AF65-F5344CB8AC3E}">
        <p14:creationId xmlns:p14="http://schemas.microsoft.com/office/powerpoint/2010/main" val="874566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ECFFD-1F46-7A5B-F036-9744CBA9F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B913DA-1994-4407-88D2-B1AA4E0A7ADB}"/>
              </a:ext>
            </a:extLst>
          </p:cNvPr>
          <p:cNvSpPr>
            <a:spLocks noGrp="1"/>
          </p:cNvSpPr>
          <p:nvPr>
            <p:ph type="title"/>
          </p:nvPr>
        </p:nvSpPr>
        <p:spPr>
          <a:xfrm>
            <a:off x="1180646" y="113170"/>
            <a:ext cx="10515600" cy="1325563"/>
          </a:xfrm>
        </p:spPr>
        <p:txBody>
          <a:bodyPr/>
          <a:lstStyle/>
          <a:p>
            <a:r>
              <a:rPr lang="en-GB" dirty="0"/>
              <a:t>Predatory Publishing: Check</a:t>
            </a:r>
          </a:p>
        </p:txBody>
      </p:sp>
      <p:pic>
        <p:nvPicPr>
          <p:cNvPr id="4" name="Picture 3">
            <a:extLst>
              <a:ext uri="{FF2B5EF4-FFF2-40B4-BE49-F238E27FC236}">
                <a16:creationId xmlns:a16="http://schemas.microsoft.com/office/drawing/2014/main" id="{5DE25263-3BC7-37C4-FA89-6347448A8735}"/>
              </a:ext>
            </a:extLst>
          </p:cNvPr>
          <p:cNvPicPr>
            <a:picLocks noChangeAspect="1"/>
          </p:cNvPicPr>
          <p:nvPr/>
        </p:nvPicPr>
        <p:blipFill>
          <a:blip r:embed="rId2"/>
          <a:stretch>
            <a:fillRect/>
          </a:stretch>
        </p:blipFill>
        <p:spPr>
          <a:xfrm>
            <a:off x="2329841" y="1568538"/>
            <a:ext cx="8503089" cy="3929458"/>
          </a:xfrm>
          <a:prstGeom prst="rect">
            <a:avLst/>
          </a:prstGeom>
        </p:spPr>
      </p:pic>
    </p:spTree>
    <p:extLst>
      <p:ext uri="{BB962C8B-B14F-4D97-AF65-F5344CB8AC3E}">
        <p14:creationId xmlns:p14="http://schemas.microsoft.com/office/powerpoint/2010/main" val="1372180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F569D-8D34-ED19-C68A-28B7BC072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13171-FF11-E065-2371-FDF729846800}"/>
              </a:ext>
            </a:extLst>
          </p:cNvPr>
          <p:cNvSpPr>
            <a:spLocks noGrp="1"/>
          </p:cNvSpPr>
          <p:nvPr>
            <p:ph type="title"/>
          </p:nvPr>
        </p:nvSpPr>
        <p:spPr>
          <a:xfrm>
            <a:off x="1180646" y="113170"/>
            <a:ext cx="10515600" cy="1325563"/>
          </a:xfrm>
        </p:spPr>
        <p:txBody>
          <a:bodyPr/>
          <a:lstStyle/>
          <a:p>
            <a:r>
              <a:rPr lang="en-GB" dirty="0"/>
              <a:t>Predatory Publishing: Check</a:t>
            </a:r>
          </a:p>
        </p:txBody>
      </p:sp>
      <p:pic>
        <p:nvPicPr>
          <p:cNvPr id="4" name="Picture 3">
            <a:extLst>
              <a:ext uri="{FF2B5EF4-FFF2-40B4-BE49-F238E27FC236}">
                <a16:creationId xmlns:a16="http://schemas.microsoft.com/office/drawing/2014/main" id="{CF46897A-D7B0-8E62-6CE1-3058CDB87714}"/>
              </a:ext>
            </a:extLst>
          </p:cNvPr>
          <p:cNvPicPr>
            <a:picLocks noChangeAspect="1"/>
          </p:cNvPicPr>
          <p:nvPr/>
        </p:nvPicPr>
        <p:blipFill>
          <a:blip r:embed="rId2"/>
          <a:stretch>
            <a:fillRect/>
          </a:stretch>
        </p:blipFill>
        <p:spPr>
          <a:xfrm>
            <a:off x="2929088" y="907272"/>
            <a:ext cx="6333824" cy="5043455"/>
          </a:xfrm>
          <a:prstGeom prst="rect">
            <a:avLst/>
          </a:prstGeom>
        </p:spPr>
      </p:pic>
    </p:spTree>
    <p:extLst>
      <p:ext uri="{BB962C8B-B14F-4D97-AF65-F5344CB8AC3E}">
        <p14:creationId xmlns:p14="http://schemas.microsoft.com/office/powerpoint/2010/main" val="4221829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D5499-2B80-EF38-94B6-B571ABD2E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B0188B-2E18-2E90-D78D-8625FFE11B3D}"/>
              </a:ext>
            </a:extLst>
          </p:cNvPr>
          <p:cNvSpPr>
            <a:spLocks noGrp="1"/>
          </p:cNvSpPr>
          <p:nvPr>
            <p:ph type="title"/>
          </p:nvPr>
        </p:nvSpPr>
        <p:spPr>
          <a:xfrm>
            <a:off x="1180646" y="113170"/>
            <a:ext cx="10515600" cy="1325563"/>
          </a:xfrm>
        </p:spPr>
        <p:txBody>
          <a:bodyPr/>
          <a:lstStyle/>
          <a:p>
            <a:r>
              <a:rPr lang="en-GB" dirty="0"/>
              <a:t>Predatory Publishing</a:t>
            </a:r>
            <a:r>
              <a:rPr lang="en-GB"/>
              <a:t>: Submit</a:t>
            </a:r>
            <a:endParaRPr lang="en-GB" dirty="0"/>
          </a:p>
        </p:txBody>
      </p:sp>
      <p:sp>
        <p:nvSpPr>
          <p:cNvPr id="5" name="TextBox 4">
            <a:extLst>
              <a:ext uri="{FF2B5EF4-FFF2-40B4-BE49-F238E27FC236}">
                <a16:creationId xmlns:a16="http://schemas.microsoft.com/office/drawing/2014/main" id="{AF02AD36-0FB6-CAC2-BEBA-7BB3FE2BB505}"/>
              </a:ext>
            </a:extLst>
          </p:cNvPr>
          <p:cNvSpPr txBox="1"/>
          <p:nvPr/>
        </p:nvSpPr>
        <p:spPr>
          <a:xfrm>
            <a:off x="2582511" y="1273246"/>
            <a:ext cx="8189326" cy="1200329"/>
          </a:xfrm>
          <a:prstGeom prst="rect">
            <a:avLst/>
          </a:prstGeom>
          <a:noFill/>
        </p:spPr>
        <p:txBody>
          <a:bodyPr wrap="square" rtlCol="0">
            <a:spAutoFit/>
          </a:bodyPr>
          <a:lstStyle/>
          <a:p>
            <a:endParaRPr lang="en-GB" sz="3600" dirty="0"/>
          </a:p>
          <a:p>
            <a:endParaRPr lang="en-GB" sz="3600" dirty="0"/>
          </a:p>
        </p:txBody>
      </p:sp>
      <p:pic>
        <p:nvPicPr>
          <p:cNvPr id="7" name="Picture 6">
            <a:extLst>
              <a:ext uri="{FF2B5EF4-FFF2-40B4-BE49-F238E27FC236}">
                <a16:creationId xmlns:a16="http://schemas.microsoft.com/office/drawing/2014/main" id="{EF931C21-0069-6AF4-28EC-8070A25BA5EE}"/>
              </a:ext>
            </a:extLst>
          </p:cNvPr>
          <p:cNvPicPr>
            <a:picLocks noChangeAspect="1"/>
          </p:cNvPicPr>
          <p:nvPr/>
        </p:nvPicPr>
        <p:blipFill>
          <a:blip r:embed="rId2"/>
          <a:stretch>
            <a:fillRect/>
          </a:stretch>
        </p:blipFill>
        <p:spPr>
          <a:xfrm>
            <a:off x="762659" y="1907087"/>
            <a:ext cx="11170262" cy="3043825"/>
          </a:xfrm>
          <a:prstGeom prst="rect">
            <a:avLst/>
          </a:prstGeom>
        </p:spPr>
      </p:pic>
    </p:spTree>
    <p:extLst>
      <p:ext uri="{BB962C8B-B14F-4D97-AF65-F5344CB8AC3E}">
        <p14:creationId xmlns:p14="http://schemas.microsoft.com/office/powerpoint/2010/main" val="1932722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62329" y="4175201"/>
            <a:ext cx="3830320" cy="1097280"/>
          </a:xfrm>
          <a:prstGeom prst="rect">
            <a:avLst/>
          </a:prstGeom>
        </p:spPr>
        <p:txBody>
          <a:bodyPr vert="horz" wrap="square" lIns="0" tIns="75565" rIns="0" bIns="0" rtlCol="0">
            <a:spAutoFit/>
          </a:bodyPr>
          <a:lstStyle/>
          <a:p>
            <a:pPr marL="12700" marR="5080" lvl="0" indent="753110" defTabSz="914400" eaLnBrk="1" fontAlgn="auto" latinLnBrk="0" hangingPunct="1">
              <a:lnSpc>
                <a:spcPts val="4000"/>
              </a:lnSpc>
              <a:spcBef>
                <a:spcPts val="595"/>
              </a:spcBef>
              <a:spcAft>
                <a:spcPts val="0"/>
              </a:spcAft>
              <a:buClrTx/>
              <a:buSzTx/>
              <a:buFontTx/>
              <a:buNone/>
              <a:tabLst/>
              <a:defRPr/>
            </a:pPr>
            <a:r>
              <a:rPr kumimoji="0" sz="3700" b="1" i="0" u="none" strike="noStrike" kern="0" cap="none" spc="0" normalizeH="0" baseline="0" noProof="0" dirty="0">
                <a:ln>
                  <a:noFill/>
                </a:ln>
                <a:solidFill>
                  <a:sysClr val="windowText" lastClr="000000"/>
                </a:solidFill>
                <a:effectLst/>
                <a:uLnTx/>
                <a:uFillTx/>
                <a:latin typeface="Calibri"/>
                <a:cs typeface="Calibri"/>
              </a:rPr>
              <a:t>A</a:t>
            </a:r>
            <a:r>
              <a:rPr kumimoji="0" sz="3700" b="1" i="0" u="none" strike="noStrike" kern="0" cap="none" spc="-65" normalizeH="0" baseline="0" noProof="0" dirty="0">
                <a:ln>
                  <a:noFill/>
                </a:ln>
                <a:solidFill>
                  <a:sysClr val="windowText" lastClr="000000"/>
                </a:solidFill>
                <a:effectLst/>
                <a:uLnTx/>
                <a:uFillTx/>
                <a:latin typeface="Calibri"/>
                <a:cs typeface="Calibri"/>
              </a:rPr>
              <a:t> </a:t>
            </a:r>
            <a:r>
              <a:rPr kumimoji="0" sz="3700" b="1" i="0" u="none" strike="noStrike" kern="0" cap="none" spc="235" normalizeH="0" baseline="0" noProof="0" dirty="0">
                <a:ln>
                  <a:noFill/>
                </a:ln>
                <a:solidFill>
                  <a:sysClr val="windowText" lastClr="000000"/>
                </a:solidFill>
                <a:effectLst/>
                <a:uLnTx/>
                <a:uFillTx/>
                <a:latin typeface="Calibri"/>
                <a:cs typeface="Calibri"/>
              </a:rPr>
              <a:t>checklist</a:t>
            </a:r>
            <a:r>
              <a:rPr kumimoji="0" sz="3700" b="1" i="0" u="none" strike="noStrike" kern="0" cap="none" spc="-35" normalizeH="0" baseline="0" noProof="0" dirty="0">
                <a:ln>
                  <a:noFill/>
                </a:ln>
                <a:solidFill>
                  <a:sysClr val="windowText" lastClr="000000"/>
                </a:solidFill>
                <a:effectLst/>
                <a:uLnTx/>
                <a:uFillTx/>
                <a:latin typeface="Calibri"/>
                <a:cs typeface="Calibri"/>
              </a:rPr>
              <a:t> </a:t>
            </a:r>
            <a:r>
              <a:rPr kumimoji="0" sz="3700" b="1" i="0" u="none" strike="noStrike" kern="0" cap="none" spc="35" normalizeH="0" baseline="0" noProof="0" dirty="0">
                <a:ln>
                  <a:noFill/>
                </a:ln>
                <a:solidFill>
                  <a:sysClr val="windowText" lastClr="000000"/>
                </a:solidFill>
                <a:effectLst/>
                <a:uLnTx/>
                <a:uFillTx/>
                <a:latin typeface="Calibri"/>
                <a:cs typeface="Calibri"/>
              </a:rPr>
              <a:t>for </a:t>
            </a:r>
            <a:r>
              <a:rPr kumimoji="0" sz="3700" b="1" i="0" u="none" strike="noStrike" kern="0" cap="none" spc="204" normalizeH="0" baseline="0" noProof="0" dirty="0">
                <a:ln>
                  <a:noFill/>
                </a:ln>
                <a:solidFill>
                  <a:sysClr val="windowText" lastClr="000000"/>
                </a:solidFill>
                <a:effectLst/>
                <a:uLnTx/>
                <a:uFillTx/>
                <a:latin typeface="Calibri"/>
                <a:cs typeface="Calibri"/>
              </a:rPr>
              <a:t>Books</a:t>
            </a:r>
            <a:r>
              <a:rPr kumimoji="0" sz="3700" b="1" i="0" u="none" strike="noStrike" kern="0" cap="none" spc="-80" normalizeH="0" baseline="0" noProof="0" dirty="0">
                <a:ln>
                  <a:noFill/>
                </a:ln>
                <a:solidFill>
                  <a:sysClr val="windowText" lastClr="000000"/>
                </a:solidFill>
                <a:effectLst/>
                <a:uLnTx/>
                <a:uFillTx/>
                <a:latin typeface="Calibri"/>
                <a:cs typeface="Calibri"/>
              </a:rPr>
              <a:t> </a:t>
            </a:r>
            <a:r>
              <a:rPr kumimoji="0" sz="3700" b="1" i="0" u="none" strike="noStrike" kern="0" cap="none" spc="-140" normalizeH="0" baseline="0" noProof="0" dirty="0">
                <a:ln>
                  <a:noFill/>
                </a:ln>
                <a:solidFill>
                  <a:sysClr val="windowText" lastClr="000000"/>
                </a:solidFill>
                <a:effectLst/>
                <a:uLnTx/>
                <a:uFillTx/>
                <a:latin typeface="Calibri"/>
                <a:cs typeface="Calibri"/>
              </a:rPr>
              <a:t>&amp;</a:t>
            </a:r>
            <a:r>
              <a:rPr kumimoji="0" sz="3700" b="1" i="0" u="none" strike="noStrike" kern="0" cap="none" spc="-80" normalizeH="0" baseline="0" noProof="0" dirty="0">
                <a:ln>
                  <a:noFill/>
                </a:ln>
                <a:solidFill>
                  <a:sysClr val="windowText" lastClr="000000"/>
                </a:solidFill>
                <a:effectLst/>
                <a:uLnTx/>
                <a:uFillTx/>
                <a:latin typeface="Calibri"/>
                <a:cs typeface="Calibri"/>
              </a:rPr>
              <a:t> </a:t>
            </a:r>
            <a:r>
              <a:rPr kumimoji="0" sz="3700" b="1" i="0" u="none" strike="noStrike" kern="0" cap="none" spc="210" normalizeH="0" baseline="0" noProof="0" dirty="0">
                <a:ln>
                  <a:noFill/>
                </a:ln>
                <a:solidFill>
                  <a:sysClr val="windowText" lastClr="000000"/>
                </a:solidFill>
                <a:effectLst/>
                <a:uLnTx/>
                <a:uFillTx/>
                <a:latin typeface="Calibri"/>
                <a:cs typeface="Calibri"/>
              </a:rPr>
              <a:t>Chapters</a:t>
            </a:r>
            <a:endParaRPr kumimoji="0" sz="3700" b="0" i="0" u="none" strike="noStrike" kern="0" cap="none" spc="0" normalizeH="0" baseline="0" noProof="0">
              <a:ln>
                <a:noFill/>
              </a:ln>
              <a:solidFill>
                <a:sysClr val="windowText" lastClr="000000"/>
              </a:solidFill>
              <a:effectLst/>
              <a:uLnTx/>
              <a:uFillTx/>
              <a:latin typeface="Calibri"/>
              <a:cs typeface="Calibri"/>
            </a:endParaRPr>
          </a:p>
        </p:txBody>
      </p:sp>
      <p:grpSp>
        <p:nvGrpSpPr>
          <p:cNvPr id="3" name="object 3"/>
          <p:cNvGrpSpPr/>
          <p:nvPr/>
        </p:nvGrpSpPr>
        <p:grpSpPr>
          <a:xfrm>
            <a:off x="2730500" y="444500"/>
            <a:ext cx="6791959" cy="3480435"/>
            <a:chOff x="2730500" y="444500"/>
            <a:chExt cx="6791959" cy="3480435"/>
          </a:xfrm>
        </p:grpSpPr>
        <p:pic>
          <p:nvPicPr>
            <p:cNvPr id="4" name="object 4"/>
            <p:cNvPicPr/>
            <p:nvPr/>
          </p:nvPicPr>
          <p:blipFill>
            <a:blip r:embed="rId2" cstate="print"/>
            <a:stretch>
              <a:fillRect/>
            </a:stretch>
          </p:blipFill>
          <p:spPr>
            <a:xfrm>
              <a:off x="2743200" y="472727"/>
              <a:ext cx="6766559" cy="3439380"/>
            </a:xfrm>
            <a:prstGeom prst="rect">
              <a:avLst/>
            </a:prstGeom>
          </p:spPr>
        </p:pic>
        <p:sp>
          <p:nvSpPr>
            <p:cNvPr id="5" name="object 5"/>
            <p:cNvSpPr/>
            <p:nvPr/>
          </p:nvSpPr>
          <p:spPr>
            <a:xfrm>
              <a:off x="2736850" y="450850"/>
              <a:ext cx="6779259" cy="3467735"/>
            </a:xfrm>
            <a:custGeom>
              <a:avLst/>
              <a:gdLst/>
              <a:ahLst/>
              <a:cxnLst/>
              <a:rect l="l" t="t" r="r" b="b"/>
              <a:pathLst>
                <a:path w="6779259" h="3467735">
                  <a:moveTo>
                    <a:pt x="0" y="3467607"/>
                  </a:moveTo>
                  <a:lnTo>
                    <a:pt x="6779259" y="3467607"/>
                  </a:lnTo>
                  <a:lnTo>
                    <a:pt x="6779259" y="0"/>
                  </a:lnTo>
                  <a:lnTo>
                    <a:pt x="0" y="0"/>
                  </a:lnTo>
                  <a:lnTo>
                    <a:pt x="0" y="3467607"/>
                  </a:lnTo>
                  <a:close/>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p:nvPr/>
        </p:nvSpPr>
        <p:spPr>
          <a:xfrm>
            <a:off x="5325871" y="4215129"/>
            <a:ext cx="6064885" cy="1154430"/>
          </a:xfrm>
          <a:prstGeom prst="rect">
            <a:avLst/>
          </a:prstGeom>
        </p:spPr>
        <p:txBody>
          <a:bodyPr vert="horz" wrap="square" lIns="0" tIns="43180" rIns="0" bIns="0" rtlCol="0">
            <a:spAutoFit/>
          </a:bodyPr>
          <a:lstStyle/>
          <a:p>
            <a:pPr marL="12700" marR="5080" lvl="0" indent="0" defTabSz="914400" eaLnBrk="1" fontAlgn="auto" latinLnBrk="0" hangingPunct="1">
              <a:lnSpc>
                <a:spcPct val="90100"/>
              </a:lnSpc>
              <a:spcBef>
                <a:spcPts val="340"/>
              </a:spcBef>
              <a:spcAft>
                <a:spcPts val="0"/>
              </a:spcAft>
              <a:buClrTx/>
              <a:buSzTx/>
              <a:buFontTx/>
              <a:buNone/>
              <a:tabLst/>
              <a:defRPr/>
            </a:pPr>
            <a:r>
              <a:rPr kumimoji="0" sz="2000" b="0" i="1" u="none" strike="noStrike" kern="0" cap="none" spc="60" normalizeH="0" baseline="0" noProof="0" dirty="0">
                <a:ln>
                  <a:noFill/>
                </a:ln>
                <a:solidFill>
                  <a:sysClr val="windowText" lastClr="000000"/>
                </a:solidFill>
                <a:effectLst/>
                <a:uLnTx/>
                <a:uFillTx/>
                <a:latin typeface="Calibri"/>
                <a:cs typeface="Calibri"/>
              </a:rPr>
              <a:t>“The</a:t>
            </a:r>
            <a:r>
              <a:rPr kumimoji="0" sz="2000" b="0" i="1" u="none" strike="noStrike" kern="0" cap="none" spc="-40" normalizeH="0" baseline="0" noProof="0" dirty="0">
                <a:ln>
                  <a:noFill/>
                </a:ln>
                <a:solidFill>
                  <a:sysClr val="windowText" lastClr="000000"/>
                </a:solidFill>
                <a:effectLst/>
                <a:uLnTx/>
                <a:uFillTx/>
                <a:latin typeface="Calibri"/>
                <a:cs typeface="Calibri"/>
              </a:rPr>
              <a:t> </a:t>
            </a:r>
            <a:r>
              <a:rPr kumimoji="0" sz="2000" b="0" i="1" u="none" strike="noStrike" kern="0" cap="none" spc="90" normalizeH="0" baseline="0" noProof="0" dirty="0">
                <a:ln>
                  <a:noFill/>
                </a:ln>
                <a:solidFill>
                  <a:sysClr val="windowText" lastClr="000000"/>
                </a:solidFill>
                <a:effectLst/>
                <a:uLnTx/>
                <a:uFillTx/>
                <a:latin typeface="Calibri"/>
                <a:cs typeface="Calibri"/>
              </a:rPr>
              <a:t>website…helps</a:t>
            </a:r>
            <a:r>
              <a:rPr kumimoji="0" sz="2000" b="0" i="1" u="none" strike="noStrike" kern="0" cap="none" spc="-60" normalizeH="0" baseline="0" noProof="0" dirty="0">
                <a:ln>
                  <a:noFill/>
                </a:ln>
                <a:solidFill>
                  <a:sysClr val="windowText" lastClr="000000"/>
                </a:solidFill>
                <a:effectLst/>
                <a:uLnTx/>
                <a:uFillTx/>
                <a:latin typeface="Calibri"/>
                <a:cs typeface="Calibri"/>
              </a:rPr>
              <a:t> </a:t>
            </a:r>
            <a:r>
              <a:rPr kumimoji="0" sz="2000" b="0" i="1" u="none" strike="noStrike" kern="0" cap="none" spc="45" normalizeH="0" baseline="0" noProof="0" dirty="0">
                <a:ln>
                  <a:noFill/>
                </a:ln>
                <a:solidFill>
                  <a:sysClr val="windowText" lastClr="000000"/>
                </a:solidFill>
                <a:effectLst/>
                <a:uLnTx/>
                <a:uFillTx/>
                <a:latin typeface="Calibri"/>
                <a:cs typeface="Calibri"/>
              </a:rPr>
              <a:t>authors</a:t>
            </a:r>
            <a:r>
              <a:rPr kumimoji="0" sz="2000" b="0" i="1" u="none" strike="noStrike" kern="0" cap="none" spc="-50" normalizeH="0" baseline="0" noProof="0" dirty="0">
                <a:ln>
                  <a:noFill/>
                </a:ln>
                <a:solidFill>
                  <a:sysClr val="windowText" lastClr="000000"/>
                </a:solidFill>
                <a:effectLst/>
                <a:uLnTx/>
                <a:uFillTx/>
                <a:latin typeface="Calibri"/>
                <a:cs typeface="Calibri"/>
              </a:rPr>
              <a:t> </a:t>
            </a:r>
            <a:r>
              <a:rPr kumimoji="0" sz="2000" b="0" i="1" u="none" strike="noStrike" kern="0" cap="none" spc="0" normalizeH="0" baseline="0" noProof="0" dirty="0">
                <a:ln>
                  <a:noFill/>
                </a:ln>
                <a:solidFill>
                  <a:sysClr val="windowText" lastClr="000000"/>
                </a:solidFill>
                <a:effectLst/>
                <a:uLnTx/>
                <a:uFillTx/>
                <a:latin typeface="Calibri"/>
                <a:cs typeface="Calibri"/>
              </a:rPr>
              <a:t>to</a:t>
            </a:r>
            <a:r>
              <a:rPr kumimoji="0" sz="2000" b="0" i="1" u="none" strike="noStrike" kern="0" cap="none" spc="-30" normalizeH="0" baseline="0" noProof="0" dirty="0">
                <a:ln>
                  <a:noFill/>
                </a:ln>
                <a:solidFill>
                  <a:sysClr val="windowText" lastClr="000000"/>
                </a:solidFill>
                <a:effectLst/>
                <a:uLnTx/>
                <a:uFillTx/>
                <a:latin typeface="Calibri"/>
                <a:cs typeface="Calibri"/>
              </a:rPr>
              <a:t> </a:t>
            </a:r>
            <a:r>
              <a:rPr kumimoji="0" sz="2000" b="0" i="1" u="none" strike="noStrike" kern="0" cap="none" spc="55" normalizeH="0" baseline="0" noProof="0" dirty="0">
                <a:ln>
                  <a:noFill/>
                </a:ln>
                <a:solidFill>
                  <a:sysClr val="windowText" lastClr="000000"/>
                </a:solidFill>
                <a:effectLst/>
                <a:uLnTx/>
                <a:uFillTx/>
                <a:latin typeface="Calibri"/>
                <a:cs typeface="Calibri"/>
              </a:rPr>
              <a:t>determine</a:t>
            </a:r>
            <a:r>
              <a:rPr kumimoji="0" sz="2000" b="0" i="1" u="none" strike="noStrike" kern="0" cap="none" spc="-50" normalizeH="0" baseline="0" noProof="0" dirty="0">
                <a:ln>
                  <a:noFill/>
                </a:ln>
                <a:solidFill>
                  <a:sysClr val="windowText" lastClr="000000"/>
                </a:solidFill>
                <a:effectLst/>
                <a:uLnTx/>
                <a:uFillTx/>
                <a:latin typeface="Calibri"/>
                <a:cs typeface="Calibri"/>
              </a:rPr>
              <a:t> </a:t>
            </a:r>
            <a:r>
              <a:rPr kumimoji="0" sz="2000" b="0" i="1" u="none" strike="noStrike" kern="0" cap="none" spc="0" normalizeH="0" baseline="0" noProof="0" dirty="0">
                <a:ln>
                  <a:noFill/>
                </a:ln>
                <a:solidFill>
                  <a:sysClr val="windowText" lastClr="000000"/>
                </a:solidFill>
                <a:effectLst/>
                <a:uLnTx/>
                <a:uFillTx/>
                <a:latin typeface="Calibri"/>
                <a:cs typeface="Calibri"/>
              </a:rPr>
              <a:t>if</a:t>
            </a:r>
            <a:r>
              <a:rPr kumimoji="0" sz="2000" b="0" i="1" u="none" strike="noStrike" kern="0" cap="none" spc="-40" normalizeH="0" baseline="0" noProof="0" dirty="0">
                <a:ln>
                  <a:noFill/>
                </a:ln>
                <a:solidFill>
                  <a:sysClr val="windowText" lastClr="000000"/>
                </a:solidFill>
                <a:effectLst/>
                <a:uLnTx/>
                <a:uFillTx/>
                <a:latin typeface="Calibri"/>
                <a:cs typeface="Calibri"/>
              </a:rPr>
              <a:t> </a:t>
            </a:r>
            <a:r>
              <a:rPr kumimoji="0" sz="2000" b="0" i="1" u="none" strike="noStrike" kern="0" cap="none" spc="0" normalizeH="0" baseline="0" noProof="0" dirty="0">
                <a:ln>
                  <a:noFill/>
                </a:ln>
                <a:solidFill>
                  <a:sysClr val="windowText" lastClr="000000"/>
                </a:solidFill>
                <a:effectLst/>
                <a:uLnTx/>
                <a:uFillTx/>
                <a:latin typeface="Calibri"/>
                <a:cs typeface="Calibri"/>
              </a:rPr>
              <a:t>a</a:t>
            </a:r>
            <a:r>
              <a:rPr kumimoji="0" sz="2000" b="0" i="1" u="none" strike="noStrike" kern="0" cap="none" spc="-35" normalizeH="0" baseline="0" noProof="0" dirty="0">
                <a:ln>
                  <a:noFill/>
                </a:ln>
                <a:solidFill>
                  <a:sysClr val="windowText" lastClr="000000"/>
                </a:solidFill>
                <a:effectLst/>
                <a:uLnTx/>
                <a:uFillTx/>
                <a:latin typeface="Calibri"/>
                <a:cs typeface="Calibri"/>
              </a:rPr>
              <a:t> </a:t>
            </a:r>
            <a:r>
              <a:rPr kumimoji="0" sz="2000" b="0" i="1" u="none" strike="noStrike" kern="0" cap="none" spc="55" normalizeH="0" baseline="0" noProof="0" dirty="0">
                <a:ln>
                  <a:noFill/>
                </a:ln>
                <a:solidFill>
                  <a:sysClr val="windowText" lastClr="000000"/>
                </a:solidFill>
                <a:effectLst/>
                <a:uLnTx/>
                <a:uFillTx/>
                <a:latin typeface="Calibri"/>
                <a:cs typeface="Calibri"/>
              </a:rPr>
              <a:t>publisher </a:t>
            </a:r>
            <a:r>
              <a:rPr kumimoji="0" sz="2000" b="0" i="1" u="none" strike="noStrike" kern="0" cap="none" spc="95" normalizeH="0" baseline="0" noProof="0" dirty="0">
                <a:ln>
                  <a:noFill/>
                </a:ln>
                <a:solidFill>
                  <a:sysClr val="windowText" lastClr="000000"/>
                </a:solidFill>
                <a:effectLst/>
                <a:uLnTx/>
                <a:uFillTx/>
                <a:latin typeface="Calibri"/>
                <a:cs typeface="Calibri"/>
              </a:rPr>
              <a:t>is</a:t>
            </a:r>
            <a:r>
              <a:rPr kumimoji="0" sz="2000" b="0" i="1" u="none" strike="noStrike" kern="0" cap="none" spc="-5" normalizeH="0" baseline="0" noProof="0" dirty="0">
                <a:ln>
                  <a:noFill/>
                </a:ln>
                <a:solidFill>
                  <a:sysClr val="windowText" lastClr="000000"/>
                </a:solidFill>
                <a:effectLst/>
                <a:uLnTx/>
                <a:uFillTx/>
                <a:latin typeface="Calibri"/>
                <a:cs typeface="Calibri"/>
              </a:rPr>
              <a:t> </a:t>
            </a:r>
            <a:r>
              <a:rPr kumimoji="0" sz="2000" b="0" i="1" u="none" strike="noStrike" kern="0" cap="none" spc="0" normalizeH="0" baseline="0" noProof="0" dirty="0">
                <a:ln>
                  <a:noFill/>
                </a:ln>
                <a:solidFill>
                  <a:sysClr val="windowText" lastClr="000000"/>
                </a:solidFill>
                <a:effectLst/>
                <a:uLnTx/>
                <a:uFillTx/>
                <a:latin typeface="Calibri"/>
                <a:cs typeface="Calibri"/>
              </a:rPr>
              <a:t>trustworthy,</a:t>
            </a:r>
            <a:r>
              <a:rPr kumimoji="0" sz="2000" b="0" i="1" u="none" strike="noStrike" kern="0" cap="none" spc="-20" normalizeH="0" baseline="0" noProof="0" dirty="0">
                <a:ln>
                  <a:noFill/>
                </a:ln>
                <a:solidFill>
                  <a:sysClr val="windowText" lastClr="000000"/>
                </a:solidFill>
                <a:effectLst/>
                <a:uLnTx/>
                <a:uFillTx/>
                <a:latin typeface="Calibri"/>
                <a:cs typeface="Calibri"/>
              </a:rPr>
              <a:t> </a:t>
            </a:r>
            <a:r>
              <a:rPr kumimoji="0" sz="2000" b="0" i="1" u="none" strike="noStrike" kern="0" cap="none" spc="0" normalizeH="0" baseline="0" noProof="0" dirty="0">
                <a:ln>
                  <a:noFill/>
                </a:ln>
                <a:solidFill>
                  <a:sysClr val="windowText" lastClr="000000"/>
                </a:solidFill>
                <a:effectLst/>
                <a:uLnTx/>
                <a:uFillTx/>
                <a:latin typeface="Calibri"/>
                <a:cs typeface="Calibri"/>
              </a:rPr>
              <a:t>by</a:t>
            </a:r>
            <a:r>
              <a:rPr kumimoji="0" sz="2000" b="0" i="1" u="none" strike="noStrike" kern="0" cap="none" spc="-10" normalizeH="0" baseline="0" noProof="0" dirty="0">
                <a:ln>
                  <a:noFill/>
                </a:ln>
                <a:solidFill>
                  <a:sysClr val="windowText" lastClr="000000"/>
                </a:solidFill>
                <a:effectLst/>
                <a:uLnTx/>
                <a:uFillTx/>
                <a:latin typeface="Calibri"/>
                <a:cs typeface="Calibri"/>
              </a:rPr>
              <a:t> </a:t>
            </a:r>
            <a:r>
              <a:rPr kumimoji="0" sz="2000" b="0" i="1" u="none" strike="noStrike" kern="0" cap="none" spc="0" normalizeH="0" baseline="0" noProof="0" dirty="0">
                <a:ln>
                  <a:noFill/>
                </a:ln>
                <a:solidFill>
                  <a:sysClr val="windowText" lastClr="000000"/>
                </a:solidFill>
                <a:effectLst/>
                <a:uLnTx/>
                <a:uFillTx/>
                <a:latin typeface="Calibri"/>
                <a:cs typeface="Calibri"/>
              </a:rPr>
              <a:t>providing</a:t>
            </a:r>
            <a:r>
              <a:rPr kumimoji="0" sz="2000" b="0" i="1" u="none" strike="noStrike" kern="0" cap="none" spc="-25" normalizeH="0" baseline="0" noProof="0" dirty="0">
                <a:ln>
                  <a:noFill/>
                </a:ln>
                <a:solidFill>
                  <a:sysClr val="windowText" lastClr="000000"/>
                </a:solidFill>
                <a:effectLst/>
                <a:uLnTx/>
                <a:uFillTx/>
                <a:latin typeface="Calibri"/>
                <a:cs typeface="Calibri"/>
              </a:rPr>
              <a:t> </a:t>
            </a:r>
            <a:r>
              <a:rPr kumimoji="0" sz="2000" b="0" i="1" u="none" strike="noStrike" kern="0" cap="none" spc="0" normalizeH="0" baseline="0" noProof="0" dirty="0">
                <a:ln>
                  <a:noFill/>
                </a:ln>
                <a:solidFill>
                  <a:sysClr val="windowText" lastClr="000000"/>
                </a:solidFill>
                <a:effectLst/>
                <a:uLnTx/>
                <a:uFillTx/>
                <a:latin typeface="Calibri"/>
                <a:cs typeface="Calibri"/>
              </a:rPr>
              <a:t>a</a:t>
            </a:r>
            <a:r>
              <a:rPr kumimoji="0" sz="2000" b="0" i="1" u="none" strike="noStrike" kern="0" cap="none" spc="5" normalizeH="0" baseline="0" noProof="0" dirty="0">
                <a:ln>
                  <a:noFill/>
                </a:ln>
                <a:solidFill>
                  <a:sysClr val="windowText" lastClr="000000"/>
                </a:solidFill>
                <a:effectLst/>
                <a:uLnTx/>
                <a:uFillTx/>
                <a:latin typeface="Calibri"/>
                <a:cs typeface="Calibri"/>
              </a:rPr>
              <a:t> </a:t>
            </a:r>
            <a:r>
              <a:rPr kumimoji="0" sz="2000" b="0" i="1" u="none" strike="noStrike" kern="0" cap="none" spc="90" normalizeH="0" baseline="0" noProof="0" dirty="0">
                <a:ln>
                  <a:noFill/>
                </a:ln>
                <a:solidFill>
                  <a:sysClr val="windowText" lastClr="000000"/>
                </a:solidFill>
                <a:effectLst/>
                <a:uLnTx/>
                <a:uFillTx/>
                <a:latin typeface="Calibri"/>
                <a:cs typeface="Calibri"/>
              </a:rPr>
              <a:t>checklist</a:t>
            </a:r>
            <a:r>
              <a:rPr kumimoji="0" sz="2000" b="0" i="1" u="none" strike="noStrike" kern="0" cap="none" spc="10" normalizeH="0" baseline="0" noProof="0" dirty="0">
                <a:ln>
                  <a:noFill/>
                </a:ln>
                <a:solidFill>
                  <a:sysClr val="windowText" lastClr="000000"/>
                </a:solidFill>
                <a:effectLst/>
                <a:uLnTx/>
                <a:uFillTx/>
                <a:latin typeface="Calibri"/>
                <a:cs typeface="Calibri"/>
              </a:rPr>
              <a:t> </a:t>
            </a:r>
            <a:r>
              <a:rPr kumimoji="0" sz="2000" b="0" i="1" u="none" strike="noStrike" kern="0" cap="none" spc="0" normalizeH="0" baseline="0" noProof="0" dirty="0">
                <a:ln>
                  <a:noFill/>
                </a:ln>
                <a:solidFill>
                  <a:sysClr val="windowText" lastClr="000000"/>
                </a:solidFill>
                <a:effectLst/>
                <a:uLnTx/>
                <a:uFillTx/>
                <a:latin typeface="Calibri"/>
                <a:cs typeface="Calibri"/>
              </a:rPr>
              <a:t>for</a:t>
            </a:r>
            <a:r>
              <a:rPr kumimoji="0" sz="2000" b="0" i="1" u="none" strike="noStrike" kern="0" cap="none" spc="-5" normalizeH="0" baseline="0" noProof="0" dirty="0">
                <a:ln>
                  <a:noFill/>
                </a:ln>
                <a:solidFill>
                  <a:sysClr val="windowText" lastClr="000000"/>
                </a:solidFill>
                <a:effectLst/>
                <a:uLnTx/>
                <a:uFillTx/>
                <a:latin typeface="Calibri"/>
                <a:cs typeface="Calibri"/>
              </a:rPr>
              <a:t> </a:t>
            </a:r>
            <a:r>
              <a:rPr kumimoji="0" sz="2000" b="0" i="1" u="none" strike="noStrike" kern="0" cap="none" spc="90" normalizeH="0" baseline="0" noProof="0" dirty="0">
                <a:ln>
                  <a:noFill/>
                </a:ln>
                <a:solidFill>
                  <a:sysClr val="windowText" lastClr="000000"/>
                </a:solidFill>
                <a:effectLst/>
                <a:uLnTx/>
                <a:uFillTx/>
                <a:latin typeface="Calibri"/>
                <a:cs typeface="Calibri"/>
              </a:rPr>
              <a:t>books</a:t>
            </a:r>
            <a:r>
              <a:rPr kumimoji="0" sz="2000" b="0" i="1" u="none" strike="noStrike" kern="0" cap="none" spc="-25" normalizeH="0" baseline="0" noProof="0" dirty="0">
                <a:ln>
                  <a:noFill/>
                </a:ln>
                <a:solidFill>
                  <a:sysClr val="windowText" lastClr="000000"/>
                </a:solidFill>
                <a:effectLst/>
                <a:uLnTx/>
                <a:uFillTx/>
                <a:latin typeface="Calibri"/>
                <a:cs typeface="Calibri"/>
              </a:rPr>
              <a:t> </a:t>
            </a:r>
            <a:r>
              <a:rPr kumimoji="0" sz="2000" b="0" i="1" u="none" strike="noStrike" kern="0" cap="none" spc="45" normalizeH="0" baseline="0" noProof="0" dirty="0">
                <a:ln>
                  <a:noFill/>
                </a:ln>
                <a:solidFill>
                  <a:sysClr val="windowText" lastClr="000000"/>
                </a:solidFill>
                <a:effectLst/>
                <a:uLnTx/>
                <a:uFillTx/>
                <a:latin typeface="Calibri"/>
                <a:cs typeface="Calibri"/>
              </a:rPr>
              <a:t>and </a:t>
            </a:r>
            <a:r>
              <a:rPr kumimoji="0" sz="2000" b="0" i="1" u="none" strike="noStrike" kern="0" cap="none" spc="35" normalizeH="0" baseline="0" noProof="0" dirty="0">
                <a:ln>
                  <a:noFill/>
                </a:ln>
                <a:solidFill>
                  <a:sysClr val="windowText" lastClr="000000"/>
                </a:solidFill>
                <a:effectLst/>
                <a:uLnTx/>
                <a:uFillTx/>
                <a:latin typeface="Calibri"/>
                <a:cs typeface="Calibri"/>
              </a:rPr>
              <a:t>chapters.”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ts val="2160"/>
              </a:lnSpc>
              <a:spcBef>
                <a:spcPts val="0"/>
              </a:spcBef>
              <a:spcAft>
                <a:spcPts val="0"/>
              </a:spcAft>
              <a:buClrTx/>
              <a:buSzTx/>
              <a:buFontTx/>
              <a:buNone/>
              <a:tabLst/>
              <a:defRPr/>
            </a:pPr>
            <a:r>
              <a:rPr kumimoji="0" sz="2000" b="0" i="0" u="none" strike="noStrike" kern="0" cap="none" spc="75" normalizeH="0" baseline="0" noProof="0" dirty="0">
                <a:ln>
                  <a:noFill/>
                </a:ln>
                <a:solidFill>
                  <a:sysClr val="windowText" lastClr="000000"/>
                </a:solidFill>
                <a:effectLst/>
                <a:uLnTx/>
                <a:uFillTx/>
                <a:latin typeface="Calibri"/>
                <a:cs typeface="Calibri"/>
              </a:rPr>
              <a:t>OAPEN</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pic>
        <p:nvPicPr>
          <p:cNvPr id="7" name="object 7"/>
          <p:cNvPicPr/>
          <p:nvPr/>
        </p:nvPicPr>
        <p:blipFill>
          <a:blip r:embed="rId3" cstate="print"/>
          <a:stretch>
            <a:fillRect/>
          </a:stretch>
        </p:blipFill>
        <p:spPr>
          <a:xfrm>
            <a:off x="0" y="6405371"/>
            <a:ext cx="12192000" cy="45262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Cath Dishman">
            <a:extLst>
              <a:ext uri="{FF2B5EF4-FFF2-40B4-BE49-F238E27FC236}">
                <a16:creationId xmlns:a16="http://schemas.microsoft.com/office/drawing/2014/main" id="{5F3AC121-8A2B-AA98-E9FD-FEED73772B4C}"/>
              </a:ext>
            </a:extLst>
          </p:cNvPr>
          <p:cNvPicPr>
            <a:picLocks noChangeAspect="1"/>
          </p:cNvPicPr>
          <p:nvPr/>
        </p:nvPicPr>
        <p:blipFill>
          <a:blip r:embed="rId3"/>
          <a:stretch>
            <a:fillRect/>
          </a:stretch>
        </p:blipFill>
        <p:spPr>
          <a:xfrm>
            <a:off x="965172" y="502920"/>
            <a:ext cx="1586263" cy="1988993"/>
          </a:xfrm>
          <a:prstGeom prst="rect">
            <a:avLst/>
          </a:prstGeom>
        </p:spPr>
      </p:pic>
      <p:pic>
        <p:nvPicPr>
          <p:cNvPr id="6" name="Picture 5" descr="Image of Amie Longthorne">
            <a:extLst>
              <a:ext uri="{FF2B5EF4-FFF2-40B4-BE49-F238E27FC236}">
                <a16:creationId xmlns:a16="http://schemas.microsoft.com/office/drawing/2014/main" id="{44ED538F-BECC-43DD-C9FB-7ECD1C722B71}"/>
              </a:ext>
            </a:extLst>
          </p:cNvPr>
          <p:cNvPicPr>
            <a:picLocks noChangeAspect="1"/>
          </p:cNvPicPr>
          <p:nvPr/>
        </p:nvPicPr>
        <p:blipFill>
          <a:blip r:embed="rId4"/>
          <a:stretch>
            <a:fillRect/>
          </a:stretch>
        </p:blipFill>
        <p:spPr>
          <a:xfrm>
            <a:off x="5311704" y="502920"/>
            <a:ext cx="1788554" cy="2101757"/>
          </a:xfrm>
          <a:prstGeom prst="rect">
            <a:avLst/>
          </a:prstGeom>
        </p:spPr>
      </p:pic>
      <p:pic>
        <p:nvPicPr>
          <p:cNvPr id="8" name="Picture 7" descr="Image of Katherine Stephan">
            <a:extLst>
              <a:ext uri="{FF2B5EF4-FFF2-40B4-BE49-F238E27FC236}">
                <a16:creationId xmlns:a16="http://schemas.microsoft.com/office/drawing/2014/main" id="{90FE79B5-00CD-BB19-EFB2-C2CF2970AA16}"/>
              </a:ext>
            </a:extLst>
          </p:cNvPr>
          <p:cNvPicPr>
            <a:picLocks noChangeAspect="1"/>
          </p:cNvPicPr>
          <p:nvPr/>
        </p:nvPicPr>
        <p:blipFill>
          <a:blip r:embed="rId5"/>
          <a:stretch>
            <a:fillRect/>
          </a:stretch>
        </p:blipFill>
        <p:spPr>
          <a:xfrm>
            <a:off x="9506754" y="595172"/>
            <a:ext cx="1631160" cy="1948115"/>
          </a:xfrm>
          <a:prstGeom prst="rect">
            <a:avLst/>
          </a:prstGeom>
        </p:spPr>
      </p:pic>
      <p:sp>
        <p:nvSpPr>
          <p:cNvPr id="9" name="TextBox 8">
            <a:extLst>
              <a:ext uri="{FF2B5EF4-FFF2-40B4-BE49-F238E27FC236}">
                <a16:creationId xmlns:a16="http://schemas.microsoft.com/office/drawing/2014/main" id="{C079F524-2BC5-CEAF-D512-5536F1999043}"/>
              </a:ext>
            </a:extLst>
          </p:cNvPr>
          <p:cNvSpPr txBox="1"/>
          <p:nvPr/>
        </p:nvSpPr>
        <p:spPr>
          <a:xfrm>
            <a:off x="499675" y="1922740"/>
            <a:ext cx="2674056"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Open Research Librarian (Scholarly Communications)</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28D23501-BC00-FAB7-74CE-9578F323B487}"/>
              </a:ext>
            </a:extLst>
          </p:cNvPr>
          <p:cNvSpPr txBox="1"/>
          <p:nvPr/>
        </p:nvSpPr>
        <p:spPr>
          <a:xfrm>
            <a:off x="2554495" y="4242749"/>
            <a:ext cx="742799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Arial" panose="020B0604020202020204"/>
                <a:ea typeface="+mn-ea"/>
                <a:cs typeface="+mn-cs"/>
                <a:hlinkClick r:id="rId6"/>
              </a:rPr>
              <a:t>lst_research_support@ljmu.ac.uk</a:t>
            </a:r>
            <a:endParaRPr kumimoji="0" lang="en-GB" sz="32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59F78C2C-F802-5325-6937-BB911AC06B8F}"/>
              </a:ext>
            </a:extLst>
          </p:cNvPr>
          <p:cNvSpPr txBox="1"/>
          <p:nvPr/>
        </p:nvSpPr>
        <p:spPr>
          <a:xfrm>
            <a:off x="5209202" y="1876574"/>
            <a:ext cx="21185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Open Research Data Management Specialist</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AFA0C25D-83BF-4333-3AD5-3D6BE9374350}"/>
              </a:ext>
            </a:extLst>
          </p:cNvPr>
          <p:cNvSpPr txBox="1"/>
          <p:nvPr/>
        </p:nvSpPr>
        <p:spPr>
          <a:xfrm>
            <a:off x="9363260" y="1878628"/>
            <a:ext cx="2382603"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Open Research Librarian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Graphic 2" descr="Employee badge outline">
            <a:extLst>
              <a:ext uri="{FF2B5EF4-FFF2-40B4-BE49-F238E27FC236}">
                <a16:creationId xmlns:a16="http://schemas.microsoft.com/office/drawing/2014/main" id="{73DB0568-8F1A-5D3A-57DE-4C8CCDA59C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6528" y="3630900"/>
            <a:ext cx="1544448" cy="1544448"/>
          </a:xfrm>
          <a:prstGeom prst="rect">
            <a:avLst/>
          </a:prstGeom>
        </p:spPr>
      </p:pic>
      <p:sp>
        <p:nvSpPr>
          <p:cNvPr id="2" name="TextBox 1">
            <a:extLst>
              <a:ext uri="{FF2B5EF4-FFF2-40B4-BE49-F238E27FC236}">
                <a16:creationId xmlns:a16="http://schemas.microsoft.com/office/drawing/2014/main" id="{EEB65568-301F-0E17-1E8D-2B7E025829E2}"/>
              </a:ext>
            </a:extLst>
          </p:cNvPr>
          <p:cNvSpPr txBox="1"/>
          <p:nvPr/>
        </p:nvSpPr>
        <p:spPr>
          <a:xfrm>
            <a:off x="3308823" y="4799626"/>
            <a:ext cx="121088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Twitter/X: </a:t>
            </a:r>
            <a:r>
              <a:rPr kumimoji="0" lang="en-GB" sz="1800" b="0" i="0" u="none" strike="noStrike" kern="1200" cap="none" spc="0" normalizeH="0" baseline="0" noProof="0" dirty="0" err="1">
                <a:ln>
                  <a:noFill/>
                </a:ln>
                <a:solidFill>
                  <a:srgbClr val="000000"/>
                </a:solidFill>
                <a:effectLst/>
                <a:uLnTx/>
                <a:uFillTx/>
                <a:latin typeface="Arial" panose="020B0604020202020204"/>
                <a:ea typeface="+mn-ea"/>
                <a:cs typeface="+mn-cs"/>
              </a:rPr>
              <a:t>LJMUResearch</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LinkedIn</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LJMU Library Researcher Engagement Team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BlueSky: </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@ljmuresearch.bsky.social</a:t>
            </a: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Calendar of events: </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hlinkClick r:id="rId9"/>
              </a:rPr>
              <a:t>https://unical.ljmu.ac.uk/?team=re</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540863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4E2FBF6-7D5E-4BB0-86A6-56168D9CE0DA}"/>
              </a:ext>
            </a:extLst>
          </p:cNvPr>
          <p:cNvSpPr txBox="1"/>
          <p:nvPr/>
        </p:nvSpPr>
        <p:spPr>
          <a:xfrm>
            <a:off x="331810" y="5698093"/>
            <a:ext cx="6098582" cy="369332"/>
          </a:xfrm>
          <a:prstGeom prst="rect">
            <a:avLst/>
          </a:prstGeom>
          <a:noFill/>
        </p:spPr>
        <p:txBody>
          <a:bodyPr wrap="square">
            <a:spAutoFit/>
          </a:bodyPr>
          <a:lstStyle/>
          <a:p>
            <a:r>
              <a:rPr lang="en-GB" dirty="0"/>
              <a:t>Photo by </a:t>
            </a:r>
            <a:r>
              <a:rPr lang="en-GB" dirty="0" err="1">
                <a:hlinkClick r:id="rId3"/>
              </a:rPr>
              <a:t>Zaini</a:t>
            </a:r>
            <a:r>
              <a:rPr lang="en-GB" dirty="0">
                <a:hlinkClick r:id="rId3"/>
              </a:rPr>
              <a:t> </a:t>
            </a:r>
            <a:r>
              <a:rPr lang="en-GB" dirty="0" err="1">
                <a:hlinkClick r:id="rId3"/>
              </a:rPr>
              <a:t>Izzuddin</a:t>
            </a:r>
            <a:r>
              <a:rPr lang="en-GB" dirty="0"/>
              <a:t> on </a:t>
            </a:r>
            <a:r>
              <a:rPr lang="en-GB" dirty="0" err="1">
                <a:hlinkClick r:id="rId4"/>
              </a:rPr>
              <a:t>Unsplash</a:t>
            </a:r>
            <a:r>
              <a:rPr lang="en-GB" dirty="0"/>
              <a:t> </a:t>
            </a:r>
          </a:p>
        </p:txBody>
      </p:sp>
      <p:pic>
        <p:nvPicPr>
          <p:cNvPr id="10" name="Picture 9" descr="A picture containing text, shelf, book, indoor&#10;&#10;Description automatically generated">
            <a:extLst>
              <a:ext uri="{FF2B5EF4-FFF2-40B4-BE49-F238E27FC236}">
                <a16:creationId xmlns:a16="http://schemas.microsoft.com/office/drawing/2014/main" id="{1DA734B2-4F6A-4FAC-80BD-E9C6A29D3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810" y="1224366"/>
            <a:ext cx="3306951" cy="4409268"/>
          </a:xfrm>
          <a:prstGeom prst="rect">
            <a:avLst/>
          </a:prstGeom>
        </p:spPr>
      </p:pic>
      <p:sp>
        <p:nvSpPr>
          <p:cNvPr id="9" name="Title 1">
            <a:extLst>
              <a:ext uri="{FF2B5EF4-FFF2-40B4-BE49-F238E27FC236}">
                <a16:creationId xmlns:a16="http://schemas.microsoft.com/office/drawing/2014/main" id="{1848891F-0925-2817-FF8B-D8FA4E065AC1}"/>
              </a:ext>
            </a:extLst>
          </p:cNvPr>
          <p:cNvSpPr txBox="1">
            <a:spLocks noGrp="1"/>
          </p:cNvSpPr>
          <p:nvPr>
            <p:ph type="title"/>
          </p:nvPr>
        </p:nvSpPr>
        <p:spPr>
          <a:xfrm>
            <a:off x="2465388" y="130175"/>
            <a:ext cx="9458388" cy="660400"/>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dirty="0"/>
              <a:t>Before you start: Meet your librarian</a:t>
            </a:r>
          </a:p>
        </p:txBody>
      </p:sp>
      <p:pic>
        <p:nvPicPr>
          <p:cNvPr id="12" name="Graphic 11" descr="Books with solid fill">
            <a:extLst>
              <a:ext uri="{FF2B5EF4-FFF2-40B4-BE49-F238E27FC236}">
                <a16:creationId xmlns:a16="http://schemas.microsoft.com/office/drawing/2014/main" id="{69CB9921-7D6B-8953-B53D-44D8C68F78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26864" y="1764792"/>
            <a:ext cx="914400" cy="914400"/>
          </a:xfrm>
          <a:prstGeom prst="rect">
            <a:avLst/>
          </a:prstGeom>
        </p:spPr>
      </p:pic>
      <p:sp>
        <p:nvSpPr>
          <p:cNvPr id="13" name="Title 1">
            <a:extLst>
              <a:ext uri="{FF2B5EF4-FFF2-40B4-BE49-F238E27FC236}">
                <a16:creationId xmlns:a16="http://schemas.microsoft.com/office/drawing/2014/main" id="{C3140F1B-D4AA-9439-4426-BAF80C0DBD29}"/>
              </a:ext>
            </a:extLst>
          </p:cNvPr>
          <p:cNvSpPr txBox="1">
            <a:spLocks/>
          </p:cNvSpPr>
          <p:nvPr/>
        </p:nvSpPr>
        <p:spPr>
          <a:xfrm>
            <a:off x="5592636" y="2303518"/>
            <a:ext cx="6599364" cy="660400"/>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dirty="0"/>
              <a:t>Resources for each subject area</a:t>
            </a:r>
          </a:p>
        </p:txBody>
      </p:sp>
      <p:sp>
        <p:nvSpPr>
          <p:cNvPr id="15" name="TextBox 14">
            <a:extLst>
              <a:ext uri="{FF2B5EF4-FFF2-40B4-BE49-F238E27FC236}">
                <a16:creationId xmlns:a16="http://schemas.microsoft.com/office/drawing/2014/main" id="{79DBE3B8-549A-196C-C1A2-75C486A2AE30}"/>
              </a:ext>
            </a:extLst>
          </p:cNvPr>
          <p:cNvSpPr txBox="1"/>
          <p:nvPr/>
        </p:nvSpPr>
        <p:spPr>
          <a:xfrm>
            <a:off x="5541264" y="5613487"/>
            <a:ext cx="6102096" cy="369332"/>
          </a:xfrm>
          <a:prstGeom prst="rect">
            <a:avLst/>
          </a:prstGeom>
          <a:noFill/>
        </p:spPr>
        <p:txBody>
          <a:bodyPr wrap="square">
            <a:spAutoFit/>
          </a:bodyPr>
          <a:lstStyle/>
          <a:p>
            <a:r>
              <a:rPr lang="en-GB" dirty="0">
                <a:hlinkClick r:id="rId8"/>
              </a:rPr>
              <a:t>https://www.ljmu.ac.uk/library/students/academic-success</a:t>
            </a:r>
            <a:r>
              <a:rPr lang="en-GB" dirty="0"/>
              <a:t> </a:t>
            </a:r>
          </a:p>
        </p:txBody>
      </p:sp>
      <p:pic>
        <p:nvPicPr>
          <p:cNvPr id="17" name="Graphic 16" descr="Boardroom outline">
            <a:extLst>
              <a:ext uri="{FF2B5EF4-FFF2-40B4-BE49-F238E27FC236}">
                <a16:creationId xmlns:a16="http://schemas.microsoft.com/office/drawing/2014/main" id="{D14D2AFD-EACD-59E7-FEE9-D1F6B5A2BD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26864" y="3644958"/>
            <a:ext cx="914400" cy="914400"/>
          </a:xfrm>
          <a:prstGeom prst="rect">
            <a:avLst/>
          </a:prstGeom>
        </p:spPr>
      </p:pic>
      <p:sp>
        <p:nvSpPr>
          <p:cNvPr id="18" name="Title 1">
            <a:extLst>
              <a:ext uri="{FF2B5EF4-FFF2-40B4-BE49-F238E27FC236}">
                <a16:creationId xmlns:a16="http://schemas.microsoft.com/office/drawing/2014/main" id="{F6274F31-2AAA-FA4C-F10D-E43FDB9FC47C}"/>
              </a:ext>
            </a:extLst>
          </p:cNvPr>
          <p:cNvSpPr txBox="1">
            <a:spLocks/>
          </p:cNvSpPr>
          <p:nvPr/>
        </p:nvSpPr>
        <p:spPr>
          <a:xfrm>
            <a:off x="5592636" y="4351778"/>
            <a:ext cx="6599364" cy="660400"/>
          </a:xfrm>
          <a:prstGeom prst="rect">
            <a:avLst/>
          </a:prstGeom>
        </p:spPr>
        <p:txBody>
          <a:bodyPr anchor="b"/>
          <a:lstStyle>
            <a:lvl1pPr algn="l" defTabSz="914400" rtl="0" eaLnBrk="1" latinLnBrk="0" hangingPunct="1">
              <a:lnSpc>
                <a:spcPct val="90000"/>
              </a:lnSpc>
              <a:spcBef>
                <a:spcPct val="0"/>
              </a:spcBef>
              <a:buNone/>
              <a:defRPr sz="4800" kern="1200">
                <a:solidFill>
                  <a:srgbClr val="00205B"/>
                </a:solidFill>
                <a:latin typeface="Calibri" panose="020F0502020204030204" pitchFamily="34" charset="0"/>
                <a:ea typeface="+mj-ea"/>
                <a:cs typeface="Calibri" panose="020F0502020204030204" pitchFamily="34" charset="0"/>
              </a:defRPr>
            </a:lvl1pPr>
          </a:lstStyle>
          <a:p>
            <a:r>
              <a:rPr lang="en-US" dirty="0"/>
              <a:t>Online or in-person appointments </a:t>
            </a:r>
          </a:p>
        </p:txBody>
      </p:sp>
    </p:spTree>
    <p:extLst>
      <p:ext uri="{BB962C8B-B14F-4D97-AF65-F5344CB8AC3E}">
        <p14:creationId xmlns:p14="http://schemas.microsoft.com/office/powerpoint/2010/main" val="201918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p:txBody>
          <a:bodyPr/>
          <a:lstStyle/>
          <a:p>
            <a:r>
              <a:rPr lang="en-US" sz="3600" dirty="0"/>
              <a:t>Before you Start: Get an </a:t>
            </a:r>
            <a:r>
              <a:rPr lang="en-US" sz="3600" dirty="0" err="1"/>
              <a:t>ORCiD</a:t>
            </a:r>
            <a:r>
              <a:rPr lang="en-US" sz="3600" dirty="0"/>
              <a:t> and Use it </a:t>
            </a:r>
            <a:br>
              <a:rPr lang="en-US" dirty="0"/>
            </a:br>
            <a:endParaRPr lang="en-US" dirty="0"/>
          </a:p>
        </p:txBody>
      </p:sp>
      <p:pic>
        <p:nvPicPr>
          <p:cNvPr id="13" name="Picture 12">
            <a:extLst>
              <a:ext uri="{FF2B5EF4-FFF2-40B4-BE49-F238E27FC236}">
                <a16:creationId xmlns:a16="http://schemas.microsoft.com/office/drawing/2014/main" id="{C3577A8D-7E4E-A7A7-6067-04BA7E1CE368}"/>
              </a:ext>
            </a:extLst>
          </p:cNvPr>
          <p:cNvPicPr>
            <a:picLocks noChangeAspect="1"/>
          </p:cNvPicPr>
          <p:nvPr/>
        </p:nvPicPr>
        <p:blipFill>
          <a:blip r:embed="rId3"/>
          <a:stretch>
            <a:fillRect/>
          </a:stretch>
        </p:blipFill>
        <p:spPr>
          <a:xfrm>
            <a:off x="2178961" y="142695"/>
            <a:ext cx="571883" cy="648134"/>
          </a:xfrm>
          <a:prstGeom prst="rect">
            <a:avLst/>
          </a:prstGeom>
        </p:spPr>
      </p:pic>
      <p:pic>
        <p:nvPicPr>
          <p:cNvPr id="5" name="Picture 4" descr="Screenshot of ORCiD homepage">
            <a:extLst>
              <a:ext uri="{FF2B5EF4-FFF2-40B4-BE49-F238E27FC236}">
                <a16:creationId xmlns:a16="http://schemas.microsoft.com/office/drawing/2014/main" id="{C042745F-5A4E-B416-33F1-BF2C479DB70F}"/>
              </a:ext>
            </a:extLst>
          </p:cNvPr>
          <p:cNvPicPr>
            <a:picLocks noChangeAspect="1"/>
          </p:cNvPicPr>
          <p:nvPr/>
        </p:nvPicPr>
        <p:blipFill>
          <a:blip r:embed="rId4"/>
          <a:stretch>
            <a:fillRect/>
          </a:stretch>
        </p:blipFill>
        <p:spPr>
          <a:xfrm>
            <a:off x="3222702" y="1170878"/>
            <a:ext cx="8725073" cy="4755454"/>
          </a:xfrm>
          <a:prstGeom prst="rect">
            <a:avLst/>
          </a:prstGeom>
        </p:spPr>
      </p:pic>
      <p:pic>
        <p:nvPicPr>
          <p:cNvPr id="7" name="Picture 6">
            <a:extLst>
              <a:ext uri="{FF2B5EF4-FFF2-40B4-BE49-F238E27FC236}">
                <a16:creationId xmlns:a16="http://schemas.microsoft.com/office/drawing/2014/main" id="{13FDC36B-F3AB-B63F-487C-C69B88289AD9}"/>
              </a:ext>
            </a:extLst>
          </p:cNvPr>
          <p:cNvPicPr>
            <a:picLocks noChangeAspect="1"/>
          </p:cNvPicPr>
          <p:nvPr/>
        </p:nvPicPr>
        <p:blipFill>
          <a:blip r:embed="rId5"/>
          <a:stretch>
            <a:fillRect/>
          </a:stretch>
        </p:blipFill>
        <p:spPr>
          <a:xfrm>
            <a:off x="158789" y="2371725"/>
            <a:ext cx="2752725" cy="1057275"/>
          </a:xfrm>
          <a:prstGeom prst="rect">
            <a:avLst/>
          </a:prstGeom>
        </p:spPr>
      </p:pic>
    </p:spTree>
    <p:extLst>
      <p:ext uri="{BB962C8B-B14F-4D97-AF65-F5344CB8AC3E}">
        <p14:creationId xmlns:p14="http://schemas.microsoft.com/office/powerpoint/2010/main" val="4263492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64903" y="130343"/>
            <a:ext cx="9221575" cy="660486"/>
          </a:xfrm>
        </p:spPr>
        <p:txBody>
          <a:bodyPr/>
          <a:lstStyle/>
          <a:p>
            <a:r>
              <a:rPr lang="en-US"/>
              <a:t>Get an </a:t>
            </a:r>
            <a:r>
              <a:rPr lang="en-US" err="1"/>
              <a:t>ORCiD</a:t>
            </a:r>
            <a:r>
              <a:rPr lang="en-US"/>
              <a:t> and Use it: Log In With It </a:t>
            </a:r>
            <a:br>
              <a:rPr lang="en-US"/>
            </a:br>
            <a:endParaRPr lang="en-US"/>
          </a:p>
        </p:txBody>
      </p:sp>
      <p:pic>
        <p:nvPicPr>
          <p:cNvPr id="13" name="Picture 12">
            <a:extLst>
              <a:ext uri="{FF2B5EF4-FFF2-40B4-BE49-F238E27FC236}">
                <a16:creationId xmlns:a16="http://schemas.microsoft.com/office/drawing/2014/main" id="{C3577A8D-7E4E-A7A7-6067-04BA7E1CE368}"/>
              </a:ext>
            </a:extLst>
          </p:cNvPr>
          <p:cNvPicPr>
            <a:picLocks noChangeAspect="1"/>
          </p:cNvPicPr>
          <p:nvPr/>
        </p:nvPicPr>
        <p:blipFill>
          <a:blip r:embed="rId3"/>
          <a:stretch>
            <a:fillRect/>
          </a:stretch>
        </p:blipFill>
        <p:spPr>
          <a:xfrm>
            <a:off x="2178961" y="130343"/>
            <a:ext cx="571883" cy="648134"/>
          </a:xfrm>
          <a:prstGeom prst="rect">
            <a:avLst/>
          </a:prstGeom>
        </p:spPr>
      </p:pic>
      <p:pic>
        <p:nvPicPr>
          <p:cNvPr id="7" name="Picture 6" descr="Wellcome document requiring ORCiD">
            <a:extLst>
              <a:ext uri="{FF2B5EF4-FFF2-40B4-BE49-F238E27FC236}">
                <a16:creationId xmlns:a16="http://schemas.microsoft.com/office/drawing/2014/main" id="{C8E9312E-9A9E-E455-8238-8E3E765746AA}"/>
              </a:ext>
            </a:extLst>
          </p:cNvPr>
          <p:cNvPicPr>
            <a:picLocks noChangeAspect="1"/>
          </p:cNvPicPr>
          <p:nvPr/>
        </p:nvPicPr>
        <p:blipFill>
          <a:blip r:embed="rId4"/>
          <a:stretch>
            <a:fillRect/>
          </a:stretch>
        </p:blipFill>
        <p:spPr>
          <a:xfrm>
            <a:off x="217564" y="1557454"/>
            <a:ext cx="6315075" cy="1295400"/>
          </a:xfrm>
          <a:prstGeom prst="rect">
            <a:avLst/>
          </a:prstGeom>
        </p:spPr>
      </p:pic>
      <p:pic>
        <p:nvPicPr>
          <p:cNvPr id="9" name="Picture 8" descr="Researchfish login via ORCiD">
            <a:extLst>
              <a:ext uri="{FF2B5EF4-FFF2-40B4-BE49-F238E27FC236}">
                <a16:creationId xmlns:a16="http://schemas.microsoft.com/office/drawing/2014/main" id="{B7514DB1-6725-FE8E-FA13-4C91D246AD69}"/>
              </a:ext>
            </a:extLst>
          </p:cNvPr>
          <p:cNvPicPr>
            <a:picLocks noChangeAspect="1"/>
          </p:cNvPicPr>
          <p:nvPr/>
        </p:nvPicPr>
        <p:blipFill>
          <a:blip r:embed="rId5"/>
          <a:stretch>
            <a:fillRect/>
          </a:stretch>
        </p:blipFill>
        <p:spPr>
          <a:xfrm>
            <a:off x="1731996" y="3154749"/>
            <a:ext cx="7591425" cy="2600325"/>
          </a:xfrm>
          <a:prstGeom prst="rect">
            <a:avLst/>
          </a:prstGeom>
        </p:spPr>
      </p:pic>
      <p:pic>
        <p:nvPicPr>
          <p:cNvPr id="11" name="Picture 10" descr="Login to Journal via ORCiD">
            <a:extLst>
              <a:ext uri="{FF2B5EF4-FFF2-40B4-BE49-F238E27FC236}">
                <a16:creationId xmlns:a16="http://schemas.microsoft.com/office/drawing/2014/main" id="{56ADBCEF-54AD-916A-261F-B5CE5EC7786E}"/>
              </a:ext>
            </a:extLst>
          </p:cNvPr>
          <p:cNvPicPr>
            <a:picLocks noChangeAspect="1"/>
          </p:cNvPicPr>
          <p:nvPr/>
        </p:nvPicPr>
        <p:blipFill>
          <a:blip r:embed="rId6"/>
          <a:stretch>
            <a:fillRect/>
          </a:stretch>
        </p:blipFill>
        <p:spPr>
          <a:xfrm>
            <a:off x="6965563" y="1102926"/>
            <a:ext cx="5008873" cy="2761075"/>
          </a:xfrm>
          <a:prstGeom prst="rect">
            <a:avLst/>
          </a:prstGeom>
        </p:spPr>
      </p:pic>
    </p:spTree>
    <p:extLst>
      <p:ext uri="{BB962C8B-B14F-4D97-AF65-F5344CB8AC3E}">
        <p14:creationId xmlns:p14="http://schemas.microsoft.com/office/powerpoint/2010/main" val="3952885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0DB1C9-529C-4828-AF1B-91C11D03D18B}"/>
              </a:ext>
            </a:extLst>
          </p:cNvPr>
          <p:cNvPicPr>
            <a:picLocks noChangeAspect="1"/>
          </p:cNvPicPr>
          <p:nvPr/>
        </p:nvPicPr>
        <p:blipFill>
          <a:blip r:embed="rId3"/>
          <a:stretch>
            <a:fillRect/>
          </a:stretch>
        </p:blipFill>
        <p:spPr>
          <a:xfrm>
            <a:off x="68568" y="1241435"/>
            <a:ext cx="11639227" cy="4079343"/>
          </a:xfrm>
          <a:prstGeom prst="rect">
            <a:avLst/>
          </a:prstGeom>
        </p:spPr>
      </p:pic>
      <p:pic>
        <p:nvPicPr>
          <p:cNvPr id="7" name="Picture 6">
            <a:extLst>
              <a:ext uri="{FF2B5EF4-FFF2-40B4-BE49-F238E27FC236}">
                <a16:creationId xmlns:a16="http://schemas.microsoft.com/office/drawing/2014/main" id="{AE61B6F0-5805-48E1-8106-27C25012DE41}"/>
              </a:ext>
            </a:extLst>
          </p:cNvPr>
          <p:cNvPicPr>
            <a:picLocks noChangeAspect="1"/>
          </p:cNvPicPr>
          <p:nvPr/>
        </p:nvPicPr>
        <p:blipFill>
          <a:blip r:embed="rId4"/>
          <a:stretch>
            <a:fillRect/>
          </a:stretch>
        </p:blipFill>
        <p:spPr>
          <a:xfrm>
            <a:off x="3234455" y="3373494"/>
            <a:ext cx="8247924" cy="2605063"/>
          </a:xfrm>
          <a:prstGeom prst="rect">
            <a:avLst/>
          </a:prstGeom>
        </p:spPr>
      </p:pic>
      <p:cxnSp>
        <p:nvCxnSpPr>
          <p:cNvPr id="9" name="Straight Arrow Connector 8">
            <a:extLst>
              <a:ext uri="{FF2B5EF4-FFF2-40B4-BE49-F238E27FC236}">
                <a16:creationId xmlns:a16="http://schemas.microsoft.com/office/drawing/2014/main" id="{E307C35A-1FAA-451A-9FD8-C106434D41AC}"/>
              </a:ext>
            </a:extLst>
          </p:cNvPr>
          <p:cNvCxnSpPr>
            <a:cxnSpLocks/>
          </p:cNvCxnSpPr>
          <p:nvPr/>
        </p:nvCxnSpPr>
        <p:spPr>
          <a:xfrm flipV="1">
            <a:off x="7359569" y="5418204"/>
            <a:ext cx="0" cy="65274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C7B6B1D-8AE5-CD7D-CF61-E74234F17992}"/>
              </a:ext>
            </a:extLst>
          </p:cNvPr>
          <p:cNvSpPr>
            <a:spLocks noGrp="1"/>
          </p:cNvSpPr>
          <p:nvPr>
            <p:ph type="title"/>
          </p:nvPr>
        </p:nvSpPr>
        <p:spPr>
          <a:xfrm>
            <a:off x="2788289" y="158358"/>
            <a:ext cx="9253457" cy="660486"/>
          </a:xfrm>
        </p:spPr>
        <p:txBody>
          <a:bodyPr/>
          <a:lstStyle/>
          <a:p>
            <a:r>
              <a:rPr lang="en-US" dirty="0"/>
              <a:t>Get an </a:t>
            </a:r>
            <a:r>
              <a:rPr lang="en-US" dirty="0" err="1"/>
              <a:t>ORCiD</a:t>
            </a:r>
            <a:r>
              <a:rPr lang="en-US" dirty="0"/>
              <a:t> and Use it: Publish with It</a:t>
            </a:r>
            <a:br>
              <a:rPr lang="en-US" dirty="0"/>
            </a:br>
            <a:endParaRPr lang="en-US" dirty="0"/>
          </a:p>
        </p:txBody>
      </p:sp>
    </p:spTree>
    <p:extLst>
      <p:ext uri="{BB962C8B-B14F-4D97-AF65-F5344CB8AC3E}">
        <p14:creationId xmlns:p14="http://schemas.microsoft.com/office/powerpoint/2010/main" val="824066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360" y="637125"/>
            <a:ext cx="3802276" cy="525637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kern="1200" dirty="0">
                <a:solidFill>
                  <a:schemeClr val="tx1"/>
                </a:solidFill>
                <a:latin typeface="+mj-lt"/>
                <a:ea typeface="+mj-ea"/>
                <a:cs typeface="+mj-cs"/>
              </a:rPr>
              <a:t>What is the best strategy:</a:t>
            </a:r>
          </a:p>
        </p:txBody>
      </p:sp>
      <p:graphicFrame>
        <p:nvGraphicFramePr>
          <p:cNvPr id="5" name="TextBox 2">
            <a:extLst>
              <a:ext uri="{FF2B5EF4-FFF2-40B4-BE49-F238E27FC236}">
                <a16:creationId xmlns:a16="http://schemas.microsoft.com/office/drawing/2014/main" id="{FBAD2F8F-F132-4AFC-A006-70888A5290DB}"/>
              </a:ext>
            </a:extLst>
          </p:cNvPr>
          <p:cNvGraphicFramePr/>
          <p:nvPr/>
        </p:nvGraphicFramePr>
        <p:xfrm>
          <a:off x="5820959" y="715802"/>
          <a:ext cx="5684620" cy="5426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F3443863-5234-1A18-EE3D-BC01DFD28779}"/>
              </a:ext>
            </a:extLst>
          </p:cNvPr>
          <p:cNvSpPr txBox="1">
            <a:spLocks/>
          </p:cNvSpPr>
          <p:nvPr/>
        </p:nvSpPr>
        <p:spPr>
          <a:xfrm>
            <a:off x="5012244" y="53020"/>
            <a:ext cx="1125188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Choosing a Home: Strategy</a:t>
            </a:r>
          </a:p>
        </p:txBody>
      </p:sp>
    </p:spTree>
    <p:extLst>
      <p:ext uri="{BB962C8B-B14F-4D97-AF65-F5344CB8AC3E}">
        <p14:creationId xmlns:p14="http://schemas.microsoft.com/office/powerpoint/2010/main" val="3339065842"/>
      </p:ext>
    </p:extLst>
  </p:cSld>
  <p:clrMapOvr>
    <a:masterClrMapping/>
  </p:clrMapOvr>
</p:sld>
</file>

<file path=ppt/theme/theme1.xml><?xml version="1.0" encoding="utf-8"?>
<a:theme xmlns:a="http://schemas.openxmlformats.org/drawingml/2006/main" name="Office Theme">
  <a:themeElements>
    <a:clrScheme name="LJM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700105D-E96B-412C-8723-62C2CCF3D03E}">
  <we:reference id="3e0fcce7-415c-4081-926c-b4e449c650e4" version="1.1.0.2" store="EXCatalog" storeType="EXCatalog"/>
  <we:alternateReferences>
    <we:reference id="WA200004709" version="1.1.0.2" store="en-GB"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3638</TotalTime>
  <Words>4511</Words>
  <Application>Microsoft Office PowerPoint</Application>
  <PresentationFormat>Widescreen</PresentationFormat>
  <Paragraphs>432</Paragraphs>
  <Slides>49</Slides>
  <Notes>36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Arial</vt:lpstr>
      <vt:lpstr>Calibri</vt:lpstr>
      <vt:lpstr>Calibri Light</vt:lpstr>
      <vt:lpstr>Lucida Sans Unicode</vt:lpstr>
      <vt:lpstr>Noto Sans</vt:lpstr>
      <vt:lpstr>Open Sans</vt:lpstr>
      <vt:lpstr>PT serif</vt:lpstr>
      <vt:lpstr>Office Theme</vt:lpstr>
      <vt:lpstr>1_Office Theme</vt:lpstr>
      <vt:lpstr>Open Data Week 2025: Choosing the Right Journal and Avoiding Predatory Publishers</vt:lpstr>
      <vt:lpstr>Library Researcher Support Canvas module</vt:lpstr>
      <vt:lpstr>Today’s session</vt:lpstr>
      <vt:lpstr>PowerPoint Presentation</vt:lpstr>
      <vt:lpstr>Before you start: Meet your librarian</vt:lpstr>
      <vt:lpstr>Before you Start: Get an ORCiD and Use it  </vt:lpstr>
      <vt:lpstr>Get an ORCiD and Use it: Log In With It  </vt:lpstr>
      <vt:lpstr>Get an ORCiD and Use it: Publish with 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Aims and Scope</vt:lpstr>
      <vt:lpstr>Similar Articles?</vt:lpstr>
      <vt:lpstr>Information for Authors</vt:lpstr>
      <vt:lpstr>PowerPoint Presentation</vt:lpstr>
      <vt:lpstr>Benefits of Open Access publishing</vt:lpstr>
      <vt:lpstr>PowerPoint Presentation</vt:lpstr>
      <vt:lpstr>PowerPoint Presentation</vt:lpstr>
      <vt:lpstr>LJMU Open Access Agreements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Predatory Publishing: Think</vt:lpstr>
      <vt:lpstr>Predatory Publishing: Check</vt:lpstr>
      <vt:lpstr>Predatory Publishing: Check</vt:lpstr>
      <vt:lpstr>Predatory Publishing: Check</vt:lpstr>
      <vt:lpstr>Predatory Publishing: Check</vt:lpstr>
      <vt:lpstr>Predatory Publishing: Check</vt:lpstr>
      <vt:lpstr>Predatory Publishing: Submit</vt:lpstr>
      <vt:lpstr>PowerPoint Presentation</vt:lpstr>
      <vt:lpstr>PowerPoint Presentation</vt:lpstr>
    </vt:vector>
  </TitlesOfParts>
  <Company>Liverpool John Moores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 Katherine</dc:creator>
  <cp:lastModifiedBy>Longthorne, Amie</cp:lastModifiedBy>
  <cp:revision>60</cp:revision>
  <dcterms:created xsi:type="dcterms:W3CDTF">2024-09-06T10:50:59Z</dcterms:created>
  <dcterms:modified xsi:type="dcterms:W3CDTF">2025-11-19T10:44:09Z</dcterms:modified>
</cp:coreProperties>
</file>