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Lst>
  <p:notesMasterIdLst>
    <p:notesMasterId r:id="rId50"/>
  </p:notesMasterIdLst>
  <p:sldIdLst>
    <p:sldId id="256" r:id="rId6"/>
    <p:sldId id="352" r:id="rId7"/>
    <p:sldId id="257" r:id="rId8"/>
    <p:sldId id="425" r:id="rId9"/>
    <p:sldId id="427" r:id="rId10"/>
    <p:sldId id="426" r:id="rId11"/>
    <p:sldId id="428" r:id="rId12"/>
    <p:sldId id="450" r:id="rId13"/>
    <p:sldId id="408" r:id="rId14"/>
    <p:sldId id="362" r:id="rId15"/>
    <p:sldId id="363" r:id="rId16"/>
    <p:sldId id="409" r:id="rId17"/>
    <p:sldId id="410" r:id="rId18"/>
    <p:sldId id="401" r:id="rId19"/>
    <p:sldId id="372" r:id="rId20"/>
    <p:sldId id="447" r:id="rId21"/>
    <p:sldId id="446" r:id="rId22"/>
    <p:sldId id="441" r:id="rId23"/>
    <p:sldId id="455" r:id="rId24"/>
    <p:sldId id="451" r:id="rId25"/>
    <p:sldId id="456" r:id="rId26"/>
    <p:sldId id="453" r:id="rId27"/>
    <p:sldId id="444" r:id="rId28"/>
    <p:sldId id="440" r:id="rId29"/>
    <p:sldId id="375" r:id="rId30"/>
    <p:sldId id="385" r:id="rId31"/>
    <p:sldId id="387" r:id="rId32"/>
    <p:sldId id="423" r:id="rId33"/>
    <p:sldId id="430" r:id="rId34"/>
    <p:sldId id="374" r:id="rId35"/>
    <p:sldId id="388" r:id="rId36"/>
    <p:sldId id="435" r:id="rId37"/>
    <p:sldId id="436" r:id="rId38"/>
    <p:sldId id="421" r:id="rId39"/>
    <p:sldId id="422" r:id="rId40"/>
    <p:sldId id="406" r:id="rId41"/>
    <p:sldId id="376" r:id="rId42"/>
    <p:sldId id="448" r:id="rId43"/>
    <p:sldId id="449" r:id="rId44"/>
    <p:sldId id="258" r:id="rId45"/>
    <p:sldId id="259" r:id="rId46"/>
    <p:sldId id="437" r:id="rId47"/>
    <p:sldId id="420" r:id="rId48"/>
    <p:sldId id="45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50" autoAdjust="0"/>
  </p:normalViewPr>
  <p:slideViewPr>
    <p:cSldViewPr snapToGrid="0">
      <p:cViewPr varScale="1">
        <p:scale>
          <a:sx n="46" d="100"/>
          <a:sy n="46" d="100"/>
        </p:scale>
        <p:origin x="13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F26B1-F8C0-4A0A-B4F5-B7EC2003BB3A}" type="datetimeFigureOut">
              <a:rPr lang="en-GB" smtClean="0"/>
              <a:t>19/11/2025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FC1F3-4F88-43E7-95C2-AC9EDDBDFC46}" type="slidenum">
              <a:rPr lang="en-GB" smtClean="0"/>
              <a:t>‹#›</a:t>
            </a:fld>
            <a:endParaRPr lang="en-GB"/>
          </a:p>
        </p:txBody>
      </p:sp>
    </p:spTree>
    <p:extLst>
      <p:ext uri="{BB962C8B-B14F-4D97-AF65-F5344CB8AC3E}">
        <p14:creationId xmlns:p14="http://schemas.microsoft.com/office/powerpoint/2010/main" val="305170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ibrary.bath.ac.uk/research-analytics/googlescholarprofil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log.ourresearch.org/7-tips-to-supercharge-your-academic-linkedin-profil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1</a:t>
            </a:fld>
            <a:endParaRPr lang="en-US"/>
          </a:p>
        </p:txBody>
      </p:sp>
    </p:spTree>
    <p:extLst>
      <p:ext uri="{BB962C8B-B14F-4D97-AF65-F5344CB8AC3E}">
        <p14:creationId xmlns:p14="http://schemas.microsoft.com/office/powerpoint/2010/main" val="73775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can be enough to just get an </a:t>
            </a:r>
            <a:r>
              <a:rPr lang="en-GB" err="1"/>
              <a:t>Orcid</a:t>
            </a:r>
            <a:r>
              <a:rPr lang="en-GB"/>
              <a:t>, but to really make the most of it, use it.  This can include a number of different things.</a:t>
            </a:r>
          </a:p>
          <a:p>
            <a:r>
              <a:rPr lang="en-GB"/>
              <a:t>First off-populate it how you’d like.  This is your area and you can include what you like.  You can see some examples here of how people have extended their biographies, included keywords, to other profiles or even other names that you are known by.</a:t>
            </a:r>
          </a:p>
          <a:p>
            <a:r>
              <a:rPr lang="en-GB"/>
              <a:t>These sections are controlled by you not just what is included but also by whom has access. You can lock/open as appropriate. </a:t>
            </a:r>
          </a:p>
        </p:txBody>
      </p:sp>
      <p:sp>
        <p:nvSpPr>
          <p:cNvPr id="4" name="Slide Number Placeholder 3"/>
          <p:cNvSpPr>
            <a:spLocks noGrp="1"/>
          </p:cNvSpPr>
          <p:nvPr>
            <p:ph type="sldNum" sz="quarter" idx="5"/>
          </p:nvPr>
        </p:nvSpPr>
        <p:spPr/>
        <p:txBody>
          <a:bodyPr/>
          <a:lstStyle/>
          <a:p>
            <a:fld id="{C062F1A0-AF56-1946-81FA-D17AD512C935}" type="slidenum">
              <a:rPr lang="en-US" smtClean="0"/>
              <a:t>10</a:t>
            </a:fld>
            <a:endParaRPr lang="en-US"/>
          </a:p>
        </p:txBody>
      </p:sp>
    </p:spTree>
    <p:extLst>
      <p:ext uri="{BB962C8B-B14F-4D97-AF65-F5344CB8AC3E}">
        <p14:creationId xmlns:p14="http://schemas.microsoft.com/office/powerpoint/2010/main" val="232295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might FEEL like something else you need to do but sincerely, </a:t>
            </a:r>
            <a:r>
              <a:rPr lang="en-GB" err="1"/>
              <a:t>ORCiD</a:t>
            </a:r>
            <a:r>
              <a:rPr lang="en-GB"/>
              <a:t> can make life easier. Some research organisations require you to have one, so it will save you time.</a:t>
            </a:r>
          </a:p>
          <a:p>
            <a:r>
              <a:rPr lang="en-GB"/>
              <a:t>Other organisations and publishers allows you to login with your </a:t>
            </a:r>
            <a:r>
              <a:rPr lang="en-GB" err="1"/>
              <a:t>ORCiD</a:t>
            </a:r>
            <a:r>
              <a:rPr lang="en-GB"/>
              <a:t>-so one less account to create. </a:t>
            </a:r>
          </a:p>
        </p:txBody>
      </p:sp>
      <p:sp>
        <p:nvSpPr>
          <p:cNvPr id="4" name="Slide Number Placeholder 3"/>
          <p:cNvSpPr>
            <a:spLocks noGrp="1"/>
          </p:cNvSpPr>
          <p:nvPr>
            <p:ph type="sldNum" sz="quarter" idx="5"/>
          </p:nvPr>
        </p:nvSpPr>
        <p:spPr/>
        <p:txBody>
          <a:bodyPr/>
          <a:lstStyle/>
          <a:p>
            <a:fld id="{C062F1A0-AF56-1946-81FA-D17AD512C935}" type="slidenum">
              <a:rPr lang="en-US" smtClean="0"/>
              <a:t>11</a:t>
            </a:fld>
            <a:endParaRPr lang="en-US"/>
          </a:p>
        </p:txBody>
      </p:sp>
    </p:spTree>
    <p:extLst>
      <p:ext uri="{BB962C8B-B14F-4D97-AF65-F5344CB8AC3E}">
        <p14:creationId xmlns:p14="http://schemas.microsoft.com/office/powerpoint/2010/main" val="223346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best things about </a:t>
            </a:r>
            <a:r>
              <a:rPr lang="en-GB" err="1"/>
              <a:t>ORCiD</a:t>
            </a:r>
            <a:r>
              <a:rPr lang="en-GB"/>
              <a:t> is connecting you to your work.  If you’re new to research, this is the perfect time to start.  Use </a:t>
            </a:r>
            <a:r>
              <a:rPr lang="en-GB" err="1"/>
              <a:t>ORCiD</a:t>
            </a:r>
            <a:r>
              <a:rPr lang="en-GB"/>
              <a:t> and connect your work together. Different accounts will allow you to add </a:t>
            </a:r>
            <a:r>
              <a:rPr lang="en-GB" err="1"/>
              <a:t>ORCId</a:t>
            </a:r>
            <a:r>
              <a:rPr lang="en-GB"/>
              <a:t>-</a:t>
            </a:r>
          </a:p>
          <a:p>
            <a:r>
              <a:rPr lang="en-GB"/>
              <a:t>For example, Dimensions, Scopus, </a:t>
            </a:r>
            <a:r>
              <a:rPr lang="en-GB" err="1"/>
              <a:t>Symplectic</a:t>
            </a:r>
            <a:r>
              <a:rPr lang="en-GB"/>
              <a:t> and also our webpages. Do this-it makes it easier for people to find you AND all of your work.</a:t>
            </a:r>
          </a:p>
        </p:txBody>
      </p:sp>
      <p:sp>
        <p:nvSpPr>
          <p:cNvPr id="4" name="Slide Number Placeholder 3"/>
          <p:cNvSpPr>
            <a:spLocks noGrp="1"/>
          </p:cNvSpPr>
          <p:nvPr>
            <p:ph type="sldNum" sz="quarter" idx="5"/>
          </p:nvPr>
        </p:nvSpPr>
        <p:spPr/>
        <p:txBody>
          <a:bodyPr/>
          <a:lstStyle/>
          <a:p>
            <a:fld id="{C062F1A0-AF56-1946-81FA-D17AD512C935}" type="slidenum">
              <a:rPr lang="en-US" smtClean="0"/>
              <a:t>12</a:t>
            </a:fld>
            <a:endParaRPr lang="en-US"/>
          </a:p>
        </p:txBody>
      </p:sp>
    </p:spTree>
    <p:extLst>
      <p:ext uri="{BB962C8B-B14F-4D97-AF65-F5344CB8AC3E}">
        <p14:creationId xmlns:p14="http://schemas.microsoft.com/office/powerpoint/2010/main" val="299024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it is connected so well, many databases also allow you to search via </a:t>
            </a:r>
            <a:r>
              <a:rPr lang="en-GB" err="1"/>
              <a:t>ORCiD</a:t>
            </a:r>
            <a:r>
              <a:rPr lang="en-GB"/>
              <a:t>.  Again, if you have been linking your outputs, also search for yourself in this way.  It may well bring up outputs that you weren’t sure about.  More and more databases are adding this option, so give it a try. </a:t>
            </a:r>
          </a:p>
        </p:txBody>
      </p:sp>
      <p:sp>
        <p:nvSpPr>
          <p:cNvPr id="4" name="Slide Number Placeholder 3"/>
          <p:cNvSpPr>
            <a:spLocks noGrp="1"/>
          </p:cNvSpPr>
          <p:nvPr>
            <p:ph type="sldNum" sz="quarter" idx="5"/>
          </p:nvPr>
        </p:nvSpPr>
        <p:spPr/>
        <p:txBody>
          <a:bodyPr/>
          <a:lstStyle/>
          <a:p>
            <a:fld id="{C062F1A0-AF56-1946-81FA-D17AD512C935}" type="slidenum">
              <a:rPr lang="en-US" smtClean="0"/>
              <a:t>13</a:t>
            </a:fld>
            <a:endParaRPr lang="en-US"/>
          </a:p>
        </p:txBody>
      </p:sp>
    </p:spTree>
    <p:extLst>
      <p:ext uri="{BB962C8B-B14F-4D97-AF65-F5344CB8AC3E}">
        <p14:creationId xmlns:p14="http://schemas.microsoft.com/office/powerpoint/2010/main" val="2626975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Open Alex is a super catalogue</a:t>
            </a:r>
          </a:p>
          <a:p>
            <a:r>
              <a:rPr lang="en-GB"/>
              <a:t>Sandra Ortega-Martorell</a:t>
            </a:r>
          </a:p>
          <a:p>
            <a:r>
              <a:rPr lang="en-GB"/>
              <a:t>Ivan </a:t>
            </a:r>
            <a:r>
              <a:rPr lang="en-GB" err="1"/>
              <a:t>Olier</a:t>
            </a:r>
            <a:endParaRPr lang="en-GB"/>
          </a:p>
          <a:p>
            <a:r>
              <a:rPr lang="en-GB"/>
              <a:t>You can limit by datasets and search that way and be able to see all of the datasets linked to publications</a:t>
            </a:r>
          </a:p>
          <a:p>
            <a:r>
              <a:rPr lang="en-GB"/>
              <a:t>You would still need to go out and check stats depending on where linked but can do this via the links here. </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14</a:t>
            </a:fld>
            <a:endParaRPr lang="en-US"/>
          </a:p>
        </p:txBody>
      </p:sp>
    </p:spTree>
    <p:extLst>
      <p:ext uri="{BB962C8B-B14F-4D97-AF65-F5344CB8AC3E}">
        <p14:creationId xmlns:p14="http://schemas.microsoft.com/office/powerpoint/2010/main" val="77394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important to not just look at one database.  Some databases do not cover everything, so it’s worth it to look in other places. You also need to check and make sure that the details are correct. We are using the free version of Dimensions but you can export your results (and limit them, too) and also do a ‘saved’ search to get alerts. </a:t>
            </a:r>
          </a:p>
          <a:p>
            <a:endParaRPr lang="en-GB"/>
          </a:p>
          <a:p>
            <a:r>
              <a:rPr lang="en-GB"/>
              <a:t>You will also want to link your </a:t>
            </a:r>
            <a:r>
              <a:rPr lang="en-GB" err="1"/>
              <a:t>ORCiD</a:t>
            </a:r>
            <a:r>
              <a:rPr lang="en-GB"/>
              <a:t> with Dimensions to make sure your account is up-to-date and accurately reflects ‘you’</a:t>
            </a:r>
          </a:p>
        </p:txBody>
      </p:sp>
      <p:sp>
        <p:nvSpPr>
          <p:cNvPr id="4" name="Slide Number Placeholder 3"/>
          <p:cNvSpPr>
            <a:spLocks noGrp="1"/>
          </p:cNvSpPr>
          <p:nvPr>
            <p:ph type="sldNum" sz="quarter" idx="5"/>
          </p:nvPr>
        </p:nvSpPr>
        <p:spPr/>
        <p:txBody>
          <a:bodyPr/>
          <a:lstStyle/>
          <a:p>
            <a:fld id="{C062F1A0-AF56-1946-81FA-D17AD512C935}" type="slidenum">
              <a:rPr lang="en-US" smtClean="0"/>
              <a:t>15</a:t>
            </a:fld>
            <a:endParaRPr lang="en-US"/>
          </a:p>
        </p:txBody>
      </p:sp>
    </p:spTree>
    <p:extLst>
      <p:ext uri="{BB962C8B-B14F-4D97-AF65-F5344CB8AC3E}">
        <p14:creationId xmlns:p14="http://schemas.microsoft.com/office/powerpoint/2010/main" val="321578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6FE9-9477-E81A-BC4C-B2F38CCCD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53D8C-B594-C04A-3BDB-434DFCD8D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E0846-8FBF-E4E7-4CDD-CAEB04876C07}"/>
              </a:ext>
            </a:extLst>
          </p:cNvPr>
          <p:cNvSpPr>
            <a:spLocks noGrp="1"/>
          </p:cNvSpPr>
          <p:nvPr>
            <p:ph type="body" idx="1"/>
          </p:nvPr>
        </p:nvSpPr>
        <p:spPr/>
        <p:txBody>
          <a:bodyPr/>
          <a:lstStyle/>
          <a:p>
            <a:r>
              <a:rPr lang="en-GB"/>
              <a:t>Open Alex is like a super catalogue of published works.  It might ‘capture’ more of your datasets.</a:t>
            </a:r>
          </a:p>
          <a:p>
            <a:endParaRPr lang="en-GB"/>
          </a:p>
          <a:p>
            <a:endParaRPr lang="en-GB"/>
          </a:p>
          <a:p>
            <a:r>
              <a:rPr lang="en-GB"/>
              <a:t>Ivan Olier: https://orcid.org/0000-0002-5679-7501</a:t>
            </a:r>
          </a:p>
          <a:p>
            <a:r>
              <a:rPr lang="en-GB"/>
              <a:t>Searched in </a:t>
            </a:r>
            <a:r>
              <a:rPr lang="en-GB" err="1"/>
              <a:t>OpenAlex</a:t>
            </a:r>
            <a:endParaRPr lang="en-GB"/>
          </a:p>
          <a:p>
            <a:r>
              <a:rPr lang="en-GB"/>
              <a:t>Found datasets in </a:t>
            </a:r>
            <a:r>
              <a:rPr lang="en-GB" err="1"/>
              <a:t>Figshare</a:t>
            </a:r>
            <a:endParaRPr lang="en-GB"/>
          </a:p>
          <a:p>
            <a:r>
              <a:rPr lang="en-GB"/>
              <a:t>Checked </a:t>
            </a:r>
            <a:r>
              <a:rPr lang="en-GB" err="1"/>
              <a:t>Figshare</a:t>
            </a:r>
            <a:r>
              <a:rPr lang="en-GB"/>
              <a:t> and looked at downloads</a:t>
            </a:r>
          </a:p>
          <a:p>
            <a:r>
              <a:rPr lang="en-GB"/>
              <a:t>This is data linked to this article: https://www.frontiersin.org/journals/medicine/articles/10.3389/fmed.2022.915224/full</a:t>
            </a:r>
          </a:p>
          <a:p>
            <a:r>
              <a:rPr lang="en-GB"/>
              <a:t>Which was also listed in Dimensions</a:t>
            </a:r>
          </a:p>
          <a:p>
            <a:endParaRPr lang="en-GB"/>
          </a:p>
          <a:p>
            <a:endParaRPr lang="en-GB"/>
          </a:p>
        </p:txBody>
      </p:sp>
      <p:sp>
        <p:nvSpPr>
          <p:cNvPr id="4" name="Slide Number Placeholder 3">
            <a:extLst>
              <a:ext uri="{FF2B5EF4-FFF2-40B4-BE49-F238E27FC236}">
                <a16:creationId xmlns:a16="http://schemas.microsoft.com/office/drawing/2014/main" id="{9F76CADE-D050-5FD6-9683-17DBC2BC83C8}"/>
              </a:ext>
            </a:extLst>
          </p:cNvPr>
          <p:cNvSpPr>
            <a:spLocks noGrp="1"/>
          </p:cNvSpPr>
          <p:nvPr>
            <p:ph type="sldNum" sz="quarter" idx="5"/>
          </p:nvPr>
        </p:nvSpPr>
        <p:spPr/>
        <p:txBody>
          <a:bodyPr/>
          <a:lstStyle/>
          <a:p>
            <a:fld id="{C062F1A0-AF56-1946-81FA-D17AD512C935}" type="slidenum">
              <a:rPr lang="en-US" smtClean="0"/>
              <a:t>16</a:t>
            </a:fld>
            <a:endParaRPr lang="en-US"/>
          </a:p>
        </p:txBody>
      </p:sp>
    </p:spTree>
    <p:extLst>
      <p:ext uri="{BB962C8B-B14F-4D97-AF65-F5344CB8AC3E}">
        <p14:creationId xmlns:p14="http://schemas.microsoft.com/office/powerpoint/2010/main" val="291485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DF495-4A07-6108-6900-E2A89500F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D4F7-6D32-AC2A-B402-D53507A98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8DB88-013B-EA86-9A85-0CDE459C5A52}"/>
              </a:ext>
            </a:extLst>
          </p:cNvPr>
          <p:cNvSpPr>
            <a:spLocks noGrp="1"/>
          </p:cNvSpPr>
          <p:nvPr>
            <p:ph type="body" idx="1"/>
          </p:nvPr>
        </p:nvSpPr>
        <p:spPr/>
        <p:txBody>
          <a:bodyPr/>
          <a:lstStyle/>
          <a:p>
            <a:r>
              <a:rPr lang="en-GB"/>
              <a:t>Need to go in and check your name/profile.</a:t>
            </a:r>
          </a:p>
          <a:p>
            <a:endParaRPr lang="en-GB"/>
          </a:p>
          <a:p>
            <a:r>
              <a:rPr lang="en-GB"/>
              <a:t>Here is a short video on how to link: https://www.youtube.com/watch?v=p0RqOj129b8 </a:t>
            </a:r>
          </a:p>
          <a:p>
            <a:r>
              <a:rPr lang="en-GB"/>
              <a:t>https://help.openalex.org/hc/en-us/articles/27283405287319-How-can-I-fix-errors-in-an-OpenAlex-author-profile</a:t>
            </a:r>
          </a:p>
          <a:p>
            <a:endParaRPr lang="en-GB"/>
          </a:p>
          <a:p>
            <a:r>
              <a:rPr lang="en-GB"/>
              <a:t>https://docs.google.com/forms/d/1WzSGs0AIPyghKuSHHzlh3uLJ2QOzz3UJ4feO8xZh_9o/viewform?edit_requested=true</a:t>
            </a:r>
          </a:p>
          <a:p>
            <a:endParaRPr lang="en-GB"/>
          </a:p>
          <a:p>
            <a:endParaRPr lang="en-GB"/>
          </a:p>
        </p:txBody>
      </p:sp>
      <p:sp>
        <p:nvSpPr>
          <p:cNvPr id="4" name="Slide Number Placeholder 3">
            <a:extLst>
              <a:ext uri="{FF2B5EF4-FFF2-40B4-BE49-F238E27FC236}">
                <a16:creationId xmlns:a16="http://schemas.microsoft.com/office/drawing/2014/main" id="{70F23EB3-8248-BAA3-644E-26BA2743EBB8}"/>
              </a:ext>
            </a:extLst>
          </p:cNvPr>
          <p:cNvSpPr>
            <a:spLocks noGrp="1"/>
          </p:cNvSpPr>
          <p:nvPr>
            <p:ph type="sldNum" sz="quarter" idx="5"/>
          </p:nvPr>
        </p:nvSpPr>
        <p:spPr/>
        <p:txBody>
          <a:bodyPr/>
          <a:lstStyle/>
          <a:p>
            <a:fld id="{C062F1A0-AF56-1946-81FA-D17AD512C935}" type="slidenum">
              <a:rPr lang="en-US" smtClean="0"/>
              <a:t>17</a:t>
            </a:fld>
            <a:endParaRPr lang="en-US"/>
          </a:p>
        </p:txBody>
      </p:sp>
    </p:spTree>
    <p:extLst>
      <p:ext uri="{BB962C8B-B14F-4D97-AF65-F5344CB8AC3E}">
        <p14:creationId xmlns:p14="http://schemas.microsoft.com/office/powerpoint/2010/main" val="412051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11AA-D251-1D9A-7911-BC705AB02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41F92-AA83-A730-A11E-628BE87AD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419AC-D9B0-2BFD-74F8-2C27C0198CB0}"/>
              </a:ext>
            </a:extLst>
          </p:cNvPr>
          <p:cNvSpPr>
            <a:spLocks noGrp="1"/>
          </p:cNvSpPr>
          <p:nvPr>
            <p:ph type="body" idx="1"/>
          </p:nvPr>
        </p:nvSpPr>
        <p:spPr/>
        <p:txBody>
          <a:bodyPr/>
          <a:lstStyle/>
          <a:p>
            <a:r>
              <a:rPr lang="en-GB"/>
              <a:t>https://commons.datacite.org/</a:t>
            </a:r>
          </a:p>
          <a:p>
            <a:endParaRPr lang="en-GB"/>
          </a:p>
          <a:p>
            <a:r>
              <a:rPr lang="en-GB"/>
              <a:t>This tool connects research outputs and their data-DOIs/to data.  It might give you collective data about your data.</a:t>
            </a:r>
          </a:p>
          <a:p>
            <a:endParaRPr lang="en-GB"/>
          </a:p>
          <a:p>
            <a:r>
              <a:rPr lang="en-GB"/>
              <a:t>Ivan Olier: https://orcid.org/0000-0002-5679-7501</a:t>
            </a:r>
          </a:p>
          <a:p>
            <a:endParaRPr lang="en-GB"/>
          </a:p>
        </p:txBody>
      </p:sp>
      <p:sp>
        <p:nvSpPr>
          <p:cNvPr id="4" name="Slide Number Placeholder 3">
            <a:extLst>
              <a:ext uri="{FF2B5EF4-FFF2-40B4-BE49-F238E27FC236}">
                <a16:creationId xmlns:a16="http://schemas.microsoft.com/office/drawing/2014/main" id="{377D0609-F966-0934-F9AB-E8D890485E88}"/>
              </a:ext>
            </a:extLst>
          </p:cNvPr>
          <p:cNvSpPr>
            <a:spLocks noGrp="1"/>
          </p:cNvSpPr>
          <p:nvPr>
            <p:ph type="sldNum" sz="quarter" idx="5"/>
          </p:nvPr>
        </p:nvSpPr>
        <p:spPr/>
        <p:txBody>
          <a:bodyPr/>
          <a:lstStyle/>
          <a:p>
            <a:fld id="{C062F1A0-AF56-1946-81FA-D17AD512C935}" type="slidenum">
              <a:rPr lang="en-US" smtClean="0"/>
              <a:t>18</a:t>
            </a:fld>
            <a:endParaRPr lang="en-US"/>
          </a:p>
        </p:txBody>
      </p:sp>
    </p:spTree>
    <p:extLst>
      <p:ext uri="{BB962C8B-B14F-4D97-AF65-F5344CB8AC3E}">
        <p14:creationId xmlns:p14="http://schemas.microsoft.com/office/powerpoint/2010/main" val="103028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A68E2-53CA-FBB5-63FB-E3ED0C82A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00416-1D1C-AB41-96D5-749CC1C55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7E87C-1665-59FF-21D2-41A46006F7AE}"/>
              </a:ext>
            </a:extLst>
          </p:cNvPr>
          <p:cNvSpPr>
            <a:spLocks noGrp="1"/>
          </p:cNvSpPr>
          <p:nvPr>
            <p:ph type="body" idx="1"/>
          </p:nvPr>
        </p:nvSpPr>
        <p:spPr/>
        <p:txBody>
          <a:bodyPr/>
          <a:lstStyle/>
          <a:p>
            <a:r>
              <a:rPr lang="en-GB"/>
              <a:t>Again, it’s useful to check/update your data.  If you have research data, check.  Having an </a:t>
            </a:r>
            <a:r>
              <a:rPr lang="en-GB" err="1"/>
              <a:t>ORCiD</a:t>
            </a:r>
            <a:r>
              <a:rPr lang="en-GB"/>
              <a:t> will also help reliably connect you to your work. </a:t>
            </a:r>
          </a:p>
          <a:p>
            <a:endParaRPr lang="en-GB"/>
          </a:p>
          <a:p>
            <a:r>
              <a:rPr lang="en-GB"/>
              <a:t>https://commons.datacite.org/</a:t>
            </a:r>
          </a:p>
          <a:p>
            <a:r>
              <a:rPr lang="en-GB"/>
              <a:t>https://support.datacite.org/docs/datacite-commons</a:t>
            </a:r>
          </a:p>
          <a:p>
            <a:r>
              <a:rPr lang="en-GB"/>
              <a:t>https://support.datacite.org/docs/orcid-claiming</a:t>
            </a:r>
          </a:p>
        </p:txBody>
      </p:sp>
      <p:sp>
        <p:nvSpPr>
          <p:cNvPr id="4" name="Slide Number Placeholder 3">
            <a:extLst>
              <a:ext uri="{FF2B5EF4-FFF2-40B4-BE49-F238E27FC236}">
                <a16:creationId xmlns:a16="http://schemas.microsoft.com/office/drawing/2014/main" id="{73FA0D32-E66D-1A75-D096-5D498CEDBD17}"/>
              </a:ext>
            </a:extLst>
          </p:cNvPr>
          <p:cNvSpPr>
            <a:spLocks noGrp="1"/>
          </p:cNvSpPr>
          <p:nvPr>
            <p:ph type="sldNum" sz="quarter" idx="5"/>
          </p:nvPr>
        </p:nvSpPr>
        <p:spPr/>
        <p:txBody>
          <a:bodyPr/>
          <a:lstStyle/>
          <a:p>
            <a:fld id="{C062F1A0-AF56-1946-81FA-D17AD512C935}" type="slidenum">
              <a:rPr lang="en-US" smtClean="0"/>
              <a:t>19</a:t>
            </a:fld>
            <a:endParaRPr lang="en-US"/>
          </a:p>
        </p:txBody>
      </p:sp>
    </p:spTree>
    <p:extLst>
      <p:ext uri="{BB962C8B-B14F-4D97-AF65-F5344CB8AC3E}">
        <p14:creationId xmlns:p14="http://schemas.microsoft.com/office/powerpoint/2010/main" val="520043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of our training materials: slides, notes, recordings and links you can find in our Library Researcher Support Canvas page:  https://canvas.ljmu.ac.uk/enroll/7D3MPW</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C0FCD-B44F-46AA-807B-CDDFA84B27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00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CCC4-1D86-FD91-C7BB-E0192EE5A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2D77F-6740-AAAA-7411-B69CAA05D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42F1E-C02A-10B0-0B6E-93CF8AA15BE3}"/>
              </a:ext>
            </a:extLst>
          </p:cNvPr>
          <p:cNvSpPr>
            <a:spLocks noGrp="1"/>
          </p:cNvSpPr>
          <p:nvPr>
            <p:ph type="body" idx="1"/>
          </p:nvPr>
        </p:nvSpPr>
        <p:spPr/>
        <p:txBody>
          <a:bodyPr/>
          <a:lstStyle/>
          <a:p>
            <a:endParaRPr lang="en-GB"/>
          </a:p>
          <a:p>
            <a:r>
              <a:rPr lang="en-GB"/>
              <a:t>https://datadryad.org/</a:t>
            </a:r>
          </a:p>
          <a:p>
            <a:endParaRPr lang="en-GB"/>
          </a:p>
          <a:p>
            <a:r>
              <a:rPr lang="en-GB"/>
              <a:t>Can search for Liverpool John </a:t>
            </a:r>
            <a:r>
              <a:rPr lang="en-GB" err="1"/>
              <a:t>Moores</a:t>
            </a:r>
            <a:r>
              <a:rPr lang="en-GB"/>
              <a:t> University</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71B77B7D-FAA9-7CA1-54BA-EB6E61870F80}"/>
              </a:ext>
            </a:extLst>
          </p:cNvPr>
          <p:cNvSpPr>
            <a:spLocks noGrp="1"/>
          </p:cNvSpPr>
          <p:nvPr>
            <p:ph type="sldNum" sz="quarter" idx="5"/>
          </p:nvPr>
        </p:nvSpPr>
        <p:spPr/>
        <p:txBody>
          <a:bodyPr/>
          <a:lstStyle/>
          <a:p>
            <a:fld id="{C062F1A0-AF56-1946-81FA-D17AD512C935}" type="slidenum">
              <a:rPr lang="en-US" smtClean="0"/>
              <a:t>20</a:t>
            </a:fld>
            <a:endParaRPr lang="en-US"/>
          </a:p>
        </p:txBody>
      </p:sp>
    </p:spTree>
    <p:extLst>
      <p:ext uri="{BB962C8B-B14F-4D97-AF65-F5344CB8AC3E}">
        <p14:creationId xmlns:p14="http://schemas.microsoft.com/office/powerpoint/2010/main" val="196632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6A73-11B6-B0A0-173D-AB9BC0385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5C719-1D38-942D-83D4-414B23B5B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46A60-C11C-BA0B-06B1-0C0120DD3FB2}"/>
              </a:ext>
            </a:extLst>
          </p:cNvPr>
          <p:cNvSpPr>
            <a:spLocks noGrp="1"/>
          </p:cNvSpPr>
          <p:nvPr>
            <p:ph type="body" idx="1"/>
          </p:nvPr>
        </p:nvSpPr>
        <p:spPr/>
        <p:txBody>
          <a:bodyPr/>
          <a:lstStyle/>
          <a:p>
            <a:endParaRPr lang="en-GB"/>
          </a:p>
          <a:p>
            <a:r>
              <a:rPr lang="en-GB" sz="1200" b="0" i="0" kern="1200">
                <a:solidFill>
                  <a:schemeClr val="tx1"/>
                </a:solidFill>
                <a:effectLst/>
                <a:latin typeface="+mn-lt"/>
                <a:ea typeface="+mn-ea"/>
                <a:cs typeface="+mn-cs"/>
              </a:rPr>
              <a:t>Lots of help here: https://datadryad.org/help</a:t>
            </a:r>
          </a:p>
          <a:p>
            <a:endParaRPr lang="en-GB" sz="1200" b="0" i="0" kern="1200">
              <a:solidFill>
                <a:schemeClr val="tx1"/>
              </a:solidFill>
              <a:effectLst/>
              <a:latin typeface="+mn-lt"/>
              <a:ea typeface="+mn-ea"/>
              <a:cs typeface="+mn-cs"/>
            </a:endParaRPr>
          </a:p>
          <a:p>
            <a:br>
              <a:rPr lang="en-GB" sz="1200" b="0" i="0" kern="1200">
                <a:solidFill>
                  <a:schemeClr val="tx1"/>
                </a:solidFill>
                <a:effectLst/>
                <a:latin typeface="+mn-lt"/>
                <a:ea typeface="+mn-ea"/>
                <a:cs typeface="+mn-cs"/>
              </a:rPr>
            </a:br>
            <a:endParaRPr lang="en-GB" sz="1200" b="0" i="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E3AFBCCD-1A0A-96AB-A675-B11F34C0C299}"/>
              </a:ext>
            </a:extLst>
          </p:cNvPr>
          <p:cNvSpPr>
            <a:spLocks noGrp="1"/>
          </p:cNvSpPr>
          <p:nvPr>
            <p:ph type="sldNum" sz="quarter" idx="5"/>
          </p:nvPr>
        </p:nvSpPr>
        <p:spPr/>
        <p:txBody>
          <a:bodyPr/>
          <a:lstStyle/>
          <a:p>
            <a:fld id="{C062F1A0-AF56-1946-81FA-D17AD512C935}" type="slidenum">
              <a:rPr lang="en-US" smtClean="0"/>
              <a:t>21</a:t>
            </a:fld>
            <a:endParaRPr lang="en-US"/>
          </a:p>
        </p:txBody>
      </p:sp>
    </p:spTree>
    <p:extLst>
      <p:ext uri="{BB962C8B-B14F-4D97-AF65-F5344CB8AC3E}">
        <p14:creationId xmlns:p14="http://schemas.microsoft.com/office/powerpoint/2010/main" val="1595633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7EFC-42E3-2ED3-CD81-D63C11C65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D09DB-8E82-F539-F95C-956C08ED0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FF085-32B5-B0E5-D9A2-6850BF1212DF}"/>
              </a:ext>
            </a:extLst>
          </p:cNvPr>
          <p:cNvSpPr>
            <a:spLocks noGrp="1"/>
          </p:cNvSpPr>
          <p:nvPr>
            <p:ph type="body" idx="1"/>
          </p:nvPr>
        </p:nvSpPr>
        <p:spPr/>
        <p:txBody>
          <a:bodyPr/>
          <a:lstStyle/>
          <a:p>
            <a:r>
              <a:rPr lang="en-GB" err="1"/>
              <a:t>Figshare</a:t>
            </a:r>
            <a:r>
              <a:rPr lang="en-GB"/>
              <a:t> is an open research repository.  Some institutions pay to store their data here but you can also use </a:t>
            </a:r>
            <a:r>
              <a:rPr lang="en-GB" err="1"/>
              <a:t>Figshare</a:t>
            </a:r>
            <a:r>
              <a:rPr lang="en-GB"/>
              <a:t> to store your data:</a:t>
            </a:r>
          </a:p>
          <a:p>
            <a:r>
              <a:rPr lang="en-GB"/>
              <a:t>https://figshare.com/</a:t>
            </a:r>
          </a:p>
          <a:p>
            <a:endParaRPr lang="en-GB"/>
          </a:p>
          <a:p>
            <a:endParaRPr lang="en-GB"/>
          </a:p>
        </p:txBody>
      </p:sp>
      <p:sp>
        <p:nvSpPr>
          <p:cNvPr id="4" name="Slide Number Placeholder 3">
            <a:extLst>
              <a:ext uri="{FF2B5EF4-FFF2-40B4-BE49-F238E27FC236}">
                <a16:creationId xmlns:a16="http://schemas.microsoft.com/office/drawing/2014/main" id="{9619E637-318E-0541-6780-D87ED750DC99}"/>
              </a:ext>
            </a:extLst>
          </p:cNvPr>
          <p:cNvSpPr>
            <a:spLocks noGrp="1"/>
          </p:cNvSpPr>
          <p:nvPr>
            <p:ph type="sldNum" sz="quarter" idx="5"/>
          </p:nvPr>
        </p:nvSpPr>
        <p:spPr/>
        <p:txBody>
          <a:bodyPr/>
          <a:lstStyle/>
          <a:p>
            <a:fld id="{C062F1A0-AF56-1946-81FA-D17AD512C935}" type="slidenum">
              <a:rPr lang="en-US" smtClean="0"/>
              <a:t>22</a:t>
            </a:fld>
            <a:endParaRPr lang="en-US"/>
          </a:p>
        </p:txBody>
      </p:sp>
    </p:spTree>
    <p:extLst>
      <p:ext uri="{BB962C8B-B14F-4D97-AF65-F5344CB8AC3E}">
        <p14:creationId xmlns:p14="http://schemas.microsoft.com/office/powerpoint/2010/main" val="284572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0AC96-0B07-9B4D-0613-6A3F4C527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1FB0F-82EC-411E-1BC8-663698890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0CE09-159B-CDEC-5BF9-C54E00BF52D8}"/>
              </a:ext>
            </a:extLst>
          </p:cNvPr>
          <p:cNvSpPr>
            <a:spLocks noGrp="1"/>
          </p:cNvSpPr>
          <p:nvPr>
            <p:ph type="body" idx="1"/>
          </p:nvPr>
        </p:nvSpPr>
        <p:spPr/>
        <p:txBody>
          <a:bodyPr/>
          <a:lstStyle/>
          <a:p>
            <a:r>
              <a:rPr lang="en-GB" dirty="0"/>
              <a:t>There are lots of data repositories, so you’ll need to know where your data is and how to check on the metrics:</a:t>
            </a:r>
          </a:p>
          <a:p>
            <a:r>
              <a:rPr lang="en-GB" dirty="0"/>
              <a:t>https://www.nlm.nih.gov/NIHbmic/domain_specific_repositories.html</a:t>
            </a:r>
          </a:p>
          <a:p>
            <a:r>
              <a:rPr lang="en-GB" dirty="0"/>
              <a:t>https://www.ucl.ac.uk/library/open-science-research-support/research-data-management/learn-develop-teach/subject-specific-0</a:t>
            </a:r>
          </a:p>
          <a:p>
            <a:r>
              <a:rPr lang="en-GB" dirty="0"/>
              <a:t>https://data-repository-finder.ll.mit.edu/</a:t>
            </a:r>
          </a:p>
          <a:p>
            <a:r>
              <a:rPr lang="en-GB" dirty="0"/>
              <a:t>https://www.openaire.eu/find-trustworthy-data-repository</a:t>
            </a:r>
          </a:p>
          <a:p>
            <a:endParaRPr lang="en-GB" dirty="0"/>
          </a:p>
        </p:txBody>
      </p:sp>
      <p:sp>
        <p:nvSpPr>
          <p:cNvPr id="4" name="Slide Number Placeholder 3">
            <a:extLst>
              <a:ext uri="{FF2B5EF4-FFF2-40B4-BE49-F238E27FC236}">
                <a16:creationId xmlns:a16="http://schemas.microsoft.com/office/drawing/2014/main" id="{0D52FF81-73C6-F5E2-5F04-DACD85D29275}"/>
              </a:ext>
            </a:extLst>
          </p:cNvPr>
          <p:cNvSpPr>
            <a:spLocks noGrp="1"/>
          </p:cNvSpPr>
          <p:nvPr>
            <p:ph type="sldNum" sz="quarter" idx="5"/>
          </p:nvPr>
        </p:nvSpPr>
        <p:spPr/>
        <p:txBody>
          <a:bodyPr/>
          <a:lstStyle/>
          <a:p>
            <a:fld id="{C062F1A0-AF56-1946-81FA-D17AD512C935}" type="slidenum">
              <a:rPr lang="en-US" smtClean="0"/>
              <a:t>23</a:t>
            </a:fld>
            <a:endParaRPr lang="en-US"/>
          </a:p>
        </p:txBody>
      </p:sp>
    </p:spTree>
    <p:extLst>
      <p:ext uri="{BB962C8B-B14F-4D97-AF65-F5344CB8AC3E}">
        <p14:creationId xmlns:p14="http://schemas.microsoft.com/office/powerpoint/2010/main" val="2961078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F9AB2-B2F3-0A7C-B5CF-F09AD5C67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AA923-EAC8-A7B8-2492-AA25296CF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0CFDD-FC71-4D57-5660-2A62368C1AC0}"/>
              </a:ext>
            </a:extLst>
          </p:cNvPr>
          <p:cNvSpPr>
            <a:spLocks noGrp="1"/>
          </p:cNvSpPr>
          <p:nvPr>
            <p:ph type="body" idx="1"/>
          </p:nvPr>
        </p:nvSpPr>
        <p:spPr/>
        <p:txBody>
          <a:bodyPr/>
          <a:lstStyle/>
          <a:p>
            <a:pPr>
              <a:defRPr/>
            </a:pPr>
            <a:r>
              <a:rPr lang="en-US">
                <a:solidFill>
                  <a:srgbClr val="0563C1"/>
                </a:solidFill>
                <a:hlinkClick r:id="rId3"/>
              </a:rPr>
              <a:t>https://library.bath.ac.uk/research-analytics/googlescholarprofiles</a:t>
            </a:r>
            <a:r>
              <a:rPr lang="en-US">
                <a:solidFill>
                  <a:srgbClr val="0563C1"/>
                </a:solidFill>
              </a:rPr>
              <a:t>    https://libguides.reading.ac.uk/boost/google-scholar-profile</a:t>
            </a:r>
            <a:endParaRPr lang="en-GB">
              <a:solidFill>
                <a:srgbClr val="0563C1"/>
              </a:solidFill>
            </a:endParaRPr>
          </a:p>
          <a:p>
            <a:pPr marL="0" marR="0" lvl="0" indent="0" algn="l" defTabSz="914400">
              <a:lnSpc>
                <a:spcPct val="100000"/>
              </a:lnSpc>
              <a:spcBef>
                <a:spcPts val="0"/>
              </a:spcBef>
              <a:spcAft>
                <a:spcPts val="0"/>
              </a:spcAft>
              <a:buClrTx/>
              <a:buSzTx/>
              <a:buFontTx/>
              <a:buNone/>
              <a:tabLst/>
              <a:defRPr/>
            </a:pPr>
            <a:endParaRPr lang="en-GB" u="sng">
              <a:solidFill>
                <a:srgbClr val="0563C1"/>
              </a:solidFill>
              <a:ea typeface="Calibri"/>
              <a:cs typeface="Calibri"/>
            </a:endParaRPr>
          </a:p>
          <a:p>
            <a:endParaRPr lang="en-GB"/>
          </a:p>
        </p:txBody>
      </p:sp>
      <p:sp>
        <p:nvSpPr>
          <p:cNvPr id="4" name="Slide Number Placeholder 3">
            <a:extLst>
              <a:ext uri="{FF2B5EF4-FFF2-40B4-BE49-F238E27FC236}">
                <a16:creationId xmlns:a16="http://schemas.microsoft.com/office/drawing/2014/main" id="{65C05E65-8864-606A-E2C3-92CF0447CA77}"/>
              </a:ext>
            </a:extLst>
          </p:cNvPr>
          <p:cNvSpPr>
            <a:spLocks noGrp="1"/>
          </p:cNvSpPr>
          <p:nvPr>
            <p:ph type="sldNum" sz="quarter" idx="5"/>
          </p:nvPr>
        </p:nvSpPr>
        <p:spPr/>
        <p:txBody>
          <a:bodyPr/>
          <a:lstStyle/>
          <a:p>
            <a:fld id="{C062F1A0-AF56-1946-81FA-D17AD512C935}" type="slidenum">
              <a:rPr lang="en-US" smtClean="0"/>
              <a:t>24</a:t>
            </a:fld>
            <a:endParaRPr lang="en-US"/>
          </a:p>
        </p:txBody>
      </p:sp>
    </p:spTree>
    <p:extLst>
      <p:ext uri="{BB962C8B-B14F-4D97-AF65-F5344CB8AC3E}">
        <p14:creationId xmlns:p14="http://schemas.microsoft.com/office/powerpoint/2010/main" val="213404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sng" strike="noStrike">
                <a:solidFill>
                  <a:srgbClr val="0563C1"/>
                </a:solidFill>
                <a:effectLst/>
                <a:latin typeface="Calibri" panose="020F0502020204030204" pitchFamily="34" charset="0"/>
                <a:hlinkClick r:id="rId3"/>
              </a:rPr>
              <a:t>https://blog.ourresearch.org/7-tips-to-supercharge-your-academic-linkedin-profile/</a:t>
            </a:r>
            <a:endParaRPr lang="en-GB"/>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25</a:t>
            </a:fld>
            <a:endParaRPr lang="en-US"/>
          </a:p>
        </p:txBody>
      </p:sp>
    </p:spTree>
    <p:extLst>
      <p:ext uri="{BB962C8B-B14F-4D97-AF65-F5344CB8AC3E}">
        <p14:creationId xmlns:p14="http://schemas.microsoft.com/office/powerpoint/2010/main" val="1891826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stats from publisher sites, too-where you can usually find metrics related to downloads and citations, sometimes alternative metrics like policy citations, too! However-they don’t always have datasets listed-so have to dig a little bit! </a:t>
            </a:r>
          </a:p>
        </p:txBody>
      </p:sp>
      <p:sp>
        <p:nvSpPr>
          <p:cNvPr id="4" name="Slide Number Placeholder 3"/>
          <p:cNvSpPr>
            <a:spLocks noGrp="1"/>
          </p:cNvSpPr>
          <p:nvPr>
            <p:ph type="sldNum" sz="quarter" idx="5"/>
          </p:nvPr>
        </p:nvSpPr>
        <p:spPr/>
        <p:txBody>
          <a:bodyPr/>
          <a:lstStyle/>
          <a:p>
            <a:fld id="{C062F1A0-AF56-1946-81FA-D17AD512C935}" type="slidenum">
              <a:rPr lang="en-US" smtClean="0"/>
              <a:t>26</a:t>
            </a:fld>
            <a:endParaRPr lang="en-US"/>
          </a:p>
        </p:txBody>
      </p:sp>
    </p:spTree>
    <p:extLst>
      <p:ext uri="{BB962C8B-B14F-4D97-AF65-F5344CB8AC3E}">
        <p14:creationId xmlns:p14="http://schemas.microsoft.com/office/powerpoint/2010/main" val="717460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article:  https://www.mdpi.com/2072-6694/15/15/4002</a:t>
            </a:r>
          </a:p>
          <a:p>
            <a:endParaRPr lang="en-GB" dirty="0"/>
          </a:p>
          <a:p>
            <a:r>
              <a:rPr lang="en-GB" dirty="0"/>
              <a:t>Go to data availability statement, follow link to data: https://ddd.uab.cat/record/201551?ln=ca</a:t>
            </a:r>
          </a:p>
          <a:p>
            <a:r>
              <a:rPr lang="en-GB" dirty="0"/>
              <a:t>https://ddd.uab.cat/record/201551/usage</a:t>
            </a:r>
          </a:p>
          <a:p>
            <a:endParaRPr lang="en-GB" dirty="0"/>
          </a:p>
          <a:p>
            <a:r>
              <a:rPr lang="en-GB" dirty="0"/>
              <a:t>Click where it says usage statistics</a:t>
            </a:r>
          </a:p>
          <a:p>
            <a:endParaRPr lang="en-GB" dirty="0"/>
          </a:p>
        </p:txBody>
      </p:sp>
      <p:sp>
        <p:nvSpPr>
          <p:cNvPr id="4" name="Slide Number Placeholder 3"/>
          <p:cNvSpPr>
            <a:spLocks noGrp="1"/>
          </p:cNvSpPr>
          <p:nvPr>
            <p:ph type="sldNum" sz="quarter" idx="5"/>
          </p:nvPr>
        </p:nvSpPr>
        <p:spPr/>
        <p:txBody>
          <a:bodyPr/>
          <a:lstStyle/>
          <a:p>
            <a:fld id="{C062F1A0-AF56-1946-81FA-D17AD512C935}" type="slidenum">
              <a:rPr lang="en-US" smtClean="0"/>
              <a:t>27</a:t>
            </a:fld>
            <a:endParaRPr lang="en-US"/>
          </a:p>
        </p:txBody>
      </p:sp>
    </p:spTree>
    <p:extLst>
      <p:ext uri="{BB962C8B-B14F-4D97-AF65-F5344CB8AC3E}">
        <p14:creationId xmlns:p14="http://schemas.microsoft.com/office/powerpoint/2010/main" val="1365569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LJMU has our own data repository.  You can find this here: https://opendata.ljmu.ac.uk/ </a:t>
            </a:r>
          </a:p>
          <a:p>
            <a:r>
              <a:rPr lang="en-GB"/>
              <a:t>You can check on downloads on the statistics portion of the repository pages. </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28</a:t>
            </a:fld>
            <a:endParaRPr lang="en-US"/>
          </a:p>
        </p:txBody>
      </p:sp>
    </p:spTree>
    <p:extLst>
      <p:ext uri="{BB962C8B-B14F-4D97-AF65-F5344CB8AC3E}">
        <p14:creationId xmlns:p14="http://schemas.microsoft.com/office/powerpoint/2010/main" val="918543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also set alerts on your work, to let the database ‘do work’ to see if being cited. </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29</a:t>
            </a:fld>
            <a:endParaRPr lang="en-US"/>
          </a:p>
        </p:txBody>
      </p:sp>
    </p:spTree>
    <p:extLst>
      <p:ext uri="{BB962C8B-B14F-4D97-AF65-F5344CB8AC3E}">
        <p14:creationId xmlns:p14="http://schemas.microsoft.com/office/powerpoint/2010/main" val="302092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DFC1F3-4F88-43E7-95C2-AC9EDDBDFC46}" type="slidenum">
              <a:rPr lang="en-GB" smtClean="0"/>
              <a:t>3</a:t>
            </a:fld>
            <a:endParaRPr lang="en-GB"/>
          </a:p>
        </p:txBody>
      </p:sp>
    </p:spTree>
    <p:extLst>
      <p:ext uri="{BB962C8B-B14F-4D97-AF65-F5344CB8AC3E}">
        <p14:creationId xmlns:p14="http://schemas.microsoft.com/office/powerpoint/2010/main" val="236091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important that when you search within Overton that you search for yourself and your work in multiple ways: your name/your DOI/your ISBN/your </a:t>
            </a:r>
            <a:r>
              <a:rPr lang="en-GB" err="1"/>
              <a:t>ORCiD</a:t>
            </a:r>
            <a:r>
              <a:rPr lang="en-GB"/>
              <a:t>.</a:t>
            </a:r>
          </a:p>
          <a:p>
            <a:r>
              <a:rPr lang="en-GB"/>
              <a:t>You can do this all at once and you can also set up saved searches.</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30</a:t>
            </a:fld>
            <a:endParaRPr lang="en-US"/>
          </a:p>
        </p:txBody>
      </p:sp>
    </p:spTree>
    <p:extLst>
      <p:ext uri="{BB962C8B-B14F-4D97-AF65-F5344CB8AC3E}">
        <p14:creationId xmlns:p14="http://schemas.microsoft.com/office/powerpoint/2010/main" val="729416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also possible to do this for a group of papers/researchers.  For more help on this, please let me know! </a:t>
            </a:r>
          </a:p>
          <a:p>
            <a:endParaRPr lang="en-GB"/>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31</a:t>
            </a:fld>
            <a:endParaRPr lang="en-US"/>
          </a:p>
        </p:txBody>
      </p:sp>
    </p:spTree>
    <p:extLst>
      <p:ext uri="{BB962C8B-B14F-4D97-AF65-F5344CB8AC3E}">
        <p14:creationId xmlns:p14="http://schemas.microsoft.com/office/powerpoint/2010/main" val="1867710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do things to make your work more easily accessible.  There is evidence that making your work OA means that more people can read/learn from/cite, etc. </a:t>
            </a: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32</a:t>
            </a:fld>
            <a:endParaRPr lang="en-US"/>
          </a:p>
        </p:txBody>
      </p:sp>
    </p:spTree>
    <p:extLst>
      <p:ext uri="{BB962C8B-B14F-4D97-AF65-F5344CB8AC3E}">
        <p14:creationId xmlns:p14="http://schemas.microsoft.com/office/powerpoint/2010/main" val="3887411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Open research can mean different things for different areas of research.  There are lots of reason why you can and should make your work open. </a:t>
            </a:r>
          </a:p>
          <a:p>
            <a:endParaRPr lang="en-GB"/>
          </a:p>
          <a:p>
            <a:r>
              <a:rPr lang="en-GB" sz="1200" b="1" i="0" kern="1200">
                <a:solidFill>
                  <a:schemeClr val="tx1"/>
                </a:solidFill>
                <a:effectLst/>
                <a:latin typeface="+mn-lt"/>
                <a:ea typeface="+mn-ea"/>
                <a:cs typeface="+mn-cs"/>
              </a:rPr>
              <a:t>Benefits for researchers</a:t>
            </a:r>
            <a:endParaRPr lang="en-GB" sz="1200" b="0" i="0" kern="120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If more people can read your work, they are more likely to cite it Most research funders require outputs arising from research they fund be made available on an Open Access basis.</a:t>
            </a:r>
            <a:endParaRPr lang="en-GB" sz="1200" b="0" i="0"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More people having access to your research, means more opportunities to form new research collaborations.</a:t>
            </a:r>
            <a:endParaRPr lang="en-GB" sz="1200" b="0" i="0"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Greater control over what you and other people can do with your own research outputs (subscription-based publishing often requires you to sign away all copyright in your outputs, limiting what you can do with them).</a:t>
            </a:r>
            <a:endParaRPr lang="en-GB" sz="1200" b="0" i="0" kern="1200">
              <a:solidFill>
                <a:schemeClr val="tx1"/>
              </a:solidFill>
              <a:effectLst/>
              <a:latin typeface="+mn-lt"/>
              <a:cs typeface="Calibri"/>
            </a:endParaRPr>
          </a:p>
          <a:p>
            <a:r>
              <a:rPr lang="en-GB" sz="1200" b="1" i="0" kern="1200">
                <a:solidFill>
                  <a:schemeClr val="tx1"/>
                </a:solidFill>
                <a:effectLst/>
                <a:latin typeface="+mn-lt"/>
                <a:ea typeface="+mn-ea"/>
                <a:cs typeface="+mn-cs"/>
              </a:rPr>
              <a:t>Benefits for readers and wider society</a:t>
            </a:r>
            <a:endParaRPr lang="en-GB" sz="1200" b="0" i="0" kern="120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Those outside of academia have greater access to research such as practitioners, policy makers, charities, small businesses and independent researchers. </a:t>
            </a:r>
            <a:endParaRPr lang="en-GB" sz="1200" b="0" i="0"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Smaller institutions and institutions in developing countries have access to research that they otherwise would not have been able to afford.</a:t>
            </a:r>
            <a:r>
              <a:rPr lang="en-GB"/>
              <a:t> </a:t>
            </a:r>
            <a:endParaRPr lang="en-GB" sz="1200" b="0" i="0"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Ensuring that those who actually provide the money for publicly-funded research (i.e. tax-payers) have access to the outputs they have funded.</a:t>
            </a:r>
            <a:endParaRPr lang="en-GB" sz="1200" b="0" i="0" kern="1200">
              <a:solidFill>
                <a:schemeClr val="tx1"/>
              </a:solidFill>
              <a:effectLst/>
              <a:latin typeface="+mn-lt"/>
              <a:cs typeface="Calibri"/>
            </a:endParaRPr>
          </a:p>
          <a:p>
            <a:pPr marL="171450" indent="-171450">
              <a:buFont typeface="Arial" panose="020B0604020202020204" pitchFamily="34" charset="0"/>
              <a:buChar char="•"/>
            </a:pPr>
            <a:r>
              <a:rPr lang="en-GB" sz="1200" b="0" i="0" kern="1200">
                <a:solidFill>
                  <a:schemeClr val="tx1"/>
                </a:solidFill>
                <a:effectLst/>
                <a:latin typeface="+mn-lt"/>
                <a:ea typeface="+mn-ea"/>
                <a:cs typeface="+mn-cs"/>
              </a:rPr>
              <a:t>To put this into context, if you are not a member of an institution that is able to pay subscription charges, to purchase a single journal article will usually cost around $30.</a:t>
            </a:r>
            <a:endParaRPr lang="en-GB" sz="1200" b="0" i="0" kern="1200">
              <a:solidFill>
                <a:schemeClr val="tx1"/>
              </a:solidFill>
              <a:effectLst/>
              <a:latin typeface="+mn-lt"/>
              <a:cs typeface="Calibri"/>
            </a:endParaRPr>
          </a:p>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33</a:t>
            </a:fld>
            <a:endParaRPr lang="en-US"/>
          </a:p>
        </p:txBody>
      </p:sp>
    </p:spTree>
    <p:extLst>
      <p:ext uri="{BB962C8B-B14F-4D97-AF65-F5344CB8AC3E}">
        <p14:creationId xmlns:p14="http://schemas.microsoft.com/office/powerpoint/2010/main" val="33026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it easy for people to find your data associated with your paper.  This might be a requirement but it’s also good practice. </a:t>
            </a:r>
          </a:p>
          <a:p>
            <a:r>
              <a:rPr lang="en-GB" dirty="0"/>
              <a:t>Good examples: https://www.dundee.ac.uk/guides/data-access-statements</a:t>
            </a:r>
          </a:p>
          <a:p>
            <a:r>
              <a:rPr lang="en-GB" dirty="0"/>
              <a:t>https://ljmu.libanswers.com/faq/277947</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FC1F3-4F88-43E7-95C2-AC9EDDBDFC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08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data availability statement will allow people to easily find your data-no need to email you and ask (or not ask at all.) This can mean they learn from/cite/reuse. </a:t>
            </a:r>
          </a:p>
        </p:txBody>
      </p:sp>
      <p:sp>
        <p:nvSpPr>
          <p:cNvPr id="4" name="Slide Number Placeholder 3"/>
          <p:cNvSpPr>
            <a:spLocks noGrp="1"/>
          </p:cNvSpPr>
          <p:nvPr>
            <p:ph type="sldNum" sz="quarter" idx="5"/>
          </p:nvPr>
        </p:nvSpPr>
        <p:spPr/>
        <p:txBody>
          <a:bodyPr/>
          <a:lstStyle/>
          <a:p>
            <a:fld id="{C062F1A0-AF56-1946-81FA-D17AD512C935}" type="slidenum">
              <a:rPr lang="en-US" smtClean="0"/>
              <a:t>35</a:t>
            </a:fld>
            <a:endParaRPr lang="en-US"/>
          </a:p>
        </p:txBody>
      </p:sp>
    </p:spTree>
    <p:extLst>
      <p:ext uri="{BB962C8B-B14F-4D97-AF65-F5344CB8AC3E}">
        <p14:creationId xmlns:p14="http://schemas.microsoft.com/office/powerpoint/2010/main" val="1006529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not have a staff webpage but it can be useful to look at others to see what to include. https://profiles.ljmu.ac.uk/</a:t>
            </a:r>
          </a:p>
          <a:p>
            <a:endParaRPr lang="en-GB" dirty="0"/>
          </a:p>
          <a:p>
            <a:endParaRPr lang="en-GB" dirty="0"/>
          </a:p>
        </p:txBody>
      </p:sp>
      <p:sp>
        <p:nvSpPr>
          <p:cNvPr id="4" name="Slide Number Placeholder 3"/>
          <p:cNvSpPr>
            <a:spLocks noGrp="1"/>
          </p:cNvSpPr>
          <p:nvPr>
            <p:ph type="sldNum" sz="quarter" idx="5"/>
          </p:nvPr>
        </p:nvSpPr>
        <p:spPr/>
        <p:txBody>
          <a:bodyPr/>
          <a:lstStyle/>
          <a:p>
            <a:fld id="{C062F1A0-AF56-1946-81FA-D17AD512C935}" type="slidenum">
              <a:rPr lang="en-US" smtClean="0"/>
              <a:t>37</a:t>
            </a:fld>
            <a:endParaRPr lang="en-US"/>
          </a:p>
        </p:txBody>
      </p:sp>
    </p:spTree>
    <p:extLst>
      <p:ext uri="{BB962C8B-B14F-4D97-AF65-F5344CB8AC3E}">
        <p14:creationId xmlns:p14="http://schemas.microsoft.com/office/powerpoint/2010/main" val="1894814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42</a:t>
            </a:fld>
            <a:endParaRPr lang="en-US"/>
          </a:p>
        </p:txBody>
      </p:sp>
    </p:spTree>
    <p:extLst>
      <p:ext uri="{BB962C8B-B14F-4D97-AF65-F5344CB8AC3E}">
        <p14:creationId xmlns:p14="http://schemas.microsoft.com/office/powerpoint/2010/main" val="1737256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lots of different places to look yourself up.  What do you have time for? What can you commit to, properly?</a:t>
            </a:r>
          </a:p>
          <a:p>
            <a:r>
              <a:rPr lang="en-GB"/>
              <a:t>Can we help you?</a:t>
            </a:r>
          </a:p>
        </p:txBody>
      </p:sp>
      <p:sp>
        <p:nvSpPr>
          <p:cNvPr id="4" name="Slide Number Placeholder 3"/>
          <p:cNvSpPr>
            <a:spLocks noGrp="1"/>
          </p:cNvSpPr>
          <p:nvPr>
            <p:ph type="sldNum" sz="quarter" idx="5"/>
          </p:nvPr>
        </p:nvSpPr>
        <p:spPr/>
        <p:txBody>
          <a:bodyPr/>
          <a:lstStyle/>
          <a:p>
            <a:fld id="{C062F1A0-AF56-1946-81FA-D17AD512C935}" type="slidenum">
              <a:rPr lang="en-US" smtClean="0"/>
              <a:t>43</a:t>
            </a:fld>
            <a:endParaRPr lang="en-US"/>
          </a:p>
        </p:txBody>
      </p:sp>
    </p:spTree>
    <p:extLst>
      <p:ext uri="{BB962C8B-B14F-4D97-AF65-F5344CB8AC3E}">
        <p14:creationId xmlns:p14="http://schemas.microsoft.com/office/powerpoint/2010/main" val="121101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https://www.ljmu.ac.uk/library/researchers</a:t>
            </a:r>
          </a:p>
          <a:p>
            <a:r>
              <a:rPr lang="en-GB"/>
              <a:t>https://unical.ljmu.ac.uk/?team=re </a:t>
            </a:r>
            <a:br>
              <a:rPr lang="en-GB" b="1">
                <a:cs typeface="+mn-lt"/>
              </a:rPr>
            </a:br>
            <a:r>
              <a:rPr lang="en-GB" b="1"/>
              <a:t>@ljmuresearch</a:t>
            </a:r>
            <a:endParaRPr lang="en-US">
              <a:cs typeface="Calibri" panose="020F0502020204030204"/>
            </a:endParaRPr>
          </a:p>
          <a:p>
            <a:endParaRPr lang="en-GB"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F8EAB-4831-48D7-B544-2FD377593A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Depending on what you are trying to evidence, you may need to think about your ‘story’ differently and include different evidence to support that.  You might have very different routes into promotion and you need to capture evidence to support the route that you take. </a:t>
            </a:r>
          </a:p>
        </p:txBody>
      </p:sp>
      <p:sp>
        <p:nvSpPr>
          <p:cNvPr id="4" name="Slide Number Placeholder 3"/>
          <p:cNvSpPr>
            <a:spLocks noGrp="1"/>
          </p:cNvSpPr>
          <p:nvPr>
            <p:ph type="sldNum" sz="quarter" idx="5"/>
          </p:nvPr>
        </p:nvSpPr>
        <p:spPr/>
        <p:txBody>
          <a:bodyPr/>
          <a:lstStyle/>
          <a:p>
            <a:fld id="{C062F1A0-AF56-1946-81FA-D17AD512C935}" type="slidenum">
              <a:rPr lang="en-US" smtClean="0"/>
              <a:t>4</a:t>
            </a:fld>
            <a:endParaRPr lang="en-US"/>
          </a:p>
        </p:txBody>
      </p:sp>
    </p:spTree>
    <p:extLst>
      <p:ext uri="{BB962C8B-B14F-4D97-AF65-F5344CB8AC3E}">
        <p14:creationId xmlns:p14="http://schemas.microsoft.com/office/powerpoint/2010/main" val="405862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5</a:t>
            </a:fld>
            <a:endParaRPr lang="en-US"/>
          </a:p>
        </p:txBody>
      </p:sp>
    </p:spTree>
    <p:extLst>
      <p:ext uri="{BB962C8B-B14F-4D97-AF65-F5344CB8AC3E}">
        <p14:creationId xmlns:p14="http://schemas.microsoft.com/office/powerpoint/2010/main" val="3604482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Depending on your narrative, make sure you have the evidence to support the story you are trying to tell about you and your work.   There are lots of different places to look and we can help you locate the story you’d like to tell about you! </a:t>
            </a:r>
          </a:p>
        </p:txBody>
      </p:sp>
      <p:sp>
        <p:nvSpPr>
          <p:cNvPr id="4" name="Slide Number Placeholder 3"/>
          <p:cNvSpPr>
            <a:spLocks noGrp="1"/>
          </p:cNvSpPr>
          <p:nvPr>
            <p:ph type="sldNum" sz="quarter" idx="5"/>
          </p:nvPr>
        </p:nvSpPr>
        <p:spPr/>
        <p:txBody>
          <a:bodyPr/>
          <a:lstStyle/>
          <a:p>
            <a:fld id="{C062F1A0-AF56-1946-81FA-D17AD512C935}" type="slidenum">
              <a:rPr lang="en-US" smtClean="0"/>
              <a:t>6</a:t>
            </a:fld>
            <a:endParaRPr lang="en-US"/>
          </a:p>
        </p:txBody>
      </p:sp>
    </p:spTree>
    <p:extLst>
      <p:ext uri="{BB962C8B-B14F-4D97-AF65-F5344CB8AC3E}">
        <p14:creationId xmlns:p14="http://schemas.microsoft.com/office/powerpoint/2010/main" val="3257961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7</a:t>
            </a:fld>
            <a:endParaRPr lang="en-US"/>
          </a:p>
        </p:txBody>
      </p:sp>
    </p:spTree>
    <p:extLst>
      <p:ext uri="{BB962C8B-B14F-4D97-AF65-F5344CB8AC3E}">
        <p14:creationId xmlns:p14="http://schemas.microsoft.com/office/powerpoint/2010/main" val="95841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A24E-B9CD-005F-2917-89001A399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2F219-BA19-41AC-48B6-4FD9C285D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6C17D-036B-2196-A96A-B6094697B0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A39612-6B9E-904C-1E37-97C80F1BDC62}"/>
              </a:ext>
            </a:extLst>
          </p:cNvPr>
          <p:cNvSpPr>
            <a:spLocks noGrp="1"/>
          </p:cNvSpPr>
          <p:nvPr>
            <p:ph type="sldNum" sz="quarter" idx="5"/>
          </p:nvPr>
        </p:nvSpPr>
        <p:spPr/>
        <p:txBody>
          <a:bodyPr/>
          <a:lstStyle/>
          <a:p>
            <a:fld id="{C062F1A0-AF56-1946-81FA-D17AD512C935}" type="slidenum">
              <a:rPr lang="en-US" smtClean="0"/>
              <a:t>8</a:t>
            </a:fld>
            <a:endParaRPr lang="en-US"/>
          </a:p>
        </p:txBody>
      </p:sp>
    </p:spTree>
    <p:extLst>
      <p:ext uri="{BB962C8B-B14F-4D97-AF65-F5344CB8AC3E}">
        <p14:creationId xmlns:p14="http://schemas.microsoft.com/office/powerpoint/2010/main" val="420928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https://www.ljmu.ac.uk/~/media/library/orcid-guide.pdf</a:t>
            </a:r>
          </a:p>
          <a:p>
            <a:endParaRPr lang="en-GB"/>
          </a:p>
          <a:p>
            <a:r>
              <a:rPr lang="en-GB" sz="1200" baseline="0"/>
              <a:t>Before you start get an ORCID – but what is it and why?</a:t>
            </a:r>
          </a:p>
          <a:p>
            <a:endParaRPr lang="en-GB" sz="1200" baseline="0"/>
          </a:p>
          <a:p>
            <a:r>
              <a:rPr lang="en-GB" sz="1200" baseline="0"/>
              <a:t>An ORCID is a unique identifier for you. Your </a:t>
            </a:r>
            <a:r>
              <a:rPr lang="en-GB" sz="1200"/>
              <a:t>name isn’t enough to reliably connect you with papers you’ve written</a:t>
            </a:r>
            <a:r>
              <a:rPr lang="en-GB" sz="1200" baseline="0"/>
              <a:t> or contributed as others may have the same names as you. Or you may change your names through your career, </a:t>
            </a:r>
          </a:p>
          <a:p>
            <a:endParaRPr lang="en-GB" sz="1200"/>
          </a:p>
          <a:p>
            <a:r>
              <a:rPr lang="en-GB" sz="1200"/>
              <a:t>An ORCID can help with</a:t>
            </a:r>
            <a:r>
              <a:rPr lang="en-GB" sz="1200" baseline="0"/>
              <a:t> that – it alleviates mistaken identity as it’s unique to you and you can add all your name variants to it. Also when you move institution you can add you new institution to your ORCID profile</a:t>
            </a:r>
            <a:endParaRPr lang="en-GB"/>
          </a:p>
        </p:txBody>
      </p:sp>
      <p:sp>
        <p:nvSpPr>
          <p:cNvPr id="4" name="Slide Number Placeholder 3"/>
          <p:cNvSpPr>
            <a:spLocks noGrp="1"/>
          </p:cNvSpPr>
          <p:nvPr>
            <p:ph type="sldNum" sz="quarter" idx="5"/>
          </p:nvPr>
        </p:nvSpPr>
        <p:spPr/>
        <p:txBody>
          <a:bodyPr/>
          <a:lstStyle/>
          <a:p>
            <a:fld id="{C062F1A0-AF56-1946-81FA-D17AD512C935}" type="slidenum">
              <a:rPr lang="en-US" smtClean="0"/>
              <a:t>9</a:t>
            </a:fld>
            <a:endParaRPr lang="en-US"/>
          </a:p>
        </p:txBody>
      </p:sp>
    </p:spTree>
    <p:extLst>
      <p:ext uri="{BB962C8B-B14F-4D97-AF65-F5344CB8AC3E}">
        <p14:creationId xmlns:p14="http://schemas.microsoft.com/office/powerpoint/2010/main" val="219977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F51F-7504-874C-BCBA-F875B80FABD7}"/>
              </a:ext>
            </a:extLst>
          </p:cNvPr>
          <p:cNvSpPr>
            <a:spLocks noGrp="1"/>
          </p:cNvSpPr>
          <p:nvPr>
            <p:ph type="title"/>
          </p:nvPr>
        </p:nvSpPr>
        <p:spPr>
          <a:xfrm>
            <a:off x="2464903" y="130343"/>
            <a:ext cx="8950681" cy="660486"/>
          </a:xfrm>
          <a:prstGeom prst="rect">
            <a:avLst/>
          </a:prstGeom>
        </p:spPr>
        <p:txBody>
          <a:bodyPr/>
          <a:lstStyle>
            <a:lvl1pPr algn="r">
              <a:defRPr>
                <a:solidFill>
                  <a:srgbClr val="00205B"/>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736B93C-DAE8-7E4B-8CC6-C7A804AFAC64}"/>
              </a:ext>
            </a:extLst>
          </p:cNvPr>
          <p:cNvSpPr>
            <a:spLocks noGrp="1"/>
          </p:cNvSpPr>
          <p:nvPr>
            <p:ph idx="1"/>
          </p:nvPr>
        </p:nvSpPr>
        <p:spPr>
          <a:xfrm>
            <a:off x="838200" y="1396312"/>
            <a:ext cx="10515600" cy="4683211"/>
          </a:xfrm>
          <a:prstGeom prst="rect">
            <a:avLst/>
          </a:prstGeom>
        </p:spPr>
        <p:txBody>
          <a:bodyPr/>
          <a:lstStyle>
            <a:lvl1pPr>
              <a:defRPr>
                <a:solidFill>
                  <a:srgbClr val="00205B"/>
                </a:solidFill>
                <a:latin typeface="Calibri" panose="020F0502020204030204" pitchFamily="34" charset="0"/>
                <a:cs typeface="Calibri" panose="020F0502020204030204" pitchFamily="34" charset="0"/>
              </a:defRPr>
            </a:lvl1pPr>
            <a:lvl2pPr>
              <a:defRPr>
                <a:solidFill>
                  <a:srgbClr val="00205B"/>
                </a:solidFill>
                <a:latin typeface="Calibri" panose="020F0502020204030204" pitchFamily="34" charset="0"/>
                <a:cs typeface="Calibri" panose="020F0502020204030204" pitchFamily="34" charset="0"/>
              </a:defRPr>
            </a:lvl2pPr>
            <a:lvl3pPr>
              <a:defRPr>
                <a:solidFill>
                  <a:srgbClr val="00205B"/>
                </a:solidFill>
                <a:latin typeface="Calibri" panose="020F0502020204030204" pitchFamily="34" charset="0"/>
                <a:cs typeface="Calibri" panose="020F0502020204030204" pitchFamily="34" charset="0"/>
              </a:defRPr>
            </a:lvl3pPr>
            <a:lvl4pPr>
              <a:defRPr>
                <a:solidFill>
                  <a:srgbClr val="00205B"/>
                </a:solidFill>
                <a:latin typeface="Calibri" panose="020F0502020204030204" pitchFamily="34" charset="0"/>
                <a:cs typeface="Calibri" panose="020F0502020204030204" pitchFamily="34" charset="0"/>
              </a:defRPr>
            </a:lvl4pPr>
            <a:lvl5pPr>
              <a:defRPr>
                <a:solidFill>
                  <a:srgbClr val="00205B"/>
                </a:solidFill>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51E60B-EFF9-4349-9AE7-D4DF1856A518}"/>
              </a:ext>
            </a:extLst>
          </p:cNvPr>
          <p:cNvSpPr>
            <a:spLocks noGrp="1"/>
          </p:cNvSpPr>
          <p:nvPr>
            <p:ph type="dt" sz="half" idx="10"/>
          </p:nvPr>
        </p:nvSpPr>
        <p:spPr>
          <a:xfrm>
            <a:off x="838200" y="6504634"/>
            <a:ext cx="2743200" cy="365125"/>
          </a:xfrm>
          <a:prstGeom prst="rect">
            <a:avLst/>
          </a:prstGeom>
        </p:spPr>
        <p:txBody>
          <a:bodyPr/>
          <a:lstStyle>
            <a:lvl1pPr>
              <a:defRPr>
                <a:solidFill>
                  <a:schemeClr val="bg1"/>
                </a:solidFill>
              </a:defRPr>
            </a:lvl1pPr>
          </a:lstStyle>
          <a:p>
            <a:fld id="{2EE067FE-8724-A948-B3D1-BEBDE2EC6226}" type="datetimeFigureOut">
              <a:rPr lang="en-US" smtClean="0"/>
              <a:pPr/>
              <a:t>11/19/2025</a:t>
            </a:fld>
            <a:endParaRPr lang="en-US"/>
          </a:p>
        </p:txBody>
      </p:sp>
      <p:sp>
        <p:nvSpPr>
          <p:cNvPr id="5" name="Footer Placeholder 4">
            <a:extLst>
              <a:ext uri="{FF2B5EF4-FFF2-40B4-BE49-F238E27FC236}">
                <a16:creationId xmlns:a16="http://schemas.microsoft.com/office/drawing/2014/main" id="{557862B5-1123-9142-BB87-6B0EE6E795B5}"/>
              </a:ext>
            </a:extLst>
          </p:cNvPr>
          <p:cNvSpPr>
            <a:spLocks noGrp="1"/>
          </p:cNvSpPr>
          <p:nvPr>
            <p:ph type="ftr" sz="quarter" idx="11"/>
          </p:nvPr>
        </p:nvSpPr>
        <p:spPr>
          <a:xfrm>
            <a:off x="4038600" y="6504634"/>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1AB0282-FA09-6C48-A312-27D185582624}"/>
              </a:ext>
            </a:extLst>
          </p:cNvPr>
          <p:cNvSpPr>
            <a:spLocks noGrp="1"/>
          </p:cNvSpPr>
          <p:nvPr>
            <p:ph type="sldNum" sz="quarter" idx="12"/>
          </p:nvPr>
        </p:nvSpPr>
        <p:spPr>
          <a:xfrm>
            <a:off x="8610600" y="6504634"/>
            <a:ext cx="2743200" cy="365125"/>
          </a:xfrm>
          <a:prstGeom prst="rect">
            <a:avLst/>
          </a:prstGeom>
        </p:spPr>
        <p:txBody>
          <a:bodyPr/>
          <a:lstStyle>
            <a:lvl1pPr>
              <a:defRPr>
                <a:solidFill>
                  <a:schemeClr val="bg1"/>
                </a:solidFill>
              </a:defRPr>
            </a:lvl1pPr>
          </a:lstStyle>
          <a:p>
            <a:fld id="{3401F328-8F89-DC42-B297-2BF9E9DB83B7}" type="slidenum">
              <a:rPr lang="en-US" smtClean="0"/>
              <a:pPr/>
              <a:t>‹#›</a:t>
            </a:fld>
            <a:endParaRPr lang="en-US"/>
          </a:p>
        </p:txBody>
      </p:sp>
    </p:spTree>
    <p:extLst>
      <p:ext uri="{BB962C8B-B14F-4D97-AF65-F5344CB8AC3E}">
        <p14:creationId xmlns:p14="http://schemas.microsoft.com/office/powerpoint/2010/main" val="152268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25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43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2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90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EA7C-9C85-3345-BD5B-8718832943D9}"/>
              </a:ext>
            </a:extLst>
          </p:cNvPr>
          <p:cNvSpPr>
            <a:spLocks noGrp="1"/>
          </p:cNvSpPr>
          <p:nvPr>
            <p:ph type="ctrTitle"/>
          </p:nvPr>
        </p:nvSpPr>
        <p:spPr>
          <a:xfrm>
            <a:off x="1524000" y="1122363"/>
            <a:ext cx="9144000" cy="2387600"/>
          </a:xfrm>
          <a:prstGeom prst="rect">
            <a:avLst/>
          </a:prstGeom>
        </p:spPr>
        <p:txBody>
          <a:bodyPr anchor="b"/>
          <a:lstStyle>
            <a:lvl1pPr algn="l">
              <a:defRPr sz="4800">
                <a:solidFill>
                  <a:srgbClr val="00205B"/>
                </a:solidFill>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28D7332-D69B-0544-92A0-301CAD81A3E2}"/>
              </a:ext>
            </a:extLst>
          </p:cNvPr>
          <p:cNvSpPr>
            <a:spLocks noGrp="1"/>
          </p:cNvSpPr>
          <p:nvPr>
            <p:ph type="subTitle" idx="1"/>
          </p:nvPr>
        </p:nvSpPr>
        <p:spPr>
          <a:xfrm>
            <a:off x="1524000" y="3602038"/>
            <a:ext cx="9144000" cy="1655762"/>
          </a:xfrm>
          <a:prstGeom prst="rect">
            <a:avLst/>
          </a:prstGeom>
        </p:spPr>
        <p:txBody>
          <a:bodyPr/>
          <a:lstStyle>
            <a:lvl1pPr marL="0" indent="0" algn="l">
              <a:buNone/>
              <a:defRPr sz="2400">
                <a:solidFill>
                  <a:srgbClr val="00205B"/>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131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533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039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8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658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359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79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9067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732A56-0440-6843-A076-773BA532D907}"/>
              </a:ext>
            </a:extLst>
          </p:cNvPr>
          <p:cNvCxnSpPr>
            <a:cxnSpLocks/>
          </p:cNvCxnSpPr>
          <p:nvPr userDrawn="1"/>
        </p:nvCxnSpPr>
        <p:spPr>
          <a:xfrm>
            <a:off x="0" y="904461"/>
            <a:ext cx="12192000" cy="0"/>
          </a:xfrm>
          <a:prstGeom prst="line">
            <a:avLst/>
          </a:prstGeom>
          <a:ln w="25400">
            <a:solidFill>
              <a:srgbClr val="2CD5C4"/>
            </a:solidFill>
          </a:ln>
        </p:spPr>
        <p:style>
          <a:lnRef idx="3">
            <a:schemeClr val="accent6"/>
          </a:lnRef>
          <a:fillRef idx="0">
            <a:schemeClr val="accent6"/>
          </a:fillRef>
          <a:effectRef idx="2">
            <a:schemeClr val="accent6"/>
          </a:effectRef>
          <a:fontRef idx="minor">
            <a:schemeClr val="tx1"/>
          </a:fontRef>
        </p:style>
      </p:cxnSp>
      <p:pic>
        <p:nvPicPr>
          <p:cNvPr id="9" name="Picture 8" descr="A picture containing food&#10;&#10;Description automatically generated">
            <a:extLst>
              <a:ext uri="{FF2B5EF4-FFF2-40B4-BE49-F238E27FC236}">
                <a16:creationId xmlns:a16="http://schemas.microsoft.com/office/drawing/2014/main" id="{AFB22C0D-2BE3-BE46-B81E-D7FAFFBEC85D}"/>
              </a:ext>
            </a:extLst>
          </p:cNvPr>
          <p:cNvPicPr>
            <a:picLocks noChangeAspect="1"/>
          </p:cNvPicPr>
          <p:nvPr userDrawn="1"/>
        </p:nvPicPr>
        <p:blipFill>
          <a:blip r:embed="rId4"/>
          <a:stretch>
            <a:fillRect/>
          </a:stretch>
        </p:blipFill>
        <p:spPr>
          <a:xfrm>
            <a:off x="175809" y="-112253"/>
            <a:ext cx="1989386" cy="1119030"/>
          </a:xfrm>
          <a:prstGeom prst="rect">
            <a:avLst/>
          </a:prstGeom>
        </p:spPr>
      </p:pic>
      <p:sp>
        <p:nvSpPr>
          <p:cNvPr id="13" name="Rectangle 12">
            <a:extLst>
              <a:ext uri="{FF2B5EF4-FFF2-40B4-BE49-F238E27FC236}">
                <a16:creationId xmlns:a16="http://schemas.microsoft.com/office/drawing/2014/main" id="{2FC028AE-5034-2C46-AB5D-B6600B7D291B}"/>
              </a:ext>
            </a:extLst>
          </p:cNvPr>
          <p:cNvSpPr/>
          <p:nvPr userDrawn="1"/>
        </p:nvSpPr>
        <p:spPr>
          <a:xfrm>
            <a:off x="0" y="6190359"/>
            <a:ext cx="12192000" cy="66764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6706B4BB-107D-F24A-A026-55B7D5BDAEE6}"/>
              </a:ext>
            </a:extLst>
          </p:cNvPr>
          <p:cNvPicPr>
            <a:picLocks noChangeAspect="1"/>
          </p:cNvPicPr>
          <p:nvPr userDrawn="1"/>
        </p:nvPicPr>
        <p:blipFill>
          <a:blip r:embed="rId5"/>
          <a:stretch>
            <a:fillRect/>
          </a:stretch>
        </p:blipFill>
        <p:spPr>
          <a:xfrm>
            <a:off x="10807858" y="6174970"/>
            <a:ext cx="1367814" cy="685113"/>
          </a:xfrm>
          <a:prstGeom prst="rect">
            <a:avLst/>
          </a:prstGeom>
        </p:spPr>
      </p:pic>
    </p:spTree>
    <p:extLst>
      <p:ext uri="{BB962C8B-B14F-4D97-AF65-F5344CB8AC3E}">
        <p14:creationId xmlns:p14="http://schemas.microsoft.com/office/powerpoint/2010/main" val="4125946768"/>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99078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anvas.ljmu.ac.uk/enroll/7D3MP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hyperlink" Target="https://opendata.ljmu.ac.uk/"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hyperlink" Target="https://opendata.ljmu.ac.uk/"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29.png"/><Relationship Id="rId7"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30.sv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4.svg"/><Relationship Id="rId7" Type="http://schemas.openxmlformats.org/officeDocument/2006/relationships/image" Target="../media/image11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9.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png"/><Relationship Id="rId9" Type="http://schemas.openxmlformats.org/officeDocument/2006/relationships/image" Target="../media/image126.png"/></Relationships>
</file>

<file path=ppt/slides/_rels/slide39.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hyperlink" Target="https://opendata.ljmu.ac.uk/view/fields_of_research/36/" TargetMode="External"/><Relationship Id="rId3" Type="http://schemas.openxmlformats.org/officeDocument/2006/relationships/image" Target="../media/image129.png"/><Relationship Id="rId7" Type="http://schemas.openxmlformats.org/officeDocument/2006/relationships/image" Target="../media/image130.png"/><Relationship Id="rId12" Type="http://schemas.openxmlformats.org/officeDocument/2006/relationships/hyperlink" Target="https://opendata.ljmu.ac.uk/view/fields_of_research/42/" TargetMode="External"/><Relationship Id="rId2" Type="http://schemas.openxmlformats.org/officeDocument/2006/relationships/image" Target="../media/image128.jpeg"/><Relationship Id="rId1" Type="http://schemas.openxmlformats.org/officeDocument/2006/relationships/slideLayout" Target="../slideLayouts/slideLayout9.xml"/><Relationship Id="rId6" Type="http://schemas.openxmlformats.org/officeDocument/2006/relationships/image" Target="../media/image127.svg"/><Relationship Id="rId11" Type="http://schemas.openxmlformats.org/officeDocument/2006/relationships/hyperlink" Target="https://opendata.ljmu.ac.uk/view/fields_of_research/52/" TargetMode="External"/><Relationship Id="rId5" Type="http://schemas.openxmlformats.org/officeDocument/2006/relationships/image" Target="../media/image126.png"/><Relationship Id="rId15" Type="http://schemas.openxmlformats.org/officeDocument/2006/relationships/hyperlink" Target="https://opendata.ljmu.ac.uk/view/fields_of_research/33/" TargetMode="External"/><Relationship Id="rId10" Type="http://schemas.openxmlformats.org/officeDocument/2006/relationships/image" Target="../media/image133.svg"/><Relationship Id="rId4" Type="http://schemas.openxmlformats.org/officeDocument/2006/relationships/hyperlink" Target="https://doi.org/10.24377/LJMU.d.00000107" TargetMode="External"/><Relationship Id="rId9" Type="http://schemas.openxmlformats.org/officeDocument/2006/relationships/image" Target="../media/image132.png"/><Relationship Id="rId14" Type="http://schemas.openxmlformats.org/officeDocument/2006/relationships/hyperlink" Target="https://opendata.ljmu.ac.uk/view/fields_of_research/3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37.png"/><Relationship Id="rId2" Type="http://schemas.openxmlformats.org/officeDocument/2006/relationships/image" Target="../media/image134.jpeg"/><Relationship Id="rId1" Type="http://schemas.openxmlformats.org/officeDocument/2006/relationships/slideLayout" Target="../slideLayouts/slideLayout9.xml"/><Relationship Id="rId6" Type="http://schemas.openxmlformats.org/officeDocument/2006/relationships/image" Target="../media/image136.svg"/><Relationship Id="rId11" Type="http://schemas.openxmlformats.org/officeDocument/2006/relationships/image" Target="../media/image141.sv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3.svg"/><Relationship Id="rId9" Type="http://schemas.openxmlformats.org/officeDocument/2006/relationships/image" Target="../media/image139.svg"/></Relationships>
</file>

<file path=ppt/slides/_rels/slide4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jpeg"/><Relationship Id="rId1" Type="http://schemas.openxmlformats.org/officeDocument/2006/relationships/slideLayout" Target="../slideLayouts/slideLayout9.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 Id="rId9" Type="http://schemas.openxmlformats.org/officeDocument/2006/relationships/hyperlink" Target="https://doi.org/10.5255/UKDA-SN-854926"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svg"/></Relationships>
</file>

<file path=ppt/slides/_rels/slide43.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jpeg"/><Relationship Id="rId12" Type="http://schemas.openxmlformats.org/officeDocument/2006/relationships/image" Target="../media/image16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jpeg"/><Relationship Id="rId4" Type="http://schemas.openxmlformats.org/officeDocument/2006/relationships/image" Target="../media/image156.png"/><Relationship Id="rId9" Type="http://schemas.openxmlformats.org/officeDocument/2006/relationships/image" Target="../media/image161.jpeg"/><Relationship Id="rId14" Type="http://schemas.openxmlformats.org/officeDocument/2006/relationships/image" Target="../media/image166.png"/></Relationships>
</file>

<file path=ppt/slides/_rels/slide4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mailto:openresearch@ljmu.ac.uk" TargetMode="External"/><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hyperlink" Target="https://unical.ljmu.ac.uk/?team=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F3F2-7D2D-884B-9F4A-88BCBC199C06}"/>
              </a:ext>
            </a:extLst>
          </p:cNvPr>
          <p:cNvSpPr>
            <a:spLocks noGrp="1"/>
          </p:cNvSpPr>
          <p:nvPr>
            <p:ph type="ctrTitle"/>
          </p:nvPr>
        </p:nvSpPr>
        <p:spPr>
          <a:xfrm>
            <a:off x="1958954" y="2235201"/>
            <a:ext cx="9144000" cy="2387600"/>
          </a:xfrm>
        </p:spPr>
        <p:txBody>
          <a:bodyPr/>
          <a:lstStyle/>
          <a:p>
            <a:pPr algn="ctr"/>
            <a:r>
              <a:rPr lang="en-GB"/>
              <a:t>Open Data Week: Research Data Visibility and Metrics</a:t>
            </a:r>
            <a:endParaRPr lang="en-US"/>
          </a:p>
        </p:txBody>
      </p:sp>
      <p:pic>
        <p:nvPicPr>
          <p:cNvPr id="4" name="Graphic 3" descr="Folder Search with solid fill">
            <a:extLst>
              <a:ext uri="{FF2B5EF4-FFF2-40B4-BE49-F238E27FC236}">
                <a16:creationId xmlns:a16="http://schemas.microsoft.com/office/drawing/2014/main" id="{D6ED99A2-3230-5337-CC26-E6CD8FB5D3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808965"/>
            <a:ext cx="1825831" cy="1825831"/>
          </a:xfrm>
          <a:prstGeom prst="rect">
            <a:avLst/>
          </a:prstGeom>
        </p:spPr>
      </p:pic>
      <p:pic>
        <p:nvPicPr>
          <p:cNvPr id="5" name="Graphic 4" descr="Cycle with people with solid fill">
            <a:extLst>
              <a:ext uri="{FF2B5EF4-FFF2-40B4-BE49-F238E27FC236}">
                <a16:creationId xmlns:a16="http://schemas.microsoft.com/office/drawing/2014/main" id="{B6ADA8CF-8C98-E292-7016-B70100A95D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2358" y="4223205"/>
            <a:ext cx="1624941" cy="1624941"/>
          </a:xfrm>
          <a:prstGeom prst="rect">
            <a:avLst/>
          </a:prstGeom>
        </p:spPr>
      </p:pic>
      <p:pic>
        <p:nvPicPr>
          <p:cNvPr id="8" name="Graphic 7" descr="Business Growth outline">
            <a:extLst>
              <a:ext uri="{FF2B5EF4-FFF2-40B4-BE49-F238E27FC236}">
                <a16:creationId xmlns:a16="http://schemas.microsoft.com/office/drawing/2014/main" id="{CC200548-31A6-759B-BD1C-4DE53874C5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701" y="4223205"/>
            <a:ext cx="1825830" cy="1825830"/>
          </a:xfrm>
          <a:prstGeom prst="rect">
            <a:avLst/>
          </a:prstGeom>
        </p:spPr>
      </p:pic>
    </p:spTree>
    <p:extLst>
      <p:ext uri="{BB962C8B-B14F-4D97-AF65-F5344CB8AC3E}">
        <p14:creationId xmlns:p14="http://schemas.microsoft.com/office/powerpoint/2010/main" val="296087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888651" y="102842"/>
            <a:ext cx="8950681" cy="660486"/>
          </a:xfrm>
        </p:spPr>
        <p:txBody>
          <a:bodyPr/>
          <a:lstStyle/>
          <a:p>
            <a:r>
              <a:rPr lang="en-US"/>
              <a:t>Get an </a:t>
            </a:r>
            <a:r>
              <a:rPr lang="en-US" err="1"/>
              <a:t>ORCiD</a:t>
            </a:r>
            <a:r>
              <a:rPr lang="en-US"/>
              <a:t> and Use it: Update it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3238538" y="142695"/>
            <a:ext cx="571883" cy="648134"/>
          </a:xfrm>
          <a:prstGeom prst="rect">
            <a:avLst/>
          </a:prstGeom>
        </p:spPr>
      </p:pic>
      <p:pic>
        <p:nvPicPr>
          <p:cNvPr id="11" name="Picture 10">
            <a:extLst>
              <a:ext uri="{FF2B5EF4-FFF2-40B4-BE49-F238E27FC236}">
                <a16:creationId xmlns:a16="http://schemas.microsoft.com/office/drawing/2014/main" id="{CBDC9A3C-E27E-34F3-F22A-ED13BC172591}"/>
              </a:ext>
            </a:extLst>
          </p:cNvPr>
          <p:cNvPicPr>
            <a:picLocks noChangeAspect="1"/>
          </p:cNvPicPr>
          <p:nvPr/>
        </p:nvPicPr>
        <p:blipFill>
          <a:blip r:embed="rId4"/>
          <a:stretch>
            <a:fillRect/>
          </a:stretch>
        </p:blipFill>
        <p:spPr>
          <a:xfrm>
            <a:off x="2523189" y="3429000"/>
            <a:ext cx="1806498" cy="2494157"/>
          </a:xfrm>
          <a:prstGeom prst="rect">
            <a:avLst/>
          </a:prstGeom>
        </p:spPr>
      </p:pic>
      <p:pic>
        <p:nvPicPr>
          <p:cNvPr id="5" name="Picture 4">
            <a:extLst>
              <a:ext uri="{FF2B5EF4-FFF2-40B4-BE49-F238E27FC236}">
                <a16:creationId xmlns:a16="http://schemas.microsoft.com/office/drawing/2014/main" id="{B1804405-F911-4852-1736-05AB55B1D670}"/>
              </a:ext>
            </a:extLst>
          </p:cNvPr>
          <p:cNvPicPr>
            <a:picLocks noChangeAspect="1"/>
          </p:cNvPicPr>
          <p:nvPr/>
        </p:nvPicPr>
        <p:blipFill>
          <a:blip r:embed="rId5"/>
          <a:stretch>
            <a:fillRect/>
          </a:stretch>
        </p:blipFill>
        <p:spPr>
          <a:xfrm>
            <a:off x="132424" y="1306106"/>
            <a:ext cx="4922552" cy="1802854"/>
          </a:xfrm>
          <a:prstGeom prst="rect">
            <a:avLst/>
          </a:prstGeom>
        </p:spPr>
      </p:pic>
      <p:pic>
        <p:nvPicPr>
          <p:cNvPr id="6" name="Picture 5">
            <a:extLst>
              <a:ext uri="{FF2B5EF4-FFF2-40B4-BE49-F238E27FC236}">
                <a16:creationId xmlns:a16="http://schemas.microsoft.com/office/drawing/2014/main" id="{D7D9B434-962B-8037-A8CE-76C5DA1F725A}"/>
              </a:ext>
            </a:extLst>
          </p:cNvPr>
          <p:cNvPicPr>
            <a:picLocks noChangeAspect="1"/>
          </p:cNvPicPr>
          <p:nvPr/>
        </p:nvPicPr>
        <p:blipFill>
          <a:blip r:embed="rId6"/>
          <a:stretch>
            <a:fillRect/>
          </a:stretch>
        </p:blipFill>
        <p:spPr>
          <a:xfrm>
            <a:off x="4772782" y="2102176"/>
            <a:ext cx="7199762" cy="3041929"/>
          </a:xfrm>
          <a:prstGeom prst="rect">
            <a:avLst/>
          </a:prstGeom>
        </p:spPr>
      </p:pic>
    </p:spTree>
    <p:extLst>
      <p:ext uri="{BB962C8B-B14F-4D97-AF65-F5344CB8AC3E}">
        <p14:creationId xmlns:p14="http://schemas.microsoft.com/office/powerpoint/2010/main" val="417355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464903" y="130343"/>
            <a:ext cx="9221575" cy="660486"/>
          </a:xfrm>
        </p:spPr>
        <p:txBody>
          <a:bodyPr/>
          <a:lstStyle/>
          <a:p>
            <a:r>
              <a:rPr lang="en-US"/>
              <a:t>Get an </a:t>
            </a:r>
            <a:r>
              <a:rPr lang="en-US" err="1"/>
              <a:t>ORCiD</a:t>
            </a:r>
            <a:r>
              <a:rPr lang="en-US"/>
              <a:t> and Use it: Log In With It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2178961" y="130343"/>
            <a:ext cx="571883" cy="648134"/>
          </a:xfrm>
          <a:prstGeom prst="rect">
            <a:avLst/>
          </a:prstGeom>
        </p:spPr>
      </p:pic>
      <p:pic>
        <p:nvPicPr>
          <p:cNvPr id="7" name="Picture 6" descr="Wellcome document requiring ORCiD">
            <a:extLst>
              <a:ext uri="{FF2B5EF4-FFF2-40B4-BE49-F238E27FC236}">
                <a16:creationId xmlns:a16="http://schemas.microsoft.com/office/drawing/2014/main" id="{C8E9312E-9A9E-E455-8238-8E3E765746AA}"/>
              </a:ext>
            </a:extLst>
          </p:cNvPr>
          <p:cNvPicPr>
            <a:picLocks noChangeAspect="1"/>
          </p:cNvPicPr>
          <p:nvPr/>
        </p:nvPicPr>
        <p:blipFill>
          <a:blip r:embed="rId4"/>
          <a:stretch>
            <a:fillRect/>
          </a:stretch>
        </p:blipFill>
        <p:spPr>
          <a:xfrm>
            <a:off x="217564" y="1557454"/>
            <a:ext cx="6315075" cy="1295400"/>
          </a:xfrm>
          <a:prstGeom prst="rect">
            <a:avLst/>
          </a:prstGeom>
        </p:spPr>
      </p:pic>
      <p:pic>
        <p:nvPicPr>
          <p:cNvPr id="9" name="Picture 8" descr="Researchfish login via ORCiD">
            <a:extLst>
              <a:ext uri="{FF2B5EF4-FFF2-40B4-BE49-F238E27FC236}">
                <a16:creationId xmlns:a16="http://schemas.microsoft.com/office/drawing/2014/main" id="{B7514DB1-6725-FE8E-FA13-4C91D246AD69}"/>
              </a:ext>
            </a:extLst>
          </p:cNvPr>
          <p:cNvPicPr>
            <a:picLocks noChangeAspect="1"/>
          </p:cNvPicPr>
          <p:nvPr/>
        </p:nvPicPr>
        <p:blipFill>
          <a:blip r:embed="rId5"/>
          <a:stretch>
            <a:fillRect/>
          </a:stretch>
        </p:blipFill>
        <p:spPr>
          <a:xfrm>
            <a:off x="1731996" y="3154749"/>
            <a:ext cx="7591425" cy="2600325"/>
          </a:xfrm>
          <a:prstGeom prst="rect">
            <a:avLst/>
          </a:prstGeom>
        </p:spPr>
      </p:pic>
      <p:pic>
        <p:nvPicPr>
          <p:cNvPr id="11" name="Picture 10" descr="Login to Journal via ORCiD">
            <a:extLst>
              <a:ext uri="{FF2B5EF4-FFF2-40B4-BE49-F238E27FC236}">
                <a16:creationId xmlns:a16="http://schemas.microsoft.com/office/drawing/2014/main" id="{56ADBCEF-54AD-916A-261F-B5CE5EC7786E}"/>
              </a:ext>
            </a:extLst>
          </p:cNvPr>
          <p:cNvPicPr>
            <a:picLocks noChangeAspect="1"/>
          </p:cNvPicPr>
          <p:nvPr/>
        </p:nvPicPr>
        <p:blipFill>
          <a:blip r:embed="rId6"/>
          <a:stretch>
            <a:fillRect/>
          </a:stretch>
        </p:blipFill>
        <p:spPr>
          <a:xfrm>
            <a:off x="6965563" y="1102926"/>
            <a:ext cx="5008873" cy="2761075"/>
          </a:xfrm>
          <a:prstGeom prst="rect">
            <a:avLst/>
          </a:prstGeom>
        </p:spPr>
      </p:pic>
    </p:spTree>
    <p:extLst>
      <p:ext uri="{BB962C8B-B14F-4D97-AF65-F5344CB8AC3E}">
        <p14:creationId xmlns:p14="http://schemas.microsoft.com/office/powerpoint/2010/main" val="395288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788289" y="158358"/>
            <a:ext cx="8950681" cy="660486"/>
          </a:xfrm>
        </p:spPr>
        <p:txBody>
          <a:bodyPr/>
          <a:lstStyle/>
          <a:p>
            <a:r>
              <a:rPr lang="en-US"/>
              <a:t>Get an </a:t>
            </a:r>
            <a:r>
              <a:rPr lang="en-US" err="1"/>
              <a:t>ORCiD</a:t>
            </a:r>
            <a:r>
              <a:rPr lang="en-US"/>
              <a:t> and Use it: Connect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3137966" y="144199"/>
            <a:ext cx="571883" cy="648134"/>
          </a:xfrm>
          <a:prstGeom prst="rect">
            <a:avLst/>
          </a:prstGeom>
        </p:spPr>
      </p:pic>
      <p:pic>
        <p:nvPicPr>
          <p:cNvPr id="7" name="Picture 6" descr="Katherine Stephan Dimensions link to ORCiD">
            <a:extLst>
              <a:ext uri="{FF2B5EF4-FFF2-40B4-BE49-F238E27FC236}">
                <a16:creationId xmlns:a16="http://schemas.microsoft.com/office/drawing/2014/main" id="{8B397FD0-9579-0287-EAB6-7E39928B6FFB}"/>
              </a:ext>
            </a:extLst>
          </p:cNvPr>
          <p:cNvPicPr>
            <a:picLocks noChangeAspect="1"/>
          </p:cNvPicPr>
          <p:nvPr/>
        </p:nvPicPr>
        <p:blipFill>
          <a:blip r:embed="rId4"/>
          <a:stretch>
            <a:fillRect/>
          </a:stretch>
        </p:blipFill>
        <p:spPr>
          <a:xfrm>
            <a:off x="360057" y="880410"/>
            <a:ext cx="2933700" cy="2771775"/>
          </a:xfrm>
          <a:prstGeom prst="rect">
            <a:avLst/>
          </a:prstGeom>
        </p:spPr>
      </p:pic>
      <p:pic>
        <p:nvPicPr>
          <p:cNvPr id="9" name="Picture 8" descr="Katherine Stephan Scopus account">
            <a:extLst>
              <a:ext uri="{FF2B5EF4-FFF2-40B4-BE49-F238E27FC236}">
                <a16:creationId xmlns:a16="http://schemas.microsoft.com/office/drawing/2014/main" id="{A3DA4151-C8D9-5DDA-F943-23F780BD5AA4}"/>
              </a:ext>
            </a:extLst>
          </p:cNvPr>
          <p:cNvPicPr>
            <a:picLocks noChangeAspect="1"/>
          </p:cNvPicPr>
          <p:nvPr/>
        </p:nvPicPr>
        <p:blipFill>
          <a:blip r:embed="rId5"/>
          <a:stretch>
            <a:fillRect/>
          </a:stretch>
        </p:blipFill>
        <p:spPr>
          <a:xfrm>
            <a:off x="4019550" y="1252441"/>
            <a:ext cx="8172450" cy="1447800"/>
          </a:xfrm>
          <a:prstGeom prst="rect">
            <a:avLst/>
          </a:prstGeom>
        </p:spPr>
      </p:pic>
      <p:pic>
        <p:nvPicPr>
          <p:cNvPr id="1028" name="Picture 4" descr="Cath Dishman screenshot of ORCiD to link to Symplectic">
            <a:extLst>
              <a:ext uri="{FF2B5EF4-FFF2-40B4-BE49-F238E27FC236}">
                <a16:creationId xmlns:a16="http://schemas.microsoft.com/office/drawing/2014/main" id="{93902174-3A9B-48BA-B265-027FFA859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1315" y="2764444"/>
            <a:ext cx="3390619" cy="3259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A5FB08-CC5E-7EC5-8FA7-CFD25C51945D}"/>
              </a:ext>
            </a:extLst>
          </p:cNvPr>
          <p:cNvPicPr>
            <a:picLocks noChangeAspect="1"/>
          </p:cNvPicPr>
          <p:nvPr/>
        </p:nvPicPr>
        <p:blipFill>
          <a:blip r:embed="rId7"/>
          <a:stretch>
            <a:fillRect/>
          </a:stretch>
        </p:blipFill>
        <p:spPr>
          <a:xfrm>
            <a:off x="8429614" y="2215639"/>
            <a:ext cx="1811071" cy="4484003"/>
          </a:xfrm>
          <a:prstGeom prst="rect">
            <a:avLst/>
          </a:prstGeom>
        </p:spPr>
      </p:pic>
    </p:spTree>
    <p:extLst>
      <p:ext uri="{BB962C8B-B14F-4D97-AF65-F5344CB8AC3E}">
        <p14:creationId xmlns:p14="http://schemas.microsoft.com/office/powerpoint/2010/main" val="1713216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263699" y="158358"/>
            <a:ext cx="9475272" cy="660486"/>
          </a:xfrm>
        </p:spPr>
        <p:txBody>
          <a:bodyPr/>
          <a:lstStyle/>
          <a:p>
            <a:r>
              <a:rPr lang="en-US"/>
              <a:t>Get an </a:t>
            </a:r>
            <a:r>
              <a:rPr lang="en-US" err="1"/>
              <a:t>ORCiD</a:t>
            </a:r>
            <a:r>
              <a:rPr lang="en-US"/>
              <a:t> and Use it: Search with it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2145507" y="164534"/>
            <a:ext cx="571883" cy="648134"/>
          </a:xfrm>
          <a:prstGeom prst="rect">
            <a:avLst/>
          </a:prstGeom>
        </p:spPr>
      </p:pic>
      <p:pic>
        <p:nvPicPr>
          <p:cNvPr id="4" name="Picture 3" descr="Scopus search with ORCiD">
            <a:extLst>
              <a:ext uri="{FF2B5EF4-FFF2-40B4-BE49-F238E27FC236}">
                <a16:creationId xmlns:a16="http://schemas.microsoft.com/office/drawing/2014/main" id="{A23DE0F7-5BDB-2BC6-DD5E-21F845B82968}"/>
              </a:ext>
            </a:extLst>
          </p:cNvPr>
          <p:cNvPicPr>
            <a:picLocks noChangeAspect="1"/>
          </p:cNvPicPr>
          <p:nvPr/>
        </p:nvPicPr>
        <p:blipFill>
          <a:blip r:embed="rId4"/>
          <a:stretch>
            <a:fillRect/>
          </a:stretch>
        </p:blipFill>
        <p:spPr>
          <a:xfrm>
            <a:off x="1354062" y="991297"/>
            <a:ext cx="10171852" cy="2287162"/>
          </a:xfrm>
          <a:prstGeom prst="rect">
            <a:avLst/>
          </a:prstGeom>
        </p:spPr>
      </p:pic>
      <p:pic>
        <p:nvPicPr>
          <p:cNvPr id="6" name="Picture 5" descr="Overton search with ORCID">
            <a:extLst>
              <a:ext uri="{FF2B5EF4-FFF2-40B4-BE49-F238E27FC236}">
                <a16:creationId xmlns:a16="http://schemas.microsoft.com/office/drawing/2014/main" id="{72AFED28-7A6B-A960-395D-AAB709762314}"/>
              </a:ext>
            </a:extLst>
          </p:cNvPr>
          <p:cNvPicPr>
            <a:picLocks noChangeAspect="1"/>
          </p:cNvPicPr>
          <p:nvPr/>
        </p:nvPicPr>
        <p:blipFill>
          <a:blip r:embed="rId5"/>
          <a:stretch>
            <a:fillRect/>
          </a:stretch>
        </p:blipFill>
        <p:spPr>
          <a:xfrm>
            <a:off x="2145507" y="3450912"/>
            <a:ext cx="7421136" cy="2262019"/>
          </a:xfrm>
          <a:prstGeom prst="rect">
            <a:avLst/>
          </a:prstGeom>
        </p:spPr>
      </p:pic>
    </p:spTree>
    <p:extLst>
      <p:ext uri="{BB962C8B-B14F-4D97-AF65-F5344CB8AC3E}">
        <p14:creationId xmlns:p14="http://schemas.microsoft.com/office/powerpoint/2010/main" val="171080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60917" y="169021"/>
            <a:ext cx="11731083" cy="660486"/>
          </a:xfrm>
        </p:spPr>
        <p:txBody>
          <a:bodyPr/>
          <a:lstStyle/>
          <a:p>
            <a:r>
              <a:rPr lang="en-US" sz="4000"/>
              <a:t>Reach: Dimensions</a:t>
            </a:r>
            <a:br>
              <a:rPr lang="en-US" sz="3200"/>
            </a:br>
            <a:br>
              <a:rPr lang="en-US" sz="3200"/>
            </a:br>
            <a:endParaRPr lang="en-US" sz="3200"/>
          </a:p>
        </p:txBody>
      </p:sp>
      <p:pic>
        <p:nvPicPr>
          <p:cNvPr id="5" name="Picture 4">
            <a:extLst>
              <a:ext uri="{FF2B5EF4-FFF2-40B4-BE49-F238E27FC236}">
                <a16:creationId xmlns:a16="http://schemas.microsoft.com/office/drawing/2014/main" id="{100444C0-3B29-9984-802D-CE3D97A84469}"/>
              </a:ext>
            </a:extLst>
          </p:cNvPr>
          <p:cNvPicPr>
            <a:picLocks noChangeAspect="1"/>
          </p:cNvPicPr>
          <p:nvPr/>
        </p:nvPicPr>
        <p:blipFill>
          <a:blip r:embed="rId3"/>
          <a:stretch>
            <a:fillRect/>
          </a:stretch>
        </p:blipFill>
        <p:spPr>
          <a:xfrm>
            <a:off x="460917" y="1145599"/>
            <a:ext cx="6978291" cy="4798002"/>
          </a:xfrm>
          <a:prstGeom prst="rect">
            <a:avLst/>
          </a:prstGeom>
        </p:spPr>
      </p:pic>
      <p:pic>
        <p:nvPicPr>
          <p:cNvPr id="8" name="Picture 7">
            <a:extLst>
              <a:ext uri="{FF2B5EF4-FFF2-40B4-BE49-F238E27FC236}">
                <a16:creationId xmlns:a16="http://schemas.microsoft.com/office/drawing/2014/main" id="{EA47C01C-012F-4052-CAB6-4B75A76B39F8}"/>
              </a:ext>
            </a:extLst>
          </p:cNvPr>
          <p:cNvPicPr>
            <a:picLocks noChangeAspect="1"/>
          </p:cNvPicPr>
          <p:nvPr/>
        </p:nvPicPr>
        <p:blipFill>
          <a:blip r:embed="rId4"/>
          <a:stretch>
            <a:fillRect/>
          </a:stretch>
        </p:blipFill>
        <p:spPr>
          <a:xfrm>
            <a:off x="6958805" y="2106080"/>
            <a:ext cx="4772278" cy="2852148"/>
          </a:xfrm>
          <a:prstGeom prst="rect">
            <a:avLst/>
          </a:prstGeom>
        </p:spPr>
      </p:pic>
      <p:pic>
        <p:nvPicPr>
          <p:cNvPr id="4" name="Picture 3">
            <a:extLst>
              <a:ext uri="{FF2B5EF4-FFF2-40B4-BE49-F238E27FC236}">
                <a16:creationId xmlns:a16="http://schemas.microsoft.com/office/drawing/2014/main" id="{0D912B44-903F-EFAD-D6F9-2D652E347284}"/>
              </a:ext>
            </a:extLst>
          </p:cNvPr>
          <p:cNvPicPr>
            <a:picLocks noChangeAspect="1"/>
          </p:cNvPicPr>
          <p:nvPr/>
        </p:nvPicPr>
        <p:blipFill>
          <a:blip r:embed="rId5"/>
          <a:stretch>
            <a:fillRect/>
          </a:stretch>
        </p:blipFill>
        <p:spPr>
          <a:xfrm>
            <a:off x="4900865" y="323027"/>
            <a:ext cx="400106" cy="352474"/>
          </a:xfrm>
          <a:prstGeom prst="rect">
            <a:avLst/>
          </a:prstGeom>
        </p:spPr>
      </p:pic>
    </p:spTree>
    <p:extLst>
      <p:ext uri="{BB962C8B-B14F-4D97-AF65-F5344CB8AC3E}">
        <p14:creationId xmlns:p14="http://schemas.microsoft.com/office/powerpoint/2010/main" val="428169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Check yourself/update: Dimensions</a:t>
            </a:r>
            <a:br>
              <a:rPr lang="en-US"/>
            </a:br>
            <a:endParaRPr lang="en-US"/>
          </a:p>
        </p:txBody>
      </p:sp>
      <p:pic>
        <p:nvPicPr>
          <p:cNvPr id="4" name="Picture 3">
            <a:extLst>
              <a:ext uri="{FF2B5EF4-FFF2-40B4-BE49-F238E27FC236}">
                <a16:creationId xmlns:a16="http://schemas.microsoft.com/office/drawing/2014/main" id="{827186EF-7A0C-1F8C-4E92-46CEAEA449BA}"/>
              </a:ext>
            </a:extLst>
          </p:cNvPr>
          <p:cNvPicPr>
            <a:picLocks noChangeAspect="1"/>
          </p:cNvPicPr>
          <p:nvPr/>
        </p:nvPicPr>
        <p:blipFill>
          <a:blip r:embed="rId3"/>
          <a:stretch>
            <a:fillRect/>
          </a:stretch>
        </p:blipFill>
        <p:spPr>
          <a:xfrm>
            <a:off x="159381" y="1001027"/>
            <a:ext cx="7533809" cy="3869306"/>
          </a:xfrm>
          <a:prstGeom prst="rect">
            <a:avLst/>
          </a:prstGeom>
        </p:spPr>
      </p:pic>
      <p:pic>
        <p:nvPicPr>
          <p:cNvPr id="7" name="Picture 6">
            <a:extLst>
              <a:ext uri="{FF2B5EF4-FFF2-40B4-BE49-F238E27FC236}">
                <a16:creationId xmlns:a16="http://schemas.microsoft.com/office/drawing/2014/main" id="{7D301FD5-D30A-9FF8-035D-16D2D9F5BB81}"/>
              </a:ext>
            </a:extLst>
          </p:cNvPr>
          <p:cNvPicPr>
            <a:picLocks noChangeAspect="1"/>
          </p:cNvPicPr>
          <p:nvPr/>
        </p:nvPicPr>
        <p:blipFill>
          <a:blip r:embed="rId4"/>
          <a:stretch>
            <a:fillRect/>
          </a:stretch>
        </p:blipFill>
        <p:spPr>
          <a:xfrm>
            <a:off x="6400799" y="3097947"/>
            <a:ext cx="5665857" cy="2759026"/>
          </a:xfrm>
          <a:prstGeom prst="rect">
            <a:avLst/>
          </a:prstGeom>
        </p:spPr>
      </p:pic>
    </p:spTree>
    <p:extLst>
      <p:ext uri="{BB962C8B-B14F-4D97-AF65-F5344CB8AC3E}">
        <p14:creationId xmlns:p14="http://schemas.microsoft.com/office/powerpoint/2010/main" val="2006792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4B67-528C-543B-1F74-FB5778DC9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E4D93-1A60-789D-2859-463FEA311531}"/>
              </a:ext>
            </a:extLst>
          </p:cNvPr>
          <p:cNvSpPr>
            <a:spLocks noGrp="1"/>
          </p:cNvSpPr>
          <p:nvPr>
            <p:ph type="title"/>
          </p:nvPr>
        </p:nvSpPr>
        <p:spPr>
          <a:xfrm>
            <a:off x="1946310" y="130343"/>
            <a:ext cx="10245690" cy="660486"/>
          </a:xfrm>
        </p:spPr>
        <p:txBody>
          <a:bodyPr/>
          <a:lstStyle/>
          <a:p>
            <a:r>
              <a:rPr lang="en-US"/>
              <a:t>Reach: </a:t>
            </a:r>
            <a:r>
              <a:rPr lang="en-US" err="1"/>
              <a:t>OpenAlex</a:t>
            </a:r>
            <a:br>
              <a:rPr lang="en-US"/>
            </a:br>
            <a:endParaRPr lang="en-US"/>
          </a:p>
        </p:txBody>
      </p:sp>
      <p:pic>
        <p:nvPicPr>
          <p:cNvPr id="6" name="Picture 5">
            <a:extLst>
              <a:ext uri="{FF2B5EF4-FFF2-40B4-BE49-F238E27FC236}">
                <a16:creationId xmlns:a16="http://schemas.microsoft.com/office/drawing/2014/main" id="{1D20EF00-0B39-4473-9292-7BA185F6A753}"/>
              </a:ext>
            </a:extLst>
          </p:cNvPr>
          <p:cNvPicPr>
            <a:picLocks noChangeAspect="1"/>
          </p:cNvPicPr>
          <p:nvPr/>
        </p:nvPicPr>
        <p:blipFill>
          <a:blip r:embed="rId3"/>
          <a:stretch>
            <a:fillRect/>
          </a:stretch>
        </p:blipFill>
        <p:spPr>
          <a:xfrm>
            <a:off x="6104965" y="4205160"/>
            <a:ext cx="5580529" cy="1761207"/>
          </a:xfrm>
          <a:prstGeom prst="rect">
            <a:avLst/>
          </a:prstGeom>
        </p:spPr>
      </p:pic>
      <p:pic>
        <p:nvPicPr>
          <p:cNvPr id="10" name="Picture 9">
            <a:extLst>
              <a:ext uri="{FF2B5EF4-FFF2-40B4-BE49-F238E27FC236}">
                <a16:creationId xmlns:a16="http://schemas.microsoft.com/office/drawing/2014/main" id="{6CF0A5E4-57C6-F86E-FA2D-D10ACA57E607}"/>
              </a:ext>
            </a:extLst>
          </p:cNvPr>
          <p:cNvPicPr>
            <a:picLocks noChangeAspect="1"/>
          </p:cNvPicPr>
          <p:nvPr/>
        </p:nvPicPr>
        <p:blipFill>
          <a:blip r:embed="rId4"/>
          <a:stretch>
            <a:fillRect/>
          </a:stretch>
        </p:blipFill>
        <p:spPr>
          <a:xfrm>
            <a:off x="207406" y="3236614"/>
            <a:ext cx="8507012" cy="1533739"/>
          </a:xfrm>
          <a:prstGeom prst="rect">
            <a:avLst/>
          </a:prstGeom>
        </p:spPr>
      </p:pic>
      <p:pic>
        <p:nvPicPr>
          <p:cNvPr id="4" name="Picture 3">
            <a:extLst>
              <a:ext uri="{FF2B5EF4-FFF2-40B4-BE49-F238E27FC236}">
                <a16:creationId xmlns:a16="http://schemas.microsoft.com/office/drawing/2014/main" id="{D438BFA6-910B-17B2-5588-DFA951D54380}"/>
              </a:ext>
            </a:extLst>
          </p:cNvPr>
          <p:cNvPicPr>
            <a:picLocks noChangeAspect="1"/>
          </p:cNvPicPr>
          <p:nvPr/>
        </p:nvPicPr>
        <p:blipFill>
          <a:blip r:embed="rId5"/>
          <a:stretch>
            <a:fillRect/>
          </a:stretch>
        </p:blipFill>
        <p:spPr>
          <a:xfrm>
            <a:off x="70259" y="1039549"/>
            <a:ext cx="6998896" cy="2197065"/>
          </a:xfrm>
          <a:prstGeom prst="rect">
            <a:avLst/>
          </a:prstGeom>
        </p:spPr>
      </p:pic>
      <p:pic>
        <p:nvPicPr>
          <p:cNvPr id="7" name="Picture 6">
            <a:extLst>
              <a:ext uri="{FF2B5EF4-FFF2-40B4-BE49-F238E27FC236}">
                <a16:creationId xmlns:a16="http://schemas.microsoft.com/office/drawing/2014/main" id="{E94FB403-10B2-F944-617A-716D8B52E157}"/>
              </a:ext>
            </a:extLst>
          </p:cNvPr>
          <p:cNvPicPr>
            <a:picLocks noChangeAspect="1"/>
          </p:cNvPicPr>
          <p:nvPr/>
        </p:nvPicPr>
        <p:blipFill>
          <a:blip r:embed="rId6"/>
          <a:stretch>
            <a:fillRect/>
          </a:stretch>
        </p:blipFill>
        <p:spPr>
          <a:xfrm>
            <a:off x="7069155" y="1728341"/>
            <a:ext cx="4924677" cy="921365"/>
          </a:xfrm>
          <a:prstGeom prst="rect">
            <a:avLst/>
          </a:prstGeom>
        </p:spPr>
      </p:pic>
      <p:pic>
        <p:nvPicPr>
          <p:cNvPr id="9" name="Picture 8">
            <a:extLst>
              <a:ext uri="{FF2B5EF4-FFF2-40B4-BE49-F238E27FC236}">
                <a16:creationId xmlns:a16="http://schemas.microsoft.com/office/drawing/2014/main" id="{8E84B155-7E06-B935-BB72-6106DBFA75A7}"/>
              </a:ext>
            </a:extLst>
          </p:cNvPr>
          <p:cNvPicPr>
            <a:picLocks noChangeAspect="1"/>
          </p:cNvPicPr>
          <p:nvPr/>
        </p:nvPicPr>
        <p:blipFill>
          <a:blip r:embed="rId7"/>
          <a:stretch>
            <a:fillRect/>
          </a:stretch>
        </p:blipFill>
        <p:spPr>
          <a:xfrm>
            <a:off x="6221311" y="314100"/>
            <a:ext cx="1695687" cy="381053"/>
          </a:xfrm>
          <a:prstGeom prst="rect">
            <a:avLst/>
          </a:prstGeom>
        </p:spPr>
      </p:pic>
    </p:spTree>
    <p:extLst>
      <p:ext uri="{BB962C8B-B14F-4D97-AF65-F5344CB8AC3E}">
        <p14:creationId xmlns:p14="http://schemas.microsoft.com/office/powerpoint/2010/main" val="8524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FFB6-944C-1326-1E1E-08E0F1D53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B5C0E-3818-FFA5-7214-C817267966FD}"/>
              </a:ext>
            </a:extLst>
          </p:cNvPr>
          <p:cNvSpPr>
            <a:spLocks noGrp="1"/>
          </p:cNvSpPr>
          <p:nvPr>
            <p:ph type="title"/>
          </p:nvPr>
        </p:nvSpPr>
        <p:spPr>
          <a:xfrm>
            <a:off x="1946310" y="130343"/>
            <a:ext cx="10245690" cy="660486"/>
          </a:xfrm>
        </p:spPr>
        <p:txBody>
          <a:bodyPr/>
          <a:lstStyle/>
          <a:p>
            <a:r>
              <a:rPr lang="en-US"/>
              <a:t>Check yourself/update: </a:t>
            </a:r>
            <a:r>
              <a:rPr lang="en-US" err="1"/>
              <a:t>OpenAlex</a:t>
            </a:r>
            <a:br>
              <a:rPr lang="en-US"/>
            </a:br>
            <a:endParaRPr lang="en-US"/>
          </a:p>
        </p:txBody>
      </p:sp>
      <p:pic>
        <p:nvPicPr>
          <p:cNvPr id="6" name="Picture 5">
            <a:extLst>
              <a:ext uri="{FF2B5EF4-FFF2-40B4-BE49-F238E27FC236}">
                <a16:creationId xmlns:a16="http://schemas.microsoft.com/office/drawing/2014/main" id="{5D3E5AD9-748E-1FC9-5DF6-77B3BBBCAAEF}"/>
              </a:ext>
            </a:extLst>
          </p:cNvPr>
          <p:cNvPicPr>
            <a:picLocks noChangeAspect="1"/>
          </p:cNvPicPr>
          <p:nvPr/>
        </p:nvPicPr>
        <p:blipFill>
          <a:blip r:embed="rId3"/>
          <a:stretch>
            <a:fillRect/>
          </a:stretch>
        </p:blipFill>
        <p:spPr>
          <a:xfrm>
            <a:off x="5702510" y="3550024"/>
            <a:ext cx="6354062" cy="2429214"/>
          </a:xfrm>
          <a:prstGeom prst="rect">
            <a:avLst/>
          </a:prstGeom>
        </p:spPr>
      </p:pic>
      <p:pic>
        <p:nvPicPr>
          <p:cNvPr id="10" name="Picture 9">
            <a:extLst>
              <a:ext uri="{FF2B5EF4-FFF2-40B4-BE49-F238E27FC236}">
                <a16:creationId xmlns:a16="http://schemas.microsoft.com/office/drawing/2014/main" id="{85A46417-26F1-6AE0-7E0A-54C70DDD4F05}"/>
              </a:ext>
            </a:extLst>
          </p:cNvPr>
          <p:cNvPicPr>
            <a:picLocks noChangeAspect="1"/>
          </p:cNvPicPr>
          <p:nvPr/>
        </p:nvPicPr>
        <p:blipFill>
          <a:blip r:embed="rId4"/>
          <a:stretch>
            <a:fillRect/>
          </a:stretch>
        </p:blipFill>
        <p:spPr>
          <a:xfrm>
            <a:off x="592628" y="1537669"/>
            <a:ext cx="4907219" cy="2666168"/>
          </a:xfrm>
          <a:prstGeom prst="rect">
            <a:avLst/>
          </a:prstGeom>
        </p:spPr>
      </p:pic>
    </p:spTree>
    <p:extLst>
      <p:ext uri="{BB962C8B-B14F-4D97-AF65-F5344CB8AC3E}">
        <p14:creationId xmlns:p14="http://schemas.microsoft.com/office/powerpoint/2010/main" val="29846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5E94-6CBC-1C4F-18B9-73D6D3F9C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B0290-E431-E502-36FC-FA322A592256}"/>
              </a:ext>
            </a:extLst>
          </p:cNvPr>
          <p:cNvSpPr>
            <a:spLocks noGrp="1"/>
          </p:cNvSpPr>
          <p:nvPr>
            <p:ph type="title"/>
          </p:nvPr>
        </p:nvSpPr>
        <p:spPr>
          <a:xfrm>
            <a:off x="1946310" y="130343"/>
            <a:ext cx="10245690" cy="660486"/>
          </a:xfrm>
        </p:spPr>
        <p:txBody>
          <a:bodyPr/>
          <a:lstStyle/>
          <a:p>
            <a:r>
              <a:rPr lang="en-US" sz="3600"/>
              <a:t>Reach: </a:t>
            </a:r>
            <a:r>
              <a:rPr lang="en-US" sz="3600" err="1"/>
              <a:t>DataCite</a:t>
            </a:r>
            <a:r>
              <a:rPr lang="en-US" sz="3600"/>
              <a:t> Commons</a:t>
            </a:r>
            <a:br>
              <a:rPr lang="en-US"/>
            </a:br>
            <a:endParaRPr lang="en-US"/>
          </a:p>
        </p:txBody>
      </p:sp>
      <p:pic>
        <p:nvPicPr>
          <p:cNvPr id="6" name="Picture 5">
            <a:extLst>
              <a:ext uri="{FF2B5EF4-FFF2-40B4-BE49-F238E27FC236}">
                <a16:creationId xmlns:a16="http://schemas.microsoft.com/office/drawing/2014/main" id="{476173AE-0781-C396-09E8-1FD88260EABC}"/>
              </a:ext>
            </a:extLst>
          </p:cNvPr>
          <p:cNvPicPr>
            <a:picLocks noChangeAspect="1"/>
          </p:cNvPicPr>
          <p:nvPr/>
        </p:nvPicPr>
        <p:blipFill>
          <a:blip r:embed="rId3"/>
          <a:stretch>
            <a:fillRect/>
          </a:stretch>
        </p:blipFill>
        <p:spPr>
          <a:xfrm>
            <a:off x="0" y="3764698"/>
            <a:ext cx="3610479" cy="2124371"/>
          </a:xfrm>
          <a:prstGeom prst="rect">
            <a:avLst/>
          </a:prstGeom>
        </p:spPr>
      </p:pic>
      <p:pic>
        <p:nvPicPr>
          <p:cNvPr id="9" name="Picture 8">
            <a:extLst>
              <a:ext uri="{FF2B5EF4-FFF2-40B4-BE49-F238E27FC236}">
                <a16:creationId xmlns:a16="http://schemas.microsoft.com/office/drawing/2014/main" id="{76AC3B21-4DF5-29BE-5A75-05DE95D78B5A}"/>
              </a:ext>
            </a:extLst>
          </p:cNvPr>
          <p:cNvPicPr>
            <a:picLocks noChangeAspect="1"/>
          </p:cNvPicPr>
          <p:nvPr/>
        </p:nvPicPr>
        <p:blipFill>
          <a:blip r:embed="rId4"/>
          <a:stretch>
            <a:fillRect/>
          </a:stretch>
        </p:blipFill>
        <p:spPr>
          <a:xfrm>
            <a:off x="6472517" y="1763899"/>
            <a:ext cx="5431123" cy="1865776"/>
          </a:xfrm>
          <a:prstGeom prst="rect">
            <a:avLst/>
          </a:prstGeom>
        </p:spPr>
      </p:pic>
      <p:pic>
        <p:nvPicPr>
          <p:cNvPr id="11" name="Picture 10">
            <a:extLst>
              <a:ext uri="{FF2B5EF4-FFF2-40B4-BE49-F238E27FC236}">
                <a16:creationId xmlns:a16="http://schemas.microsoft.com/office/drawing/2014/main" id="{0DAB3742-35CA-4DDB-8B31-1AD58CC420A5}"/>
              </a:ext>
            </a:extLst>
          </p:cNvPr>
          <p:cNvPicPr>
            <a:picLocks noChangeAspect="1"/>
          </p:cNvPicPr>
          <p:nvPr/>
        </p:nvPicPr>
        <p:blipFill>
          <a:blip r:embed="rId5"/>
          <a:stretch>
            <a:fillRect/>
          </a:stretch>
        </p:blipFill>
        <p:spPr>
          <a:xfrm>
            <a:off x="5178392" y="3855138"/>
            <a:ext cx="6556353" cy="2328759"/>
          </a:xfrm>
          <a:prstGeom prst="rect">
            <a:avLst/>
          </a:prstGeom>
        </p:spPr>
      </p:pic>
      <p:pic>
        <p:nvPicPr>
          <p:cNvPr id="5" name="Picture 4">
            <a:extLst>
              <a:ext uri="{FF2B5EF4-FFF2-40B4-BE49-F238E27FC236}">
                <a16:creationId xmlns:a16="http://schemas.microsoft.com/office/drawing/2014/main" id="{0808A6C4-A582-CB3A-DB33-D7D8EC92321D}"/>
              </a:ext>
            </a:extLst>
          </p:cNvPr>
          <p:cNvPicPr>
            <a:picLocks noChangeAspect="1"/>
          </p:cNvPicPr>
          <p:nvPr/>
        </p:nvPicPr>
        <p:blipFill>
          <a:blip r:embed="rId6"/>
          <a:stretch>
            <a:fillRect/>
          </a:stretch>
        </p:blipFill>
        <p:spPr>
          <a:xfrm>
            <a:off x="2252541" y="17611"/>
            <a:ext cx="1743318" cy="885949"/>
          </a:xfrm>
          <a:prstGeom prst="rect">
            <a:avLst/>
          </a:prstGeom>
        </p:spPr>
      </p:pic>
      <p:pic>
        <p:nvPicPr>
          <p:cNvPr id="8" name="Picture 7">
            <a:extLst>
              <a:ext uri="{FF2B5EF4-FFF2-40B4-BE49-F238E27FC236}">
                <a16:creationId xmlns:a16="http://schemas.microsoft.com/office/drawing/2014/main" id="{FC7E50C2-F5A1-A4C3-159F-76F5814AC24C}"/>
              </a:ext>
            </a:extLst>
          </p:cNvPr>
          <p:cNvPicPr>
            <a:picLocks noChangeAspect="1"/>
          </p:cNvPicPr>
          <p:nvPr/>
        </p:nvPicPr>
        <p:blipFill>
          <a:blip r:embed="rId7"/>
          <a:stretch>
            <a:fillRect/>
          </a:stretch>
        </p:blipFill>
        <p:spPr>
          <a:xfrm>
            <a:off x="645514" y="1016292"/>
            <a:ext cx="5658640" cy="2838846"/>
          </a:xfrm>
          <a:prstGeom prst="rect">
            <a:avLst/>
          </a:prstGeom>
        </p:spPr>
      </p:pic>
    </p:spTree>
    <p:extLst>
      <p:ext uri="{BB962C8B-B14F-4D97-AF65-F5344CB8AC3E}">
        <p14:creationId xmlns:p14="http://schemas.microsoft.com/office/powerpoint/2010/main" val="1445728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D75F-4DB3-3372-FAAD-646FEF94A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6C52E-014E-E332-A002-E502F8DE4A05}"/>
              </a:ext>
            </a:extLst>
          </p:cNvPr>
          <p:cNvSpPr>
            <a:spLocks noGrp="1"/>
          </p:cNvSpPr>
          <p:nvPr>
            <p:ph type="title"/>
          </p:nvPr>
        </p:nvSpPr>
        <p:spPr>
          <a:xfrm>
            <a:off x="1946310" y="130343"/>
            <a:ext cx="10245690" cy="660486"/>
          </a:xfrm>
        </p:spPr>
        <p:txBody>
          <a:bodyPr/>
          <a:lstStyle/>
          <a:p>
            <a:r>
              <a:rPr lang="en-US" sz="3600"/>
              <a:t>Check Yourself/Update: </a:t>
            </a:r>
            <a:r>
              <a:rPr lang="en-US" sz="3600" err="1"/>
              <a:t>DataCite</a:t>
            </a:r>
            <a:r>
              <a:rPr lang="en-US" sz="3600"/>
              <a:t> Commons</a:t>
            </a:r>
            <a:br>
              <a:rPr lang="en-US"/>
            </a:br>
            <a:endParaRPr lang="en-US"/>
          </a:p>
        </p:txBody>
      </p:sp>
      <p:pic>
        <p:nvPicPr>
          <p:cNvPr id="5" name="Picture 4">
            <a:extLst>
              <a:ext uri="{FF2B5EF4-FFF2-40B4-BE49-F238E27FC236}">
                <a16:creationId xmlns:a16="http://schemas.microsoft.com/office/drawing/2014/main" id="{B69A39FE-D9AA-6F3C-B376-7CB4B0ACFBF6}"/>
              </a:ext>
            </a:extLst>
          </p:cNvPr>
          <p:cNvPicPr>
            <a:picLocks noChangeAspect="1"/>
          </p:cNvPicPr>
          <p:nvPr/>
        </p:nvPicPr>
        <p:blipFill>
          <a:blip r:embed="rId3"/>
          <a:stretch>
            <a:fillRect/>
          </a:stretch>
        </p:blipFill>
        <p:spPr>
          <a:xfrm>
            <a:off x="2252541" y="17611"/>
            <a:ext cx="1743318" cy="885949"/>
          </a:xfrm>
          <a:prstGeom prst="rect">
            <a:avLst/>
          </a:prstGeom>
        </p:spPr>
      </p:pic>
      <p:pic>
        <p:nvPicPr>
          <p:cNvPr id="4" name="Picture 3">
            <a:extLst>
              <a:ext uri="{FF2B5EF4-FFF2-40B4-BE49-F238E27FC236}">
                <a16:creationId xmlns:a16="http://schemas.microsoft.com/office/drawing/2014/main" id="{EFEAD7DB-8163-0F34-9F7C-4690E5A802BD}"/>
              </a:ext>
            </a:extLst>
          </p:cNvPr>
          <p:cNvPicPr>
            <a:picLocks noChangeAspect="1"/>
          </p:cNvPicPr>
          <p:nvPr/>
        </p:nvPicPr>
        <p:blipFill>
          <a:blip r:embed="rId4"/>
          <a:stretch>
            <a:fillRect/>
          </a:stretch>
        </p:blipFill>
        <p:spPr>
          <a:xfrm>
            <a:off x="257683" y="1023820"/>
            <a:ext cx="8402223" cy="2124371"/>
          </a:xfrm>
          <a:prstGeom prst="rect">
            <a:avLst/>
          </a:prstGeom>
        </p:spPr>
      </p:pic>
      <p:pic>
        <p:nvPicPr>
          <p:cNvPr id="10" name="Picture 9">
            <a:extLst>
              <a:ext uri="{FF2B5EF4-FFF2-40B4-BE49-F238E27FC236}">
                <a16:creationId xmlns:a16="http://schemas.microsoft.com/office/drawing/2014/main" id="{7B455F3C-FDB0-2579-B428-87653F85B062}"/>
              </a:ext>
            </a:extLst>
          </p:cNvPr>
          <p:cNvPicPr>
            <a:picLocks noChangeAspect="1"/>
          </p:cNvPicPr>
          <p:nvPr/>
        </p:nvPicPr>
        <p:blipFill>
          <a:blip r:embed="rId5"/>
          <a:stretch>
            <a:fillRect/>
          </a:stretch>
        </p:blipFill>
        <p:spPr>
          <a:xfrm>
            <a:off x="6750480" y="2997833"/>
            <a:ext cx="5183837" cy="3080164"/>
          </a:xfrm>
          <a:prstGeom prst="rect">
            <a:avLst/>
          </a:prstGeom>
        </p:spPr>
      </p:pic>
    </p:spTree>
    <p:extLst>
      <p:ext uri="{BB962C8B-B14F-4D97-AF65-F5344CB8AC3E}">
        <p14:creationId xmlns:p14="http://schemas.microsoft.com/office/powerpoint/2010/main" val="359292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Canvas front page">
            <a:extLst>
              <a:ext uri="{FF2B5EF4-FFF2-40B4-BE49-F238E27FC236}">
                <a16:creationId xmlns:a16="http://schemas.microsoft.com/office/drawing/2014/main" id="{134821BA-7A62-46C5-B439-7577DC7207BE}"/>
              </a:ext>
            </a:extLst>
          </p:cNvPr>
          <p:cNvPicPr>
            <a:picLocks noChangeAspect="1"/>
          </p:cNvPicPr>
          <p:nvPr/>
        </p:nvPicPr>
        <p:blipFill rotWithShape="1">
          <a:blip r:embed="rId3"/>
          <a:srcRect t="4133" b="12983"/>
          <a:stretch/>
        </p:blipFill>
        <p:spPr>
          <a:xfrm>
            <a:off x="3055011" y="932903"/>
            <a:ext cx="6761350" cy="497172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itle 1">
            <a:extLst>
              <a:ext uri="{FF2B5EF4-FFF2-40B4-BE49-F238E27FC236}">
                <a16:creationId xmlns:a16="http://schemas.microsoft.com/office/drawing/2014/main" id="{33FB2677-179B-597E-CB92-0A42D9931C49}"/>
              </a:ext>
            </a:extLst>
          </p:cNvPr>
          <p:cNvSpPr>
            <a:spLocks noGrp="1"/>
          </p:cNvSpPr>
          <p:nvPr>
            <p:ph type="title"/>
          </p:nvPr>
        </p:nvSpPr>
        <p:spPr>
          <a:xfrm>
            <a:off x="1671637" y="124382"/>
            <a:ext cx="10515600" cy="1325563"/>
          </a:xfrm>
        </p:spPr>
        <p:txBody>
          <a:bodyPr/>
          <a:lstStyle/>
          <a:p>
            <a:r>
              <a:rPr lang="en-GB"/>
              <a:t>Library Researcher Support Canvas module</a:t>
            </a:r>
          </a:p>
        </p:txBody>
      </p:sp>
      <p:sp>
        <p:nvSpPr>
          <p:cNvPr id="3" name="TextBox 2">
            <a:extLst>
              <a:ext uri="{FF2B5EF4-FFF2-40B4-BE49-F238E27FC236}">
                <a16:creationId xmlns:a16="http://schemas.microsoft.com/office/drawing/2014/main" id="{B57858D1-78B1-BF5C-68C7-0ED366DAA55F}"/>
              </a:ext>
            </a:extLst>
          </p:cNvPr>
          <p:cNvSpPr txBox="1"/>
          <p:nvPr/>
        </p:nvSpPr>
        <p:spPr>
          <a:xfrm>
            <a:off x="121920" y="5789816"/>
            <a:ext cx="5205984" cy="923330"/>
          </a:xfrm>
          <a:prstGeom prst="rect">
            <a:avLst/>
          </a:prstGeom>
          <a:noFill/>
        </p:spPr>
        <p:txBody>
          <a:bodyPr wrap="square" rtlCol="0">
            <a:spAutoFit/>
          </a:bodyPr>
          <a:lstStyle/>
          <a:p>
            <a:pPr algn="l" rtl="0" fontAlgn="base"/>
            <a:r>
              <a:rPr lang="en-GB" b="0" i="0" u="none" strike="noStrike">
                <a:solidFill>
                  <a:srgbClr val="000000"/>
                </a:solidFill>
                <a:effectLst/>
                <a:latin typeface="Calibri" panose="020F0502020204030204" pitchFamily="34" charset="0"/>
                <a:hlinkClick r:id="rId4"/>
              </a:rPr>
              <a:t>https://canvas.ljmu.ac.uk/enroll/7D3MPW</a:t>
            </a:r>
            <a:r>
              <a:rPr lang="en-GB" b="0" i="0" u="none" strike="noStrike">
                <a:solidFill>
                  <a:srgbClr val="000000"/>
                </a:solidFill>
                <a:effectLst/>
                <a:latin typeface="Calibri" panose="020F0502020204030204" pitchFamily="34" charset="0"/>
              </a:rPr>
              <a:t> </a:t>
            </a:r>
            <a:r>
              <a:rPr lang="en-US" b="0" i="0">
                <a:solidFill>
                  <a:srgbClr val="444444"/>
                </a:solidFill>
                <a:effectLst/>
                <a:latin typeface="Calibri" panose="020F0502020204030204" pitchFamily="34" charset="0"/>
              </a:rPr>
              <a:t>​ </a:t>
            </a:r>
          </a:p>
          <a:p>
            <a:pPr algn="l" rtl="0" fontAlgn="base"/>
            <a:r>
              <a:rPr lang="en-GB" b="0" i="0">
                <a:solidFill>
                  <a:srgbClr val="444444"/>
                </a:solidFill>
                <a:effectLst/>
                <a:latin typeface="Calibri" panose="020F0502020204030204" pitchFamily="34" charset="0"/>
              </a:rPr>
              <a:t>​</a:t>
            </a:r>
          </a:p>
          <a:p>
            <a:endParaRPr lang="en-GB"/>
          </a:p>
        </p:txBody>
      </p:sp>
    </p:spTree>
    <p:extLst>
      <p:ext uri="{BB962C8B-B14F-4D97-AF65-F5344CB8AC3E}">
        <p14:creationId xmlns:p14="http://schemas.microsoft.com/office/powerpoint/2010/main" val="204748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0AE61-2994-3CE9-5A02-FE9D1A4C0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B3ACE-14D5-8D3A-A0FF-8AFB3C8D20D8}"/>
              </a:ext>
            </a:extLst>
          </p:cNvPr>
          <p:cNvSpPr>
            <a:spLocks noGrp="1"/>
          </p:cNvSpPr>
          <p:nvPr>
            <p:ph type="title"/>
          </p:nvPr>
        </p:nvSpPr>
        <p:spPr>
          <a:xfrm>
            <a:off x="1946310" y="130343"/>
            <a:ext cx="10245690" cy="660486"/>
          </a:xfrm>
        </p:spPr>
        <p:txBody>
          <a:bodyPr/>
          <a:lstStyle/>
          <a:p>
            <a:r>
              <a:rPr lang="en-US"/>
              <a:t>Reach: Dryad</a:t>
            </a:r>
            <a:br>
              <a:rPr lang="en-US"/>
            </a:br>
            <a:endParaRPr lang="en-US"/>
          </a:p>
        </p:txBody>
      </p:sp>
      <p:pic>
        <p:nvPicPr>
          <p:cNvPr id="5" name="Picture 4">
            <a:extLst>
              <a:ext uri="{FF2B5EF4-FFF2-40B4-BE49-F238E27FC236}">
                <a16:creationId xmlns:a16="http://schemas.microsoft.com/office/drawing/2014/main" id="{36759181-21DD-97B8-DE71-DCADB1F85618}"/>
              </a:ext>
            </a:extLst>
          </p:cNvPr>
          <p:cNvPicPr>
            <a:picLocks noChangeAspect="1"/>
          </p:cNvPicPr>
          <p:nvPr/>
        </p:nvPicPr>
        <p:blipFill>
          <a:blip r:embed="rId3"/>
          <a:stretch>
            <a:fillRect/>
          </a:stretch>
        </p:blipFill>
        <p:spPr>
          <a:xfrm>
            <a:off x="2450753" y="35682"/>
            <a:ext cx="2686425" cy="666843"/>
          </a:xfrm>
          <a:prstGeom prst="rect">
            <a:avLst/>
          </a:prstGeom>
        </p:spPr>
      </p:pic>
      <p:pic>
        <p:nvPicPr>
          <p:cNvPr id="8" name="Picture 7">
            <a:extLst>
              <a:ext uri="{FF2B5EF4-FFF2-40B4-BE49-F238E27FC236}">
                <a16:creationId xmlns:a16="http://schemas.microsoft.com/office/drawing/2014/main" id="{0B1FC255-27A3-61DD-96D3-A19A706D36BD}"/>
              </a:ext>
            </a:extLst>
          </p:cNvPr>
          <p:cNvPicPr>
            <a:picLocks noChangeAspect="1"/>
          </p:cNvPicPr>
          <p:nvPr/>
        </p:nvPicPr>
        <p:blipFill>
          <a:blip r:embed="rId4"/>
          <a:stretch>
            <a:fillRect/>
          </a:stretch>
        </p:blipFill>
        <p:spPr>
          <a:xfrm>
            <a:off x="457200" y="1190949"/>
            <a:ext cx="5375827" cy="1606039"/>
          </a:xfrm>
          <a:prstGeom prst="rect">
            <a:avLst/>
          </a:prstGeom>
        </p:spPr>
      </p:pic>
      <p:pic>
        <p:nvPicPr>
          <p:cNvPr id="12" name="Picture 11">
            <a:extLst>
              <a:ext uri="{FF2B5EF4-FFF2-40B4-BE49-F238E27FC236}">
                <a16:creationId xmlns:a16="http://schemas.microsoft.com/office/drawing/2014/main" id="{483F68C9-E11C-2470-F4E0-9D2513E2D251}"/>
              </a:ext>
            </a:extLst>
          </p:cNvPr>
          <p:cNvPicPr>
            <a:picLocks noChangeAspect="1"/>
          </p:cNvPicPr>
          <p:nvPr/>
        </p:nvPicPr>
        <p:blipFill>
          <a:blip r:embed="rId5"/>
          <a:stretch>
            <a:fillRect/>
          </a:stretch>
        </p:blipFill>
        <p:spPr>
          <a:xfrm>
            <a:off x="6129049" y="1618264"/>
            <a:ext cx="5605751" cy="3621472"/>
          </a:xfrm>
          <a:prstGeom prst="rect">
            <a:avLst/>
          </a:prstGeom>
        </p:spPr>
      </p:pic>
      <p:pic>
        <p:nvPicPr>
          <p:cNvPr id="14" name="Picture 13">
            <a:extLst>
              <a:ext uri="{FF2B5EF4-FFF2-40B4-BE49-F238E27FC236}">
                <a16:creationId xmlns:a16="http://schemas.microsoft.com/office/drawing/2014/main" id="{6C8F3486-D8F7-9927-BA40-4C687A617E41}"/>
              </a:ext>
            </a:extLst>
          </p:cNvPr>
          <p:cNvPicPr>
            <a:picLocks noChangeAspect="1"/>
          </p:cNvPicPr>
          <p:nvPr/>
        </p:nvPicPr>
        <p:blipFill>
          <a:blip r:embed="rId6"/>
          <a:stretch>
            <a:fillRect/>
          </a:stretch>
        </p:blipFill>
        <p:spPr>
          <a:xfrm>
            <a:off x="1727167" y="3267786"/>
            <a:ext cx="3143689" cy="1971950"/>
          </a:xfrm>
          <a:prstGeom prst="rect">
            <a:avLst/>
          </a:prstGeom>
        </p:spPr>
      </p:pic>
    </p:spTree>
    <p:extLst>
      <p:ext uri="{BB962C8B-B14F-4D97-AF65-F5344CB8AC3E}">
        <p14:creationId xmlns:p14="http://schemas.microsoft.com/office/powerpoint/2010/main" val="12179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EA83D-869F-632D-9DFE-FCAF0452B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1A1C2-7B47-66C9-DC96-A767396C458F}"/>
              </a:ext>
            </a:extLst>
          </p:cNvPr>
          <p:cNvSpPr>
            <a:spLocks noGrp="1"/>
          </p:cNvSpPr>
          <p:nvPr>
            <p:ph type="title"/>
          </p:nvPr>
        </p:nvSpPr>
        <p:spPr>
          <a:xfrm>
            <a:off x="1946310" y="130343"/>
            <a:ext cx="10245690" cy="660486"/>
          </a:xfrm>
        </p:spPr>
        <p:txBody>
          <a:bodyPr/>
          <a:lstStyle/>
          <a:p>
            <a:r>
              <a:rPr lang="en-US"/>
              <a:t>Check Yourself/Update: Dryad</a:t>
            </a:r>
            <a:br>
              <a:rPr lang="en-US"/>
            </a:br>
            <a:endParaRPr lang="en-US"/>
          </a:p>
        </p:txBody>
      </p:sp>
      <p:pic>
        <p:nvPicPr>
          <p:cNvPr id="5" name="Picture 4">
            <a:extLst>
              <a:ext uri="{FF2B5EF4-FFF2-40B4-BE49-F238E27FC236}">
                <a16:creationId xmlns:a16="http://schemas.microsoft.com/office/drawing/2014/main" id="{89FE7CDF-ABB3-8AF6-3028-4F62407F553F}"/>
              </a:ext>
            </a:extLst>
          </p:cNvPr>
          <p:cNvPicPr>
            <a:picLocks noChangeAspect="1"/>
          </p:cNvPicPr>
          <p:nvPr/>
        </p:nvPicPr>
        <p:blipFill>
          <a:blip r:embed="rId3"/>
          <a:stretch>
            <a:fillRect/>
          </a:stretch>
        </p:blipFill>
        <p:spPr>
          <a:xfrm>
            <a:off x="2450753" y="35682"/>
            <a:ext cx="2686425" cy="666843"/>
          </a:xfrm>
          <a:prstGeom prst="rect">
            <a:avLst/>
          </a:prstGeom>
        </p:spPr>
      </p:pic>
      <p:pic>
        <p:nvPicPr>
          <p:cNvPr id="4" name="Picture 3">
            <a:extLst>
              <a:ext uri="{FF2B5EF4-FFF2-40B4-BE49-F238E27FC236}">
                <a16:creationId xmlns:a16="http://schemas.microsoft.com/office/drawing/2014/main" id="{8F31F12E-4340-EC08-22DC-5BA2B3738C4C}"/>
              </a:ext>
            </a:extLst>
          </p:cNvPr>
          <p:cNvPicPr>
            <a:picLocks noChangeAspect="1"/>
          </p:cNvPicPr>
          <p:nvPr/>
        </p:nvPicPr>
        <p:blipFill>
          <a:blip r:embed="rId4"/>
          <a:stretch>
            <a:fillRect/>
          </a:stretch>
        </p:blipFill>
        <p:spPr>
          <a:xfrm>
            <a:off x="1700765" y="1472466"/>
            <a:ext cx="5372388" cy="4473848"/>
          </a:xfrm>
          <a:prstGeom prst="rect">
            <a:avLst/>
          </a:prstGeom>
        </p:spPr>
      </p:pic>
      <p:pic>
        <p:nvPicPr>
          <p:cNvPr id="7" name="Picture 6">
            <a:extLst>
              <a:ext uri="{FF2B5EF4-FFF2-40B4-BE49-F238E27FC236}">
                <a16:creationId xmlns:a16="http://schemas.microsoft.com/office/drawing/2014/main" id="{BF6A3C92-9B9E-E70B-DB39-9AEC0749DD92}"/>
              </a:ext>
            </a:extLst>
          </p:cNvPr>
          <p:cNvPicPr>
            <a:picLocks noChangeAspect="1"/>
          </p:cNvPicPr>
          <p:nvPr/>
        </p:nvPicPr>
        <p:blipFill>
          <a:blip r:embed="rId5"/>
          <a:stretch>
            <a:fillRect/>
          </a:stretch>
        </p:blipFill>
        <p:spPr>
          <a:xfrm>
            <a:off x="8389066" y="911686"/>
            <a:ext cx="2482573" cy="5224065"/>
          </a:xfrm>
          <a:prstGeom prst="rect">
            <a:avLst/>
          </a:prstGeom>
        </p:spPr>
      </p:pic>
    </p:spTree>
    <p:extLst>
      <p:ext uri="{BB962C8B-B14F-4D97-AF65-F5344CB8AC3E}">
        <p14:creationId xmlns:p14="http://schemas.microsoft.com/office/powerpoint/2010/main" val="3314669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EBD7-405D-5409-FA39-3E7A5965E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4BFD0-97CF-8ECA-BAB4-DD1DA6D94EE3}"/>
              </a:ext>
            </a:extLst>
          </p:cNvPr>
          <p:cNvSpPr>
            <a:spLocks noGrp="1"/>
          </p:cNvSpPr>
          <p:nvPr>
            <p:ph type="title"/>
          </p:nvPr>
        </p:nvSpPr>
        <p:spPr>
          <a:xfrm>
            <a:off x="1946310" y="130343"/>
            <a:ext cx="10245690" cy="660486"/>
          </a:xfrm>
        </p:spPr>
        <p:txBody>
          <a:bodyPr/>
          <a:lstStyle/>
          <a:p>
            <a:r>
              <a:rPr lang="en-US" sz="3600"/>
              <a:t>Reach: </a:t>
            </a:r>
            <a:r>
              <a:rPr lang="en-US" sz="3600" err="1"/>
              <a:t>Figshare</a:t>
            </a:r>
            <a:br>
              <a:rPr lang="en-US"/>
            </a:br>
            <a:endParaRPr lang="en-US"/>
          </a:p>
        </p:txBody>
      </p:sp>
      <p:pic>
        <p:nvPicPr>
          <p:cNvPr id="4" name="Picture 3">
            <a:extLst>
              <a:ext uri="{FF2B5EF4-FFF2-40B4-BE49-F238E27FC236}">
                <a16:creationId xmlns:a16="http://schemas.microsoft.com/office/drawing/2014/main" id="{5F7E55F6-2E28-A900-D2E2-7B890AD478EA}"/>
              </a:ext>
            </a:extLst>
          </p:cNvPr>
          <p:cNvPicPr>
            <a:picLocks noChangeAspect="1"/>
          </p:cNvPicPr>
          <p:nvPr/>
        </p:nvPicPr>
        <p:blipFill>
          <a:blip r:embed="rId3"/>
          <a:stretch>
            <a:fillRect/>
          </a:stretch>
        </p:blipFill>
        <p:spPr>
          <a:xfrm>
            <a:off x="6088029" y="130343"/>
            <a:ext cx="1962251" cy="609631"/>
          </a:xfrm>
          <a:prstGeom prst="rect">
            <a:avLst/>
          </a:prstGeom>
        </p:spPr>
      </p:pic>
      <p:pic>
        <p:nvPicPr>
          <p:cNvPr id="6" name="Picture 5">
            <a:extLst>
              <a:ext uri="{FF2B5EF4-FFF2-40B4-BE49-F238E27FC236}">
                <a16:creationId xmlns:a16="http://schemas.microsoft.com/office/drawing/2014/main" id="{FC638106-CD38-2045-31F3-E70DABA10D45}"/>
              </a:ext>
            </a:extLst>
          </p:cNvPr>
          <p:cNvPicPr>
            <a:picLocks noChangeAspect="1"/>
          </p:cNvPicPr>
          <p:nvPr/>
        </p:nvPicPr>
        <p:blipFill>
          <a:blip r:embed="rId4"/>
          <a:stretch>
            <a:fillRect/>
          </a:stretch>
        </p:blipFill>
        <p:spPr>
          <a:xfrm>
            <a:off x="296192" y="1718539"/>
            <a:ext cx="6914171" cy="2706510"/>
          </a:xfrm>
          <a:prstGeom prst="rect">
            <a:avLst/>
          </a:prstGeom>
        </p:spPr>
      </p:pic>
      <p:pic>
        <p:nvPicPr>
          <p:cNvPr id="8" name="Picture 7">
            <a:extLst>
              <a:ext uri="{FF2B5EF4-FFF2-40B4-BE49-F238E27FC236}">
                <a16:creationId xmlns:a16="http://schemas.microsoft.com/office/drawing/2014/main" id="{B63F5967-C8E2-9C64-7642-3D1E1282C284}"/>
              </a:ext>
            </a:extLst>
          </p:cNvPr>
          <p:cNvPicPr>
            <a:picLocks noChangeAspect="1"/>
          </p:cNvPicPr>
          <p:nvPr/>
        </p:nvPicPr>
        <p:blipFill>
          <a:blip r:embed="rId5"/>
          <a:stretch>
            <a:fillRect/>
          </a:stretch>
        </p:blipFill>
        <p:spPr>
          <a:xfrm>
            <a:off x="7383518" y="2946137"/>
            <a:ext cx="3587934" cy="2425825"/>
          </a:xfrm>
          <a:prstGeom prst="rect">
            <a:avLst/>
          </a:prstGeom>
        </p:spPr>
      </p:pic>
    </p:spTree>
    <p:extLst>
      <p:ext uri="{BB962C8B-B14F-4D97-AF65-F5344CB8AC3E}">
        <p14:creationId xmlns:p14="http://schemas.microsoft.com/office/powerpoint/2010/main" val="184294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CE69-5B5F-4761-B97C-BAD25A4E8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539EB-D750-E896-1587-4A2B1AABAE5B}"/>
              </a:ext>
            </a:extLst>
          </p:cNvPr>
          <p:cNvSpPr>
            <a:spLocks noGrp="1"/>
          </p:cNvSpPr>
          <p:nvPr>
            <p:ph type="title"/>
          </p:nvPr>
        </p:nvSpPr>
        <p:spPr>
          <a:xfrm>
            <a:off x="1946310" y="130343"/>
            <a:ext cx="10245690" cy="660486"/>
          </a:xfrm>
        </p:spPr>
        <p:txBody>
          <a:bodyPr/>
          <a:lstStyle/>
          <a:p>
            <a:r>
              <a:rPr lang="en-US"/>
              <a:t>Check yourself/update: Data repositories</a:t>
            </a:r>
            <a:br>
              <a:rPr lang="en-US"/>
            </a:br>
            <a:endParaRPr lang="en-US"/>
          </a:p>
        </p:txBody>
      </p:sp>
      <p:pic>
        <p:nvPicPr>
          <p:cNvPr id="5" name="Picture 4">
            <a:extLst>
              <a:ext uri="{FF2B5EF4-FFF2-40B4-BE49-F238E27FC236}">
                <a16:creationId xmlns:a16="http://schemas.microsoft.com/office/drawing/2014/main" id="{2FCBFAFD-A74B-E295-79D8-0DF471CCD69F}"/>
              </a:ext>
            </a:extLst>
          </p:cNvPr>
          <p:cNvPicPr>
            <a:picLocks noChangeAspect="1"/>
          </p:cNvPicPr>
          <p:nvPr/>
        </p:nvPicPr>
        <p:blipFill>
          <a:blip r:embed="rId3"/>
          <a:stretch>
            <a:fillRect/>
          </a:stretch>
        </p:blipFill>
        <p:spPr>
          <a:xfrm>
            <a:off x="292141" y="1042421"/>
            <a:ext cx="9906509" cy="1962251"/>
          </a:xfrm>
          <a:prstGeom prst="rect">
            <a:avLst/>
          </a:prstGeom>
        </p:spPr>
      </p:pic>
      <p:pic>
        <p:nvPicPr>
          <p:cNvPr id="7" name="Picture 6">
            <a:extLst>
              <a:ext uri="{FF2B5EF4-FFF2-40B4-BE49-F238E27FC236}">
                <a16:creationId xmlns:a16="http://schemas.microsoft.com/office/drawing/2014/main" id="{6DF04A38-BB1A-AC3B-9626-0A766EA5CB9E}"/>
              </a:ext>
            </a:extLst>
          </p:cNvPr>
          <p:cNvPicPr>
            <a:picLocks noChangeAspect="1"/>
          </p:cNvPicPr>
          <p:nvPr/>
        </p:nvPicPr>
        <p:blipFill>
          <a:blip r:embed="rId4"/>
          <a:stretch>
            <a:fillRect/>
          </a:stretch>
        </p:blipFill>
        <p:spPr>
          <a:xfrm>
            <a:off x="3911625" y="3004672"/>
            <a:ext cx="7664844" cy="2273417"/>
          </a:xfrm>
          <a:prstGeom prst="rect">
            <a:avLst/>
          </a:prstGeom>
        </p:spPr>
      </p:pic>
    </p:spTree>
    <p:extLst>
      <p:ext uri="{BB962C8B-B14F-4D97-AF65-F5344CB8AC3E}">
        <p14:creationId xmlns:p14="http://schemas.microsoft.com/office/powerpoint/2010/main" val="426613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8985-0EF6-D3F4-7B11-021342993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E7766-2C57-78A6-07C5-D967ADC927A4}"/>
              </a:ext>
            </a:extLst>
          </p:cNvPr>
          <p:cNvSpPr>
            <a:spLocks noGrp="1"/>
          </p:cNvSpPr>
          <p:nvPr>
            <p:ph type="title"/>
          </p:nvPr>
        </p:nvSpPr>
        <p:spPr>
          <a:xfrm>
            <a:off x="1667435" y="130343"/>
            <a:ext cx="9748149" cy="660486"/>
          </a:xfrm>
        </p:spPr>
        <p:txBody>
          <a:bodyPr lIns="91440" tIns="45720" rIns="91440" bIns="45720" anchor="t"/>
          <a:lstStyle/>
          <a:p>
            <a:r>
              <a:rPr lang="en-US">
                <a:latin typeface="Calibri"/>
                <a:ea typeface="Calibri"/>
                <a:cs typeface="Calibri"/>
              </a:rPr>
              <a:t>Check yourself/update: Google scholar</a:t>
            </a:r>
            <a:endParaRPr lang="en-US"/>
          </a:p>
        </p:txBody>
      </p:sp>
      <p:pic>
        <p:nvPicPr>
          <p:cNvPr id="3" name="Picture 2" descr="Princy Johnson's Google scholar page">
            <a:extLst>
              <a:ext uri="{FF2B5EF4-FFF2-40B4-BE49-F238E27FC236}">
                <a16:creationId xmlns:a16="http://schemas.microsoft.com/office/drawing/2014/main" id="{9D96EB57-00BE-8371-AFA9-7CEC15B700BC}"/>
              </a:ext>
            </a:extLst>
          </p:cNvPr>
          <p:cNvPicPr>
            <a:picLocks noChangeAspect="1"/>
          </p:cNvPicPr>
          <p:nvPr/>
        </p:nvPicPr>
        <p:blipFill>
          <a:blip r:embed="rId3"/>
          <a:stretch>
            <a:fillRect/>
          </a:stretch>
        </p:blipFill>
        <p:spPr>
          <a:xfrm>
            <a:off x="72572" y="1708489"/>
            <a:ext cx="6495143" cy="3211211"/>
          </a:xfrm>
          <a:prstGeom prst="rect">
            <a:avLst/>
          </a:prstGeom>
        </p:spPr>
      </p:pic>
      <p:pic>
        <p:nvPicPr>
          <p:cNvPr id="4" name="Picture 3" descr="A screenshot of the University of Bath's guidance on starting up a Google scholar profile">
            <a:extLst>
              <a:ext uri="{FF2B5EF4-FFF2-40B4-BE49-F238E27FC236}">
                <a16:creationId xmlns:a16="http://schemas.microsoft.com/office/drawing/2014/main" id="{25824F8B-7783-A90E-4F2D-046B455C4400}"/>
              </a:ext>
            </a:extLst>
          </p:cNvPr>
          <p:cNvPicPr>
            <a:picLocks noChangeAspect="1"/>
          </p:cNvPicPr>
          <p:nvPr/>
        </p:nvPicPr>
        <p:blipFill>
          <a:blip r:embed="rId4"/>
          <a:stretch>
            <a:fillRect/>
          </a:stretch>
        </p:blipFill>
        <p:spPr>
          <a:xfrm>
            <a:off x="7692874" y="1071486"/>
            <a:ext cx="3386062" cy="2586265"/>
          </a:xfrm>
          <a:prstGeom prst="rect">
            <a:avLst/>
          </a:prstGeom>
        </p:spPr>
      </p:pic>
      <p:pic>
        <p:nvPicPr>
          <p:cNvPr id="5" name="Picture 4" descr="A screenshot of a web page from the University of Reading Google scholar page">
            <a:extLst>
              <a:ext uri="{FF2B5EF4-FFF2-40B4-BE49-F238E27FC236}">
                <a16:creationId xmlns:a16="http://schemas.microsoft.com/office/drawing/2014/main" id="{AED5D98C-48D6-E40A-ED91-64B45AE42416}"/>
              </a:ext>
            </a:extLst>
          </p:cNvPr>
          <p:cNvPicPr>
            <a:picLocks noChangeAspect="1"/>
          </p:cNvPicPr>
          <p:nvPr/>
        </p:nvPicPr>
        <p:blipFill>
          <a:blip r:embed="rId5"/>
          <a:stretch>
            <a:fillRect/>
          </a:stretch>
        </p:blipFill>
        <p:spPr>
          <a:xfrm>
            <a:off x="6563556" y="4012671"/>
            <a:ext cx="5269745" cy="1650849"/>
          </a:xfrm>
          <a:prstGeom prst="rect">
            <a:avLst/>
          </a:prstGeom>
        </p:spPr>
      </p:pic>
    </p:spTree>
    <p:extLst>
      <p:ext uri="{BB962C8B-B14F-4D97-AF65-F5344CB8AC3E}">
        <p14:creationId xmlns:p14="http://schemas.microsoft.com/office/powerpoint/2010/main" val="3710394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Check yourself/update: LinkedIn</a:t>
            </a:r>
            <a:br>
              <a:rPr lang="en-US"/>
            </a:br>
            <a:endParaRPr lang="en-US"/>
          </a:p>
        </p:txBody>
      </p:sp>
      <p:pic>
        <p:nvPicPr>
          <p:cNvPr id="7" name="Picture 6">
            <a:extLst>
              <a:ext uri="{FF2B5EF4-FFF2-40B4-BE49-F238E27FC236}">
                <a16:creationId xmlns:a16="http://schemas.microsoft.com/office/drawing/2014/main" id="{DA0B9426-F064-1547-BD06-38AE81FE9EBD}"/>
              </a:ext>
            </a:extLst>
          </p:cNvPr>
          <p:cNvPicPr>
            <a:picLocks noChangeAspect="1"/>
          </p:cNvPicPr>
          <p:nvPr/>
        </p:nvPicPr>
        <p:blipFill>
          <a:blip r:embed="rId3"/>
          <a:stretch>
            <a:fillRect/>
          </a:stretch>
        </p:blipFill>
        <p:spPr>
          <a:xfrm>
            <a:off x="635735" y="1171808"/>
            <a:ext cx="7370841" cy="2703555"/>
          </a:xfrm>
          <a:prstGeom prst="rect">
            <a:avLst/>
          </a:prstGeom>
        </p:spPr>
      </p:pic>
      <p:pic>
        <p:nvPicPr>
          <p:cNvPr id="9" name="Picture 8">
            <a:extLst>
              <a:ext uri="{FF2B5EF4-FFF2-40B4-BE49-F238E27FC236}">
                <a16:creationId xmlns:a16="http://schemas.microsoft.com/office/drawing/2014/main" id="{F4CA2AC3-6FBA-C096-8BEC-0EC166472DFF}"/>
              </a:ext>
            </a:extLst>
          </p:cNvPr>
          <p:cNvPicPr>
            <a:picLocks noChangeAspect="1"/>
          </p:cNvPicPr>
          <p:nvPr/>
        </p:nvPicPr>
        <p:blipFill>
          <a:blip r:embed="rId4"/>
          <a:stretch>
            <a:fillRect/>
          </a:stretch>
        </p:blipFill>
        <p:spPr>
          <a:xfrm>
            <a:off x="525442" y="4143375"/>
            <a:ext cx="7591425" cy="1428750"/>
          </a:xfrm>
          <a:prstGeom prst="rect">
            <a:avLst/>
          </a:prstGeom>
        </p:spPr>
      </p:pic>
    </p:spTree>
    <p:extLst>
      <p:ext uri="{BB962C8B-B14F-4D97-AF65-F5344CB8AC3E}">
        <p14:creationId xmlns:p14="http://schemas.microsoft.com/office/powerpoint/2010/main" val="3364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Reach: Publisher sites</a:t>
            </a:r>
          </a:p>
        </p:txBody>
      </p:sp>
      <p:pic>
        <p:nvPicPr>
          <p:cNvPr id="4" name="Picture 3" descr="Screenshot of Ibijoke's publication metrics">
            <a:extLst>
              <a:ext uri="{FF2B5EF4-FFF2-40B4-BE49-F238E27FC236}">
                <a16:creationId xmlns:a16="http://schemas.microsoft.com/office/drawing/2014/main" id="{9E5E7C7A-A098-F98D-F9E6-CC8A0EFA63B6}"/>
              </a:ext>
            </a:extLst>
          </p:cNvPr>
          <p:cNvPicPr>
            <a:picLocks noChangeAspect="1"/>
          </p:cNvPicPr>
          <p:nvPr/>
        </p:nvPicPr>
        <p:blipFill>
          <a:blip r:embed="rId3"/>
          <a:stretch>
            <a:fillRect/>
          </a:stretch>
        </p:blipFill>
        <p:spPr>
          <a:xfrm>
            <a:off x="1251057" y="955868"/>
            <a:ext cx="8950682" cy="2957389"/>
          </a:xfrm>
          <a:prstGeom prst="rect">
            <a:avLst/>
          </a:prstGeom>
        </p:spPr>
      </p:pic>
      <p:pic>
        <p:nvPicPr>
          <p:cNvPr id="6" name="Picture 5">
            <a:extLst>
              <a:ext uri="{FF2B5EF4-FFF2-40B4-BE49-F238E27FC236}">
                <a16:creationId xmlns:a16="http://schemas.microsoft.com/office/drawing/2014/main" id="{7CD82F03-862F-94C6-4035-89C27C574566}"/>
              </a:ext>
            </a:extLst>
          </p:cNvPr>
          <p:cNvPicPr>
            <a:picLocks noChangeAspect="1"/>
          </p:cNvPicPr>
          <p:nvPr/>
        </p:nvPicPr>
        <p:blipFill>
          <a:blip r:embed="rId4"/>
          <a:stretch>
            <a:fillRect/>
          </a:stretch>
        </p:blipFill>
        <p:spPr>
          <a:xfrm>
            <a:off x="4788170" y="3093657"/>
            <a:ext cx="6367803" cy="2957389"/>
          </a:xfrm>
          <a:prstGeom prst="rect">
            <a:avLst/>
          </a:prstGeom>
        </p:spPr>
      </p:pic>
      <p:sp>
        <p:nvSpPr>
          <p:cNvPr id="3" name="TextBox 2">
            <a:extLst>
              <a:ext uri="{FF2B5EF4-FFF2-40B4-BE49-F238E27FC236}">
                <a16:creationId xmlns:a16="http://schemas.microsoft.com/office/drawing/2014/main" id="{789844D6-DFEB-06CA-0D38-BB21A589F915}"/>
              </a:ext>
            </a:extLst>
          </p:cNvPr>
          <p:cNvSpPr txBox="1"/>
          <p:nvPr/>
        </p:nvSpPr>
        <p:spPr>
          <a:xfrm>
            <a:off x="228600" y="4262359"/>
            <a:ext cx="4200526" cy="1200329"/>
          </a:xfrm>
          <a:prstGeom prst="rect">
            <a:avLst/>
          </a:prstGeom>
          <a:noFill/>
        </p:spPr>
        <p:txBody>
          <a:bodyPr wrap="square" rtlCol="0">
            <a:spAutoFit/>
          </a:bodyPr>
          <a:lstStyle/>
          <a:p>
            <a:pPr marL="285750" indent="-285750">
              <a:buFont typeface="Arial" panose="020B0604020202020204" pitchFamily="34" charset="0"/>
              <a:buChar char="•"/>
            </a:pPr>
            <a:r>
              <a:rPr lang="en-GB"/>
              <a:t>Individual journals will have paper metrics</a:t>
            </a:r>
          </a:p>
          <a:p>
            <a:pPr marL="285750" indent="-285750">
              <a:buFont typeface="Arial" panose="020B0604020202020204" pitchFamily="34" charset="0"/>
              <a:buChar char="•"/>
            </a:pPr>
            <a:r>
              <a:rPr lang="en-GB"/>
              <a:t>Not all publishers have them</a:t>
            </a:r>
          </a:p>
          <a:p>
            <a:pPr marL="285750" indent="-285750">
              <a:buFont typeface="Arial" panose="020B0604020202020204" pitchFamily="34" charset="0"/>
              <a:buChar char="•"/>
            </a:pPr>
            <a:r>
              <a:rPr lang="en-GB"/>
              <a:t>Need to collate them yourself</a:t>
            </a:r>
          </a:p>
        </p:txBody>
      </p:sp>
    </p:spTree>
    <p:extLst>
      <p:ext uri="{BB962C8B-B14F-4D97-AF65-F5344CB8AC3E}">
        <p14:creationId xmlns:p14="http://schemas.microsoft.com/office/powerpoint/2010/main" val="20833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60917" y="169021"/>
            <a:ext cx="11731083" cy="660486"/>
          </a:xfrm>
        </p:spPr>
        <p:txBody>
          <a:bodyPr/>
          <a:lstStyle/>
          <a:p>
            <a:r>
              <a:rPr lang="en-US" sz="4000"/>
              <a:t>Reach: Data linked from articles </a:t>
            </a:r>
            <a:br>
              <a:rPr lang="en-US" sz="3200"/>
            </a:br>
            <a:br>
              <a:rPr lang="en-US" sz="3200"/>
            </a:br>
            <a:endParaRPr lang="en-US" sz="3200"/>
          </a:p>
        </p:txBody>
      </p:sp>
      <p:pic>
        <p:nvPicPr>
          <p:cNvPr id="4" name="Picture 3">
            <a:extLst>
              <a:ext uri="{FF2B5EF4-FFF2-40B4-BE49-F238E27FC236}">
                <a16:creationId xmlns:a16="http://schemas.microsoft.com/office/drawing/2014/main" id="{1AF1011F-F57A-8D4D-AAC7-AD2BC098DA4A}"/>
              </a:ext>
            </a:extLst>
          </p:cNvPr>
          <p:cNvPicPr>
            <a:picLocks noChangeAspect="1"/>
          </p:cNvPicPr>
          <p:nvPr/>
        </p:nvPicPr>
        <p:blipFill>
          <a:blip r:embed="rId3"/>
          <a:stretch>
            <a:fillRect/>
          </a:stretch>
        </p:blipFill>
        <p:spPr>
          <a:xfrm>
            <a:off x="681038" y="1104900"/>
            <a:ext cx="5245494" cy="2251364"/>
          </a:xfrm>
          <a:prstGeom prst="rect">
            <a:avLst/>
          </a:prstGeom>
        </p:spPr>
      </p:pic>
      <p:pic>
        <p:nvPicPr>
          <p:cNvPr id="7" name="Picture 6">
            <a:extLst>
              <a:ext uri="{FF2B5EF4-FFF2-40B4-BE49-F238E27FC236}">
                <a16:creationId xmlns:a16="http://schemas.microsoft.com/office/drawing/2014/main" id="{3B3E87ED-B7E8-D810-597B-A1C75B4EA8F5}"/>
              </a:ext>
            </a:extLst>
          </p:cNvPr>
          <p:cNvPicPr>
            <a:picLocks noChangeAspect="1"/>
          </p:cNvPicPr>
          <p:nvPr/>
        </p:nvPicPr>
        <p:blipFill>
          <a:blip r:embed="rId4"/>
          <a:stretch>
            <a:fillRect/>
          </a:stretch>
        </p:blipFill>
        <p:spPr>
          <a:xfrm>
            <a:off x="5869132" y="1243344"/>
            <a:ext cx="5641830" cy="1005786"/>
          </a:xfrm>
          <a:prstGeom prst="rect">
            <a:avLst/>
          </a:prstGeom>
        </p:spPr>
      </p:pic>
      <p:pic>
        <p:nvPicPr>
          <p:cNvPr id="10" name="Picture 9">
            <a:extLst>
              <a:ext uri="{FF2B5EF4-FFF2-40B4-BE49-F238E27FC236}">
                <a16:creationId xmlns:a16="http://schemas.microsoft.com/office/drawing/2014/main" id="{337F7BD4-1566-E01C-933A-33ADE2EA96CA}"/>
              </a:ext>
            </a:extLst>
          </p:cNvPr>
          <p:cNvPicPr>
            <a:picLocks noChangeAspect="1"/>
          </p:cNvPicPr>
          <p:nvPr/>
        </p:nvPicPr>
        <p:blipFill>
          <a:blip r:embed="rId5"/>
          <a:stretch>
            <a:fillRect/>
          </a:stretch>
        </p:blipFill>
        <p:spPr>
          <a:xfrm>
            <a:off x="238992" y="3631657"/>
            <a:ext cx="6650182" cy="1272209"/>
          </a:xfrm>
          <a:prstGeom prst="rect">
            <a:avLst/>
          </a:prstGeom>
        </p:spPr>
      </p:pic>
      <p:pic>
        <p:nvPicPr>
          <p:cNvPr id="12" name="Picture 11">
            <a:extLst>
              <a:ext uri="{FF2B5EF4-FFF2-40B4-BE49-F238E27FC236}">
                <a16:creationId xmlns:a16="http://schemas.microsoft.com/office/drawing/2014/main" id="{10554AFE-E0AB-B0DB-A02B-E2F8D71C15CA}"/>
              </a:ext>
            </a:extLst>
          </p:cNvPr>
          <p:cNvPicPr>
            <a:picLocks noChangeAspect="1"/>
          </p:cNvPicPr>
          <p:nvPr/>
        </p:nvPicPr>
        <p:blipFill>
          <a:blip r:embed="rId6"/>
          <a:stretch>
            <a:fillRect/>
          </a:stretch>
        </p:blipFill>
        <p:spPr>
          <a:xfrm>
            <a:off x="7232073" y="2249131"/>
            <a:ext cx="4887911" cy="3798804"/>
          </a:xfrm>
          <a:prstGeom prst="rect">
            <a:avLst/>
          </a:prstGeom>
        </p:spPr>
      </p:pic>
    </p:spTree>
    <p:extLst>
      <p:ext uri="{BB962C8B-B14F-4D97-AF65-F5344CB8AC3E}">
        <p14:creationId xmlns:p14="http://schemas.microsoft.com/office/powerpoint/2010/main" val="1496730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60917" y="169021"/>
            <a:ext cx="11731083" cy="660486"/>
          </a:xfrm>
        </p:spPr>
        <p:txBody>
          <a:bodyPr/>
          <a:lstStyle/>
          <a:p>
            <a:r>
              <a:rPr lang="en-US" sz="4000"/>
              <a:t>Reach: LJMU data repository</a:t>
            </a:r>
            <a:br>
              <a:rPr lang="en-US" sz="3200"/>
            </a:br>
            <a:br>
              <a:rPr lang="en-US" sz="3200"/>
            </a:br>
            <a:endParaRPr lang="en-US" sz="3200"/>
          </a:p>
        </p:txBody>
      </p:sp>
      <p:sp>
        <p:nvSpPr>
          <p:cNvPr id="3" name="TextBox 2">
            <a:extLst>
              <a:ext uri="{FF2B5EF4-FFF2-40B4-BE49-F238E27FC236}">
                <a16:creationId xmlns:a16="http://schemas.microsoft.com/office/drawing/2014/main" id="{310326AE-8663-A51D-FF6A-9734F6CDD1C6}"/>
              </a:ext>
            </a:extLst>
          </p:cNvPr>
          <p:cNvSpPr txBox="1"/>
          <p:nvPr/>
        </p:nvSpPr>
        <p:spPr>
          <a:xfrm>
            <a:off x="8265227" y="5421684"/>
            <a:ext cx="4952010" cy="369332"/>
          </a:xfrm>
          <a:prstGeom prst="rect">
            <a:avLst/>
          </a:prstGeom>
          <a:noFill/>
        </p:spPr>
        <p:txBody>
          <a:bodyPr wrap="square" rtlCol="0">
            <a:spAutoFit/>
          </a:bodyPr>
          <a:lstStyle/>
          <a:p>
            <a:r>
              <a:rPr lang="en-GB">
                <a:hlinkClick r:id="rId3"/>
              </a:rPr>
              <a:t>https://opendata.ljmu.ac.uk/</a:t>
            </a:r>
            <a:r>
              <a:rPr lang="en-GB"/>
              <a:t> </a:t>
            </a:r>
          </a:p>
        </p:txBody>
      </p:sp>
      <p:pic>
        <p:nvPicPr>
          <p:cNvPr id="5" name="Picture 4">
            <a:extLst>
              <a:ext uri="{FF2B5EF4-FFF2-40B4-BE49-F238E27FC236}">
                <a16:creationId xmlns:a16="http://schemas.microsoft.com/office/drawing/2014/main" id="{2369C7A7-515D-C12D-3D78-E55A322D8C95}"/>
              </a:ext>
            </a:extLst>
          </p:cNvPr>
          <p:cNvPicPr>
            <a:picLocks noChangeAspect="1"/>
          </p:cNvPicPr>
          <p:nvPr/>
        </p:nvPicPr>
        <p:blipFill>
          <a:blip r:embed="rId4"/>
          <a:stretch>
            <a:fillRect/>
          </a:stretch>
        </p:blipFill>
        <p:spPr>
          <a:xfrm>
            <a:off x="7551407" y="2057400"/>
            <a:ext cx="4048125" cy="2743200"/>
          </a:xfrm>
          <a:prstGeom prst="rect">
            <a:avLst/>
          </a:prstGeom>
        </p:spPr>
      </p:pic>
      <p:pic>
        <p:nvPicPr>
          <p:cNvPr id="7" name="Picture 6">
            <a:extLst>
              <a:ext uri="{FF2B5EF4-FFF2-40B4-BE49-F238E27FC236}">
                <a16:creationId xmlns:a16="http://schemas.microsoft.com/office/drawing/2014/main" id="{E3600B75-BA00-0073-387D-A8B09C1712ED}"/>
              </a:ext>
            </a:extLst>
          </p:cNvPr>
          <p:cNvPicPr>
            <a:picLocks noChangeAspect="1"/>
          </p:cNvPicPr>
          <p:nvPr/>
        </p:nvPicPr>
        <p:blipFill>
          <a:blip r:embed="rId5"/>
          <a:stretch>
            <a:fillRect/>
          </a:stretch>
        </p:blipFill>
        <p:spPr>
          <a:xfrm>
            <a:off x="1533587" y="1537965"/>
            <a:ext cx="3952875" cy="685800"/>
          </a:xfrm>
          <a:prstGeom prst="rect">
            <a:avLst/>
          </a:prstGeom>
        </p:spPr>
      </p:pic>
      <p:pic>
        <p:nvPicPr>
          <p:cNvPr id="9" name="Picture 8">
            <a:extLst>
              <a:ext uri="{FF2B5EF4-FFF2-40B4-BE49-F238E27FC236}">
                <a16:creationId xmlns:a16="http://schemas.microsoft.com/office/drawing/2014/main" id="{6A9D5BA7-BA23-3920-DA90-10FFD7B704DE}"/>
              </a:ext>
            </a:extLst>
          </p:cNvPr>
          <p:cNvPicPr>
            <a:picLocks noChangeAspect="1"/>
          </p:cNvPicPr>
          <p:nvPr/>
        </p:nvPicPr>
        <p:blipFill>
          <a:blip r:embed="rId6"/>
          <a:stretch>
            <a:fillRect/>
          </a:stretch>
        </p:blipFill>
        <p:spPr>
          <a:xfrm>
            <a:off x="592468" y="2421584"/>
            <a:ext cx="6781924" cy="2544941"/>
          </a:xfrm>
          <a:prstGeom prst="rect">
            <a:avLst/>
          </a:prstGeom>
        </p:spPr>
      </p:pic>
    </p:spTree>
    <p:extLst>
      <p:ext uri="{BB962C8B-B14F-4D97-AF65-F5344CB8AC3E}">
        <p14:creationId xmlns:p14="http://schemas.microsoft.com/office/powerpoint/2010/main" val="217784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Reach: Overton</a:t>
            </a:r>
            <a:br>
              <a:rPr lang="en-US"/>
            </a:br>
            <a:endParaRPr lang="en-US"/>
          </a:p>
        </p:txBody>
      </p:sp>
      <p:pic>
        <p:nvPicPr>
          <p:cNvPr id="7" name="Picture 6" descr="Screnshot of Overton, searching via ORCiD">
            <a:extLst>
              <a:ext uri="{FF2B5EF4-FFF2-40B4-BE49-F238E27FC236}">
                <a16:creationId xmlns:a16="http://schemas.microsoft.com/office/drawing/2014/main" id="{8515BD4E-A83A-F747-9EF2-F4BC9D43297B}"/>
              </a:ext>
            </a:extLst>
          </p:cNvPr>
          <p:cNvPicPr>
            <a:picLocks noChangeAspect="1"/>
          </p:cNvPicPr>
          <p:nvPr/>
        </p:nvPicPr>
        <p:blipFill>
          <a:blip r:embed="rId3"/>
          <a:stretch>
            <a:fillRect/>
          </a:stretch>
        </p:blipFill>
        <p:spPr>
          <a:xfrm>
            <a:off x="1698702" y="874758"/>
            <a:ext cx="7711440" cy="4952365"/>
          </a:xfrm>
          <a:prstGeom prst="rect">
            <a:avLst/>
          </a:prstGeom>
        </p:spPr>
      </p:pic>
      <p:sp>
        <p:nvSpPr>
          <p:cNvPr id="3" name="TextBox 2">
            <a:extLst>
              <a:ext uri="{FF2B5EF4-FFF2-40B4-BE49-F238E27FC236}">
                <a16:creationId xmlns:a16="http://schemas.microsoft.com/office/drawing/2014/main" id="{3FCD341E-8891-8A53-6B71-960D1C834E9F}"/>
              </a:ext>
            </a:extLst>
          </p:cNvPr>
          <p:cNvSpPr txBox="1"/>
          <p:nvPr/>
        </p:nvSpPr>
        <p:spPr>
          <a:xfrm>
            <a:off x="9410143" y="1557158"/>
            <a:ext cx="2319896" cy="2585323"/>
          </a:xfrm>
          <a:prstGeom prst="rect">
            <a:avLst/>
          </a:prstGeom>
          <a:noFill/>
        </p:spPr>
        <p:txBody>
          <a:bodyPr wrap="square" rtlCol="0">
            <a:spAutoFit/>
          </a:bodyPr>
          <a:lstStyle/>
          <a:p>
            <a:pPr marL="285750" indent="-285750">
              <a:buFont typeface="Arial" panose="020B0604020202020204" pitchFamily="34" charset="0"/>
              <a:buChar char="•"/>
            </a:pPr>
            <a:r>
              <a:rPr lang="en-GB"/>
              <a:t>Shows policy mentions (and ones you might not know about)</a:t>
            </a:r>
          </a:p>
          <a:p>
            <a:pPr marL="285750" indent="-285750">
              <a:buFont typeface="Arial" panose="020B0604020202020204" pitchFamily="34" charset="0"/>
              <a:buChar char="•"/>
            </a:pPr>
            <a:r>
              <a:rPr lang="en-GB"/>
              <a:t>Can show metrics for research group outputs</a:t>
            </a:r>
          </a:p>
          <a:p>
            <a:pPr marL="285750" indent="-285750">
              <a:buFont typeface="Arial" panose="020B0604020202020204" pitchFamily="34" charset="0"/>
              <a:buChar char="•"/>
            </a:pPr>
            <a:r>
              <a:rPr lang="en-GB"/>
              <a:t>Need to search in multiple ways</a:t>
            </a:r>
          </a:p>
        </p:txBody>
      </p:sp>
    </p:spTree>
    <p:extLst>
      <p:ext uri="{BB962C8B-B14F-4D97-AF65-F5344CB8AC3E}">
        <p14:creationId xmlns:p14="http://schemas.microsoft.com/office/powerpoint/2010/main" val="2038618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Today’s session</a:t>
            </a:r>
          </a:p>
        </p:txBody>
      </p:sp>
      <p:sp>
        <p:nvSpPr>
          <p:cNvPr id="3" name="Content Placeholder 2">
            <a:extLst>
              <a:ext uri="{FF2B5EF4-FFF2-40B4-BE49-F238E27FC236}">
                <a16:creationId xmlns:a16="http://schemas.microsoft.com/office/drawing/2014/main" id="{12AC346D-B964-7D43-B106-1531A8F348FD}"/>
              </a:ext>
            </a:extLst>
          </p:cNvPr>
          <p:cNvSpPr>
            <a:spLocks noGrp="1"/>
          </p:cNvSpPr>
          <p:nvPr>
            <p:ph idx="1"/>
          </p:nvPr>
        </p:nvSpPr>
        <p:spPr>
          <a:xfrm>
            <a:off x="957662" y="651160"/>
            <a:ext cx="10515600" cy="3699795"/>
          </a:xfrm>
        </p:spPr>
        <p:txBody>
          <a:bodyPr/>
          <a:lstStyle/>
          <a:p>
            <a:pPr marL="0" indent="0">
              <a:buNone/>
            </a:pPr>
            <a:endParaRPr lang="en-US"/>
          </a:p>
          <a:p>
            <a:pPr marL="0" indent="0">
              <a:buNone/>
            </a:pPr>
            <a:r>
              <a:rPr lang="en-US"/>
              <a:t>Your story, your way</a:t>
            </a:r>
          </a:p>
          <a:p>
            <a:pPr marL="0" indent="0">
              <a:buNone/>
            </a:pPr>
            <a:endParaRPr lang="en-US"/>
          </a:p>
          <a:p>
            <a:pPr marL="0" indent="0">
              <a:buNone/>
            </a:pPr>
            <a:r>
              <a:rPr lang="en-US"/>
              <a:t>At the start</a:t>
            </a:r>
          </a:p>
          <a:p>
            <a:pPr marL="0" indent="0">
              <a:buNone/>
            </a:pPr>
            <a:endParaRPr lang="en-US"/>
          </a:p>
          <a:p>
            <a:pPr marL="0" indent="0">
              <a:buNone/>
            </a:pPr>
            <a:r>
              <a:rPr lang="en-US"/>
              <a:t>Places to check: where to find evidence</a:t>
            </a:r>
          </a:p>
          <a:p>
            <a:pPr marL="0" indent="0">
              <a:buNone/>
            </a:pPr>
            <a:endParaRPr lang="en-US"/>
          </a:p>
          <a:p>
            <a:pPr marL="0" indent="0">
              <a:buNone/>
            </a:pPr>
            <a:r>
              <a:rPr lang="en-US"/>
              <a:t>How to see collaborations with others</a:t>
            </a:r>
          </a:p>
          <a:p>
            <a:pPr marL="0" indent="0">
              <a:buNone/>
            </a:pPr>
            <a:endParaRPr lang="en-US"/>
          </a:p>
          <a:p>
            <a:pPr marL="0" indent="0">
              <a:buNone/>
            </a:pPr>
            <a:r>
              <a:rPr lang="en-US"/>
              <a:t>Other tips</a:t>
            </a:r>
          </a:p>
          <a:p>
            <a:pPr marL="0" indent="0">
              <a:buNone/>
            </a:pPr>
            <a:endParaRPr lang="en-US"/>
          </a:p>
          <a:p>
            <a:endParaRPr lang="en-US"/>
          </a:p>
          <a:p>
            <a:pPr marL="0" indent="0">
              <a:buNone/>
            </a:pP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271862" y="2211042"/>
            <a:ext cx="428625" cy="485775"/>
          </a:xfrm>
          <a:prstGeom prst="rect">
            <a:avLst/>
          </a:prstGeom>
        </p:spPr>
      </p:pic>
      <p:pic>
        <p:nvPicPr>
          <p:cNvPr id="17" name="Graphic 16" descr="Checklist with solid fill">
            <a:extLst>
              <a:ext uri="{FF2B5EF4-FFF2-40B4-BE49-F238E27FC236}">
                <a16:creationId xmlns:a16="http://schemas.microsoft.com/office/drawing/2014/main" id="{BECC0C9A-53FB-2A21-9512-947489050E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62" y="2971800"/>
            <a:ext cx="914400" cy="914400"/>
          </a:xfrm>
          <a:prstGeom prst="rect">
            <a:avLst/>
          </a:prstGeom>
        </p:spPr>
      </p:pic>
      <p:pic>
        <p:nvPicPr>
          <p:cNvPr id="6" name="Graphic 5" descr="Remote work with solid fill">
            <a:extLst>
              <a:ext uri="{FF2B5EF4-FFF2-40B4-BE49-F238E27FC236}">
                <a16:creationId xmlns:a16="http://schemas.microsoft.com/office/drawing/2014/main" id="{9B06B639-6B07-FDFA-4BFB-A560E86E95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766" y="4114160"/>
            <a:ext cx="683392" cy="683392"/>
          </a:xfrm>
          <a:prstGeom prst="rect">
            <a:avLst/>
          </a:prstGeom>
        </p:spPr>
      </p:pic>
      <p:pic>
        <p:nvPicPr>
          <p:cNvPr id="8" name="Graphic 7" descr="Storytelling outline">
            <a:extLst>
              <a:ext uri="{FF2B5EF4-FFF2-40B4-BE49-F238E27FC236}">
                <a16:creationId xmlns:a16="http://schemas.microsoft.com/office/drawing/2014/main" id="{1BD75024-8298-1FD9-6975-3505862228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62" y="871066"/>
            <a:ext cx="914400" cy="914400"/>
          </a:xfrm>
          <a:prstGeom prst="rect">
            <a:avLst/>
          </a:prstGeom>
        </p:spPr>
      </p:pic>
      <p:pic>
        <p:nvPicPr>
          <p:cNvPr id="5" name="Graphic 4" descr="Miscellaneous with solid fill">
            <a:extLst>
              <a:ext uri="{FF2B5EF4-FFF2-40B4-BE49-F238E27FC236}">
                <a16:creationId xmlns:a16="http://schemas.microsoft.com/office/drawing/2014/main" id="{199FF1FC-D76A-45AC-423C-EB7DD3DE65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287" y="5271247"/>
            <a:ext cx="457200" cy="491445"/>
          </a:xfrm>
          <a:prstGeom prst="rect">
            <a:avLst/>
          </a:prstGeom>
        </p:spPr>
      </p:pic>
    </p:spTree>
    <p:extLst>
      <p:ext uri="{BB962C8B-B14F-4D97-AF65-F5344CB8AC3E}">
        <p14:creationId xmlns:p14="http://schemas.microsoft.com/office/powerpoint/2010/main" val="43123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Reach: Overton policy citations</a:t>
            </a:r>
            <a:br>
              <a:rPr lang="en-US"/>
            </a:br>
            <a:endParaRPr lang="en-US"/>
          </a:p>
        </p:txBody>
      </p:sp>
      <p:pic>
        <p:nvPicPr>
          <p:cNvPr id="7" name="Picture 6" descr="Screenshot of policy citations">
            <a:extLst>
              <a:ext uri="{FF2B5EF4-FFF2-40B4-BE49-F238E27FC236}">
                <a16:creationId xmlns:a16="http://schemas.microsoft.com/office/drawing/2014/main" id="{C77B53AB-2998-F6C0-B3B3-27BE187E03EE}"/>
              </a:ext>
            </a:extLst>
          </p:cNvPr>
          <p:cNvPicPr>
            <a:picLocks noChangeAspect="1"/>
          </p:cNvPicPr>
          <p:nvPr/>
        </p:nvPicPr>
        <p:blipFill>
          <a:blip r:embed="rId3"/>
          <a:stretch>
            <a:fillRect/>
          </a:stretch>
        </p:blipFill>
        <p:spPr>
          <a:xfrm>
            <a:off x="433159" y="1052945"/>
            <a:ext cx="6229655" cy="5043054"/>
          </a:xfrm>
          <a:prstGeom prst="rect">
            <a:avLst/>
          </a:prstGeom>
        </p:spPr>
      </p:pic>
      <p:pic>
        <p:nvPicPr>
          <p:cNvPr id="9" name="Picture 8" descr="Screenshot of policy citations">
            <a:extLst>
              <a:ext uri="{FF2B5EF4-FFF2-40B4-BE49-F238E27FC236}">
                <a16:creationId xmlns:a16="http://schemas.microsoft.com/office/drawing/2014/main" id="{BA126970-E7C7-D45C-7DFE-DBB7E7178A50}"/>
              </a:ext>
            </a:extLst>
          </p:cNvPr>
          <p:cNvPicPr>
            <a:picLocks noChangeAspect="1"/>
          </p:cNvPicPr>
          <p:nvPr/>
        </p:nvPicPr>
        <p:blipFill>
          <a:blip r:embed="rId4"/>
          <a:stretch>
            <a:fillRect/>
          </a:stretch>
        </p:blipFill>
        <p:spPr>
          <a:xfrm>
            <a:off x="6096000" y="1748271"/>
            <a:ext cx="5918921" cy="2400732"/>
          </a:xfrm>
          <a:prstGeom prst="rect">
            <a:avLst/>
          </a:prstGeom>
        </p:spPr>
      </p:pic>
      <p:sp>
        <p:nvSpPr>
          <p:cNvPr id="3" name="TextBox 2">
            <a:extLst>
              <a:ext uri="{FF2B5EF4-FFF2-40B4-BE49-F238E27FC236}">
                <a16:creationId xmlns:a16="http://schemas.microsoft.com/office/drawing/2014/main" id="{8DBA8226-6E51-155D-1583-073D68ADE931}"/>
              </a:ext>
            </a:extLst>
          </p:cNvPr>
          <p:cNvSpPr txBox="1"/>
          <p:nvPr/>
        </p:nvSpPr>
        <p:spPr>
          <a:xfrm>
            <a:off x="7215058" y="4244164"/>
            <a:ext cx="4200526" cy="1200329"/>
          </a:xfrm>
          <a:prstGeom prst="rect">
            <a:avLst/>
          </a:prstGeom>
          <a:noFill/>
        </p:spPr>
        <p:txBody>
          <a:bodyPr wrap="square" rtlCol="0">
            <a:spAutoFit/>
          </a:bodyPr>
          <a:lstStyle/>
          <a:p>
            <a:pPr marL="285750" indent="-285750">
              <a:buFont typeface="Arial" panose="020B0604020202020204" pitchFamily="34" charset="0"/>
              <a:buChar char="•"/>
            </a:pPr>
            <a:r>
              <a:rPr lang="en-GB"/>
              <a:t>If you’ve left institution, might need to gather evidence in different ways</a:t>
            </a:r>
          </a:p>
          <a:p>
            <a:pPr marL="285750" indent="-285750">
              <a:buFont typeface="Arial" panose="020B0604020202020204" pitchFamily="34" charset="0"/>
              <a:buChar char="•"/>
            </a:pPr>
            <a:r>
              <a:rPr lang="en-GB"/>
              <a:t>If not in a policy area, might not be in there</a:t>
            </a:r>
          </a:p>
        </p:txBody>
      </p:sp>
    </p:spTree>
    <p:extLst>
      <p:ext uri="{BB962C8B-B14F-4D97-AF65-F5344CB8AC3E}">
        <p14:creationId xmlns:p14="http://schemas.microsoft.com/office/powerpoint/2010/main" val="749141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249717" y="130343"/>
            <a:ext cx="9765204" cy="660486"/>
          </a:xfrm>
        </p:spPr>
        <p:txBody>
          <a:bodyPr/>
          <a:lstStyle/>
          <a:p>
            <a:r>
              <a:rPr lang="en-US"/>
              <a:t>Reach: Overton-set alerts</a:t>
            </a:r>
            <a:br>
              <a:rPr lang="en-US"/>
            </a:br>
            <a:endParaRPr lang="en-US"/>
          </a:p>
        </p:txBody>
      </p:sp>
      <p:pic>
        <p:nvPicPr>
          <p:cNvPr id="4" name="Picture 3">
            <a:extLst>
              <a:ext uri="{FF2B5EF4-FFF2-40B4-BE49-F238E27FC236}">
                <a16:creationId xmlns:a16="http://schemas.microsoft.com/office/drawing/2014/main" id="{541CD943-205F-AC03-0D2D-BD2BA5642EC8}"/>
              </a:ext>
            </a:extLst>
          </p:cNvPr>
          <p:cNvPicPr>
            <a:picLocks noChangeAspect="1"/>
          </p:cNvPicPr>
          <p:nvPr/>
        </p:nvPicPr>
        <p:blipFill>
          <a:blip r:embed="rId3"/>
          <a:stretch>
            <a:fillRect/>
          </a:stretch>
        </p:blipFill>
        <p:spPr>
          <a:xfrm>
            <a:off x="483336" y="1673613"/>
            <a:ext cx="11057617" cy="1370670"/>
          </a:xfrm>
          <a:prstGeom prst="rect">
            <a:avLst/>
          </a:prstGeom>
        </p:spPr>
      </p:pic>
      <p:pic>
        <p:nvPicPr>
          <p:cNvPr id="6" name="Picture 5">
            <a:extLst>
              <a:ext uri="{FF2B5EF4-FFF2-40B4-BE49-F238E27FC236}">
                <a16:creationId xmlns:a16="http://schemas.microsoft.com/office/drawing/2014/main" id="{15023256-1247-1840-3EC1-E161357CEC72}"/>
              </a:ext>
            </a:extLst>
          </p:cNvPr>
          <p:cNvPicPr>
            <a:picLocks noChangeAspect="1"/>
          </p:cNvPicPr>
          <p:nvPr/>
        </p:nvPicPr>
        <p:blipFill>
          <a:blip r:embed="rId4"/>
          <a:stretch>
            <a:fillRect/>
          </a:stretch>
        </p:blipFill>
        <p:spPr>
          <a:xfrm>
            <a:off x="645493" y="3429000"/>
            <a:ext cx="10544175" cy="2171700"/>
          </a:xfrm>
          <a:prstGeom prst="rect">
            <a:avLst/>
          </a:prstGeom>
        </p:spPr>
      </p:pic>
    </p:spTree>
    <p:extLst>
      <p:ext uri="{BB962C8B-B14F-4D97-AF65-F5344CB8AC3E}">
        <p14:creationId xmlns:p14="http://schemas.microsoft.com/office/powerpoint/2010/main" val="1336078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60917" y="169021"/>
            <a:ext cx="11731083" cy="660486"/>
          </a:xfrm>
        </p:spPr>
        <p:txBody>
          <a:bodyPr/>
          <a:lstStyle/>
          <a:p>
            <a:r>
              <a:rPr lang="en-US"/>
              <a:t>How to reach more: Publish Open Access</a:t>
            </a:r>
            <a:br>
              <a:rPr lang="en-US" sz="3200"/>
            </a:br>
            <a:br>
              <a:rPr lang="en-US" sz="3200"/>
            </a:br>
            <a:endParaRPr lang="en-US" sz="3200"/>
          </a:p>
        </p:txBody>
      </p:sp>
      <p:sp>
        <p:nvSpPr>
          <p:cNvPr id="3" name="TextBox 2">
            <a:extLst>
              <a:ext uri="{FF2B5EF4-FFF2-40B4-BE49-F238E27FC236}">
                <a16:creationId xmlns:a16="http://schemas.microsoft.com/office/drawing/2014/main" id="{310326AE-8663-A51D-FF6A-9734F6CDD1C6}"/>
              </a:ext>
            </a:extLst>
          </p:cNvPr>
          <p:cNvSpPr txBox="1"/>
          <p:nvPr/>
        </p:nvSpPr>
        <p:spPr>
          <a:xfrm>
            <a:off x="6496584" y="5048705"/>
            <a:ext cx="4952010" cy="923330"/>
          </a:xfrm>
          <a:prstGeom prst="rect">
            <a:avLst/>
          </a:prstGeom>
          <a:noFill/>
        </p:spPr>
        <p:txBody>
          <a:bodyPr wrap="square" rtlCol="0">
            <a:spAutoFit/>
          </a:bodyPr>
          <a:lstStyle/>
          <a:p>
            <a:r>
              <a:rPr lang="en-GB">
                <a:hlinkClick r:id="rId3"/>
              </a:rPr>
              <a:t>https://www.ljmu.ac.uk/library/researchers/open-access-publishing/institutional-open-access-agreements/</a:t>
            </a:r>
            <a:r>
              <a:rPr lang="en-GB"/>
              <a:t> </a:t>
            </a:r>
          </a:p>
        </p:txBody>
      </p:sp>
      <p:pic>
        <p:nvPicPr>
          <p:cNvPr id="4" name="Picture 3">
            <a:extLst>
              <a:ext uri="{FF2B5EF4-FFF2-40B4-BE49-F238E27FC236}">
                <a16:creationId xmlns:a16="http://schemas.microsoft.com/office/drawing/2014/main" id="{DFC11001-A568-A1BB-991B-AC013C2F2B6D}"/>
              </a:ext>
            </a:extLst>
          </p:cNvPr>
          <p:cNvPicPr>
            <a:picLocks noChangeAspect="1"/>
          </p:cNvPicPr>
          <p:nvPr/>
        </p:nvPicPr>
        <p:blipFill>
          <a:blip r:embed="rId4"/>
          <a:stretch>
            <a:fillRect/>
          </a:stretch>
        </p:blipFill>
        <p:spPr>
          <a:xfrm>
            <a:off x="931557" y="1984113"/>
            <a:ext cx="4025022" cy="3275396"/>
          </a:xfrm>
          <a:prstGeom prst="rect">
            <a:avLst/>
          </a:prstGeom>
        </p:spPr>
      </p:pic>
      <p:pic>
        <p:nvPicPr>
          <p:cNvPr id="7" name="Picture 6">
            <a:extLst>
              <a:ext uri="{FF2B5EF4-FFF2-40B4-BE49-F238E27FC236}">
                <a16:creationId xmlns:a16="http://schemas.microsoft.com/office/drawing/2014/main" id="{9BFA2B23-F680-FF22-C5E8-1EBC0AD9C0F2}"/>
              </a:ext>
            </a:extLst>
          </p:cNvPr>
          <p:cNvPicPr>
            <a:picLocks noChangeAspect="1"/>
          </p:cNvPicPr>
          <p:nvPr/>
        </p:nvPicPr>
        <p:blipFill>
          <a:blip r:embed="rId5"/>
          <a:stretch>
            <a:fillRect/>
          </a:stretch>
        </p:blipFill>
        <p:spPr>
          <a:xfrm>
            <a:off x="5108638" y="1301408"/>
            <a:ext cx="6544135" cy="3275396"/>
          </a:xfrm>
          <a:prstGeom prst="rect">
            <a:avLst/>
          </a:prstGeom>
        </p:spPr>
      </p:pic>
    </p:spTree>
    <p:extLst>
      <p:ext uri="{BB962C8B-B14F-4D97-AF65-F5344CB8AC3E}">
        <p14:creationId xmlns:p14="http://schemas.microsoft.com/office/powerpoint/2010/main" val="274340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60917" y="169021"/>
            <a:ext cx="11731083" cy="660486"/>
          </a:xfrm>
        </p:spPr>
        <p:txBody>
          <a:bodyPr/>
          <a:lstStyle/>
          <a:p>
            <a:r>
              <a:rPr lang="en-US"/>
              <a:t>How to reach more: Open Research</a:t>
            </a:r>
            <a:br>
              <a:rPr lang="en-US" sz="3200"/>
            </a:br>
            <a:br>
              <a:rPr lang="en-US" sz="3200"/>
            </a:br>
            <a:endParaRPr lang="en-US" sz="3200"/>
          </a:p>
        </p:txBody>
      </p:sp>
      <p:pic>
        <p:nvPicPr>
          <p:cNvPr id="5" name="Picture 4" descr="diagram of the benefits of open access publishing&#10;&#10;Description automatically generated">
            <a:extLst>
              <a:ext uri="{FF2B5EF4-FFF2-40B4-BE49-F238E27FC236}">
                <a16:creationId xmlns:a16="http://schemas.microsoft.com/office/drawing/2014/main" id="{0B12EBBE-A0B6-590C-72D9-D58A92BB77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50001" y="1013371"/>
            <a:ext cx="6039073" cy="483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10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515979" y="130343"/>
            <a:ext cx="9899605" cy="660486"/>
          </a:xfrm>
        </p:spPr>
        <p:txBody>
          <a:bodyPr/>
          <a:lstStyle/>
          <a:p>
            <a:r>
              <a:rPr lang="en-US" sz="3600"/>
              <a:t>How to Reach More: Data Availability Statements</a:t>
            </a:r>
            <a:br>
              <a:rPr lang="en-US" sz="3600"/>
            </a:br>
            <a:endParaRPr lang="en-US" sz="3600"/>
          </a:p>
        </p:txBody>
      </p:sp>
      <p:sp>
        <p:nvSpPr>
          <p:cNvPr id="8" name="TextBox 7">
            <a:extLst>
              <a:ext uri="{FF2B5EF4-FFF2-40B4-BE49-F238E27FC236}">
                <a16:creationId xmlns:a16="http://schemas.microsoft.com/office/drawing/2014/main" id="{735CD6F1-C66B-2479-3AA8-B14D5CA40A5C}"/>
              </a:ext>
            </a:extLst>
          </p:cNvPr>
          <p:cNvSpPr txBox="1"/>
          <p:nvPr/>
        </p:nvSpPr>
        <p:spPr>
          <a:xfrm>
            <a:off x="2044906" y="1726970"/>
            <a:ext cx="845695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Help people find your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Data availability statements will tell you where and how to get to the data used (make it easy!)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These might be a requirement for the publication/funder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Not just: not available</a:t>
            </a:r>
            <a:endParaRPr kumimoji="0" lang="en-GB" sz="28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Content Placeholder 5" descr="Magnifying glass with solid fill">
            <a:extLst>
              <a:ext uri="{FF2B5EF4-FFF2-40B4-BE49-F238E27FC236}">
                <a16:creationId xmlns:a16="http://schemas.microsoft.com/office/drawing/2014/main" id="{3A573AFE-8E9F-8507-9971-968B9D536A3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175" y="1481137"/>
            <a:ext cx="914400" cy="914400"/>
          </a:xfrm>
        </p:spPr>
      </p:pic>
      <p:pic>
        <p:nvPicPr>
          <p:cNvPr id="11" name="Graphic 10" descr="Disk with solid fill">
            <a:extLst>
              <a:ext uri="{FF2B5EF4-FFF2-40B4-BE49-F238E27FC236}">
                <a16:creationId xmlns:a16="http://schemas.microsoft.com/office/drawing/2014/main" id="{17A9BD51-972A-D6DC-6FF2-6F7F8B2C3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743" y="2582285"/>
            <a:ext cx="914400" cy="914400"/>
          </a:xfrm>
          <a:prstGeom prst="rect">
            <a:avLst/>
          </a:prstGeom>
        </p:spPr>
      </p:pic>
      <p:pic>
        <p:nvPicPr>
          <p:cNvPr id="15" name="Graphic 14" descr="Police male with solid fill">
            <a:extLst>
              <a:ext uri="{FF2B5EF4-FFF2-40B4-BE49-F238E27FC236}">
                <a16:creationId xmlns:a16="http://schemas.microsoft.com/office/drawing/2014/main" id="{57547FAE-11EB-8059-BABF-E316DD42AA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5743" y="3522806"/>
            <a:ext cx="914400" cy="914400"/>
          </a:xfrm>
          <a:prstGeom prst="rect">
            <a:avLst/>
          </a:prstGeom>
        </p:spPr>
      </p:pic>
      <p:pic>
        <p:nvPicPr>
          <p:cNvPr id="17" name="Graphic 16" descr="No sign with solid fill">
            <a:extLst>
              <a:ext uri="{FF2B5EF4-FFF2-40B4-BE49-F238E27FC236}">
                <a16:creationId xmlns:a16="http://schemas.microsoft.com/office/drawing/2014/main" id="{C6704FAA-CF9E-758D-EF33-18FAE4FF5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8175" y="4551219"/>
            <a:ext cx="914400" cy="914400"/>
          </a:xfrm>
          <a:prstGeom prst="rect">
            <a:avLst/>
          </a:prstGeom>
        </p:spPr>
      </p:pic>
    </p:spTree>
    <p:extLst>
      <p:ext uri="{BB962C8B-B14F-4D97-AF65-F5344CB8AC3E}">
        <p14:creationId xmlns:p14="http://schemas.microsoft.com/office/powerpoint/2010/main" val="269853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a:t>Data Availability Statements: Examples</a:t>
            </a:r>
            <a:br>
              <a:rPr lang="en-US"/>
            </a:br>
            <a:endParaRPr lang="en-US"/>
          </a:p>
        </p:txBody>
      </p:sp>
      <p:pic>
        <p:nvPicPr>
          <p:cNvPr id="4" name="Picture 3">
            <a:extLst>
              <a:ext uri="{FF2B5EF4-FFF2-40B4-BE49-F238E27FC236}">
                <a16:creationId xmlns:a16="http://schemas.microsoft.com/office/drawing/2014/main" id="{588A7ED9-AF4A-BE39-9F95-96BE6F8E8EE4}"/>
              </a:ext>
            </a:extLst>
          </p:cNvPr>
          <p:cNvPicPr>
            <a:picLocks noChangeAspect="1"/>
          </p:cNvPicPr>
          <p:nvPr/>
        </p:nvPicPr>
        <p:blipFill>
          <a:blip r:embed="rId3"/>
          <a:stretch>
            <a:fillRect/>
          </a:stretch>
        </p:blipFill>
        <p:spPr>
          <a:xfrm>
            <a:off x="241773" y="1225941"/>
            <a:ext cx="8509137" cy="1271217"/>
          </a:xfrm>
          <a:prstGeom prst="rect">
            <a:avLst/>
          </a:prstGeom>
        </p:spPr>
      </p:pic>
      <p:pic>
        <p:nvPicPr>
          <p:cNvPr id="6" name="Picture 5">
            <a:extLst>
              <a:ext uri="{FF2B5EF4-FFF2-40B4-BE49-F238E27FC236}">
                <a16:creationId xmlns:a16="http://schemas.microsoft.com/office/drawing/2014/main" id="{94239859-4BBE-9EDD-26C4-D0F234D16D16}"/>
              </a:ext>
            </a:extLst>
          </p:cNvPr>
          <p:cNvPicPr>
            <a:picLocks noChangeAspect="1"/>
          </p:cNvPicPr>
          <p:nvPr/>
        </p:nvPicPr>
        <p:blipFill>
          <a:blip r:embed="rId4"/>
          <a:stretch>
            <a:fillRect/>
          </a:stretch>
        </p:blipFill>
        <p:spPr>
          <a:xfrm>
            <a:off x="4781804" y="2900363"/>
            <a:ext cx="7224706" cy="1057274"/>
          </a:xfrm>
          <a:prstGeom prst="rect">
            <a:avLst/>
          </a:prstGeom>
        </p:spPr>
      </p:pic>
      <p:pic>
        <p:nvPicPr>
          <p:cNvPr id="8" name="Picture 7">
            <a:extLst>
              <a:ext uri="{FF2B5EF4-FFF2-40B4-BE49-F238E27FC236}">
                <a16:creationId xmlns:a16="http://schemas.microsoft.com/office/drawing/2014/main" id="{0B5113B4-97F5-16FA-AB40-394B2D6A588B}"/>
              </a:ext>
            </a:extLst>
          </p:cNvPr>
          <p:cNvPicPr>
            <a:picLocks noChangeAspect="1"/>
          </p:cNvPicPr>
          <p:nvPr/>
        </p:nvPicPr>
        <p:blipFill>
          <a:blip r:embed="rId5"/>
          <a:stretch>
            <a:fillRect/>
          </a:stretch>
        </p:blipFill>
        <p:spPr>
          <a:xfrm>
            <a:off x="558493" y="4225513"/>
            <a:ext cx="6381750" cy="1162050"/>
          </a:xfrm>
          <a:prstGeom prst="rect">
            <a:avLst/>
          </a:prstGeom>
        </p:spPr>
      </p:pic>
    </p:spTree>
    <p:extLst>
      <p:ext uri="{BB962C8B-B14F-4D97-AF65-F5344CB8AC3E}">
        <p14:creationId xmlns:p14="http://schemas.microsoft.com/office/powerpoint/2010/main" val="4225755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sz="3200"/>
              <a:t>How to reach more: Check yourself/update</a:t>
            </a:r>
            <a:br>
              <a:rPr lang="en-US"/>
            </a:br>
            <a:endParaRPr lang="en-US"/>
          </a:p>
        </p:txBody>
      </p:sp>
      <p:pic>
        <p:nvPicPr>
          <p:cNvPr id="7" name="Content Placeholder 6" descr="Folder Search with solid fill">
            <a:extLst>
              <a:ext uri="{FF2B5EF4-FFF2-40B4-BE49-F238E27FC236}">
                <a16:creationId xmlns:a16="http://schemas.microsoft.com/office/drawing/2014/main" id="{3EB07E82-963E-279E-20DA-CD228A63CAB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201128" y="947859"/>
            <a:ext cx="914400" cy="914400"/>
          </a:xfrm>
        </p:spPr>
      </p:pic>
      <p:sp>
        <p:nvSpPr>
          <p:cNvPr id="8" name="TextBox 7">
            <a:extLst>
              <a:ext uri="{FF2B5EF4-FFF2-40B4-BE49-F238E27FC236}">
                <a16:creationId xmlns:a16="http://schemas.microsoft.com/office/drawing/2014/main" id="{735CD6F1-C66B-2479-3AA8-B14D5CA40A5C}"/>
              </a:ext>
            </a:extLst>
          </p:cNvPr>
          <p:cNvSpPr txBox="1"/>
          <p:nvPr/>
        </p:nvSpPr>
        <p:spPr>
          <a:xfrm>
            <a:off x="2115528" y="947859"/>
            <a:ext cx="8456951" cy="353943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Look for people in different databases</a:t>
            </a:r>
          </a:p>
          <a:p>
            <a:endParaRPr lang="en-US" sz="2800">
              <a:solidFill>
                <a:srgbClr val="002060"/>
              </a:solidFill>
              <a:latin typeface="Calibri" panose="020F0502020204030204" pitchFamily="34" charset="0"/>
              <a:cs typeface="Calibri" panose="020F0502020204030204" pitchFamily="34" charset="0"/>
            </a:endParaRPr>
          </a:p>
          <a:p>
            <a:r>
              <a:rPr lang="en-US" sz="2800">
                <a:solidFill>
                  <a:srgbClr val="002060"/>
                </a:solidFill>
                <a:latin typeface="Calibri" panose="020F0502020204030204" pitchFamily="34" charset="0"/>
                <a:cs typeface="Calibri" panose="020F0502020204030204" pitchFamily="34" charset="0"/>
              </a:rPr>
              <a:t>Check details are correct</a:t>
            </a:r>
          </a:p>
          <a:p>
            <a:endParaRPr lang="en-US" sz="2800">
              <a:solidFill>
                <a:srgbClr val="002060"/>
              </a:solidFill>
              <a:latin typeface="Calibri" panose="020F0502020204030204" pitchFamily="34" charset="0"/>
              <a:cs typeface="Calibri" panose="020F0502020204030204" pitchFamily="34" charset="0"/>
            </a:endParaRPr>
          </a:p>
          <a:p>
            <a:r>
              <a:rPr lang="en-US" sz="2800">
                <a:solidFill>
                  <a:srgbClr val="002060"/>
                </a:solidFill>
                <a:latin typeface="Calibri" panose="020F0502020204030204" pitchFamily="34" charset="0"/>
                <a:cs typeface="Calibri" panose="020F0502020204030204" pitchFamily="34" charset="0"/>
              </a:rPr>
              <a:t>Set alerts</a:t>
            </a:r>
          </a:p>
          <a:p>
            <a:endParaRPr lang="en-US" sz="2800">
              <a:solidFill>
                <a:srgbClr val="002060"/>
              </a:solidFill>
              <a:latin typeface="Calibri" panose="020F0502020204030204" pitchFamily="34" charset="0"/>
              <a:cs typeface="Calibri" panose="020F0502020204030204" pitchFamily="34" charset="0"/>
            </a:endParaRPr>
          </a:p>
          <a:p>
            <a:r>
              <a:rPr lang="en-US" sz="2800">
                <a:solidFill>
                  <a:srgbClr val="002060"/>
                </a:solidFill>
                <a:latin typeface="Calibri" panose="020F0502020204030204" pitchFamily="34" charset="0"/>
                <a:cs typeface="Calibri" panose="020F0502020204030204" pitchFamily="34" charset="0"/>
              </a:rPr>
              <a:t>Where to correct?</a:t>
            </a:r>
          </a:p>
          <a:p>
            <a:endParaRPr lang="en-US" sz="2800">
              <a:solidFill>
                <a:srgbClr val="002060"/>
              </a:solidFill>
              <a:latin typeface="Calibri" panose="020F0502020204030204" pitchFamily="34" charset="0"/>
              <a:cs typeface="Calibri" panose="020F0502020204030204" pitchFamily="34" charset="0"/>
            </a:endParaRPr>
          </a:p>
        </p:txBody>
      </p:sp>
      <p:pic>
        <p:nvPicPr>
          <p:cNvPr id="10" name="Graphic 9" descr="Inbox Check with solid fill">
            <a:extLst>
              <a:ext uri="{FF2B5EF4-FFF2-40B4-BE49-F238E27FC236}">
                <a16:creationId xmlns:a16="http://schemas.microsoft.com/office/drawing/2014/main" id="{47FB565D-F1FE-DC44-CD02-EBA2AD19AF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1128" y="1685613"/>
            <a:ext cx="914400" cy="914400"/>
          </a:xfrm>
          <a:prstGeom prst="rect">
            <a:avLst/>
          </a:prstGeom>
        </p:spPr>
      </p:pic>
      <p:pic>
        <p:nvPicPr>
          <p:cNvPr id="12" name="Graphic 11" descr="Alarm Ringing with solid fill">
            <a:extLst>
              <a:ext uri="{FF2B5EF4-FFF2-40B4-BE49-F238E27FC236}">
                <a16:creationId xmlns:a16="http://schemas.microsoft.com/office/drawing/2014/main" id="{BDA8800A-EC7A-FC4C-F67C-5E4327A299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5400" y="2600013"/>
            <a:ext cx="914400" cy="914400"/>
          </a:xfrm>
          <a:prstGeom prst="rect">
            <a:avLst/>
          </a:prstGeom>
        </p:spPr>
      </p:pic>
      <p:pic>
        <p:nvPicPr>
          <p:cNvPr id="14" name="Graphic 13" descr="Hammer with solid fill">
            <a:extLst>
              <a:ext uri="{FF2B5EF4-FFF2-40B4-BE49-F238E27FC236}">
                <a16:creationId xmlns:a16="http://schemas.microsoft.com/office/drawing/2014/main" id="{F82B9CF0-6BB8-ADAF-B6A5-51E889C57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1128" y="3514413"/>
            <a:ext cx="914400" cy="914400"/>
          </a:xfrm>
          <a:prstGeom prst="rect">
            <a:avLst/>
          </a:prstGeom>
        </p:spPr>
      </p:pic>
    </p:spTree>
    <p:extLst>
      <p:ext uri="{BB962C8B-B14F-4D97-AF65-F5344CB8AC3E}">
        <p14:creationId xmlns:p14="http://schemas.microsoft.com/office/powerpoint/2010/main" val="1357167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2231571" y="130343"/>
            <a:ext cx="9184013" cy="660486"/>
          </a:xfrm>
        </p:spPr>
        <p:txBody>
          <a:bodyPr/>
          <a:lstStyle/>
          <a:p>
            <a:r>
              <a:rPr lang="en-US"/>
              <a:t>Check yourself/update: Staff webpages</a:t>
            </a:r>
            <a:br>
              <a:rPr lang="en-US"/>
            </a:br>
            <a:endParaRPr lang="en-US"/>
          </a:p>
        </p:txBody>
      </p:sp>
      <p:pic>
        <p:nvPicPr>
          <p:cNvPr id="6" name="Picture 5">
            <a:extLst>
              <a:ext uri="{FF2B5EF4-FFF2-40B4-BE49-F238E27FC236}">
                <a16:creationId xmlns:a16="http://schemas.microsoft.com/office/drawing/2014/main" id="{51824D1E-9394-2E01-6F63-161F50B6B0BC}"/>
              </a:ext>
            </a:extLst>
          </p:cNvPr>
          <p:cNvPicPr>
            <a:picLocks noChangeAspect="1"/>
          </p:cNvPicPr>
          <p:nvPr/>
        </p:nvPicPr>
        <p:blipFill>
          <a:blip r:embed="rId3"/>
          <a:stretch>
            <a:fillRect/>
          </a:stretch>
        </p:blipFill>
        <p:spPr>
          <a:xfrm>
            <a:off x="228600" y="1154153"/>
            <a:ext cx="6096000" cy="2835193"/>
          </a:xfrm>
          <a:prstGeom prst="rect">
            <a:avLst/>
          </a:prstGeom>
        </p:spPr>
      </p:pic>
      <p:pic>
        <p:nvPicPr>
          <p:cNvPr id="8" name="Picture 7">
            <a:extLst>
              <a:ext uri="{FF2B5EF4-FFF2-40B4-BE49-F238E27FC236}">
                <a16:creationId xmlns:a16="http://schemas.microsoft.com/office/drawing/2014/main" id="{3784E643-6BCC-B482-AFFD-6B7152E37487}"/>
              </a:ext>
            </a:extLst>
          </p:cNvPr>
          <p:cNvPicPr>
            <a:picLocks noChangeAspect="1"/>
          </p:cNvPicPr>
          <p:nvPr/>
        </p:nvPicPr>
        <p:blipFill>
          <a:blip r:embed="rId4"/>
          <a:stretch>
            <a:fillRect/>
          </a:stretch>
        </p:blipFill>
        <p:spPr>
          <a:xfrm>
            <a:off x="5214937" y="3046878"/>
            <a:ext cx="6585329" cy="2835193"/>
          </a:xfrm>
          <a:prstGeom prst="rect">
            <a:avLst/>
          </a:prstGeom>
        </p:spPr>
      </p:pic>
    </p:spTree>
    <p:extLst>
      <p:ext uri="{BB962C8B-B14F-4D97-AF65-F5344CB8AC3E}">
        <p14:creationId xmlns:p14="http://schemas.microsoft.com/office/powerpoint/2010/main" val="927451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pPr defTabSz="609630"/>
            <a:endParaRPr lang="en-GB" sz="1200">
              <a:solidFill>
                <a:prstClr val="black"/>
              </a:solidFill>
              <a:latin typeface="Calibri"/>
            </a:endParaRPr>
          </a:p>
        </p:txBody>
      </p:sp>
      <p:sp>
        <p:nvSpPr>
          <p:cNvPr id="3" name="TextBox 3"/>
          <p:cNvSpPr txBox="1"/>
          <p:nvPr/>
        </p:nvSpPr>
        <p:spPr>
          <a:xfrm>
            <a:off x="685800" y="73267"/>
            <a:ext cx="8816020" cy="456856"/>
          </a:xfrm>
          <a:prstGeom prst="rect">
            <a:avLst/>
          </a:prstGeom>
        </p:spPr>
        <p:txBody>
          <a:bodyPr lIns="0" tIns="0" rIns="0" bIns="0" rtlCol="0" anchor="t">
            <a:spAutoFit/>
          </a:bodyPr>
          <a:lstStyle/>
          <a:p>
            <a:pPr defTabSz="609630">
              <a:lnSpc>
                <a:spcPts val="3920"/>
              </a:lnSpc>
            </a:pPr>
            <a:r>
              <a:rPr lang="en-US" sz="2800" b="1">
                <a:solidFill>
                  <a:srgbClr val="000000"/>
                </a:solidFill>
                <a:latin typeface="Canva Sans Bold"/>
                <a:ea typeface="Canva Sans Bold"/>
                <a:cs typeface="Canva Sans Bold"/>
                <a:sym typeface="Canva Sans Bold"/>
              </a:rPr>
              <a:t>Published Datasets: Dryad Aug 2025</a:t>
            </a:r>
          </a:p>
        </p:txBody>
      </p:sp>
      <p:pic>
        <p:nvPicPr>
          <p:cNvPr id="4" name="Picture 4"/>
          <p:cNvPicPr>
            <a:picLocks noChangeAspect="1"/>
          </p:cNvPicPr>
          <p:nvPr/>
        </p:nvPicPr>
        <p:blipFill>
          <a:blip r:embed="rId3"/>
          <a:stretch>
            <a:fillRect/>
          </a:stretch>
        </p:blipFill>
        <p:spPr>
          <a:xfrm>
            <a:off x="-105872" y="519211"/>
            <a:ext cx="4168702" cy="4630063"/>
          </a:xfrm>
          <a:prstGeom prst="rect">
            <a:avLst/>
          </a:prstGeom>
        </p:spPr>
      </p:pic>
      <p:pic>
        <p:nvPicPr>
          <p:cNvPr id="5" name="Picture 5"/>
          <p:cNvPicPr>
            <a:picLocks noChangeAspect="1"/>
          </p:cNvPicPr>
          <p:nvPr/>
        </p:nvPicPr>
        <p:blipFill>
          <a:blip r:embed="rId4"/>
          <a:stretch>
            <a:fillRect/>
          </a:stretch>
        </p:blipFill>
        <p:spPr>
          <a:xfrm>
            <a:off x="3955891" y="720701"/>
            <a:ext cx="4154766" cy="4356408"/>
          </a:xfrm>
          <a:prstGeom prst="rect">
            <a:avLst/>
          </a:prstGeom>
        </p:spPr>
      </p:pic>
      <p:sp>
        <p:nvSpPr>
          <p:cNvPr id="6" name="Freeform 6"/>
          <p:cNvSpPr/>
          <p:nvPr/>
        </p:nvSpPr>
        <p:spPr>
          <a:xfrm>
            <a:off x="7835716" y="3407122"/>
            <a:ext cx="4595274" cy="1236547"/>
          </a:xfrm>
          <a:custGeom>
            <a:avLst/>
            <a:gdLst/>
            <a:ahLst/>
            <a:cxnLst/>
            <a:rect l="l" t="t" r="r" b="b"/>
            <a:pathLst>
              <a:path w="6892911" h="1854820">
                <a:moveTo>
                  <a:pt x="0" y="0"/>
                </a:moveTo>
                <a:lnTo>
                  <a:pt x="6892910" y="0"/>
                </a:lnTo>
                <a:lnTo>
                  <a:pt x="6892910" y="1854819"/>
                </a:lnTo>
                <a:lnTo>
                  <a:pt x="0" y="18548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rot="4768134">
            <a:off x="11021305" y="2568514"/>
            <a:ext cx="438567" cy="1090485"/>
          </a:xfrm>
          <a:custGeom>
            <a:avLst/>
            <a:gdLst/>
            <a:ahLst/>
            <a:cxnLst/>
            <a:rect l="l" t="t" r="r" b="b"/>
            <a:pathLst>
              <a:path w="657851" h="1635727">
                <a:moveTo>
                  <a:pt x="0" y="0"/>
                </a:moveTo>
                <a:lnTo>
                  <a:pt x="657851" y="0"/>
                </a:lnTo>
                <a:lnTo>
                  <a:pt x="657851" y="1635727"/>
                </a:lnTo>
                <a:lnTo>
                  <a:pt x="0" y="1635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rot="-7893763">
            <a:off x="231488" y="5078448"/>
            <a:ext cx="1315075" cy="1485261"/>
          </a:xfrm>
          <a:custGeom>
            <a:avLst/>
            <a:gdLst/>
            <a:ahLst/>
            <a:cxnLst/>
            <a:rect l="l" t="t" r="r" b="b"/>
            <a:pathLst>
              <a:path w="1972613" h="2227892">
                <a:moveTo>
                  <a:pt x="0" y="0"/>
                </a:moveTo>
                <a:lnTo>
                  <a:pt x="1972613" y="0"/>
                </a:lnTo>
                <a:lnTo>
                  <a:pt x="1972613" y="2227893"/>
                </a:lnTo>
                <a:lnTo>
                  <a:pt x="0" y="22278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9" name="TextBox 9"/>
          <p:cNvSpPr txBox="1"/>
          <p:nvPr/>
        </p:nvSpPr>
        <p:spPr>
          <a:xfrm>
            <a:off x="8581424" y="3403600"/>
            <a:ext cx="3235301" cy="865430"/>
          </a:xfrm>
          <a:prstGeom prst="rect">
            <a:avLst/>
          </a:prstGeom>
        </p:spPr>
        <p:txBody>
          <a:bodyPr lIns="0" tIns="0" rIns="0" bIns="0" rtlCol="0" anchor="t">
            <a:spAutoFit/>
          </a:bodyPr>
          <a:lstStyle/>
          <a:p>
            <a:pPr defTabSz="609630">
              <a:lnSpc>
                <a:spcPts val="1773"/>
              </a:lnSpc>
            </a:pPr>
            <a:r>
              <a:rPr lang="en-US" sz="1267" b="1">
                <a:solidFill>
                  <a:srgbClr val="000000"/>
                </a:solidFill>
                <a:latin typeface="Canva Sans Bold"/>
                <a:ea typeface="Canva Sans Bold"/>
                <a:cs typeface="Canva Sans Bold"/>
                <a:sym typeface="Canva Sans Bold"/>
              </a:rPr>
              <a:t>Highest Cited Dataset is:</a:t>
            </a:r>
          </a:p>
          <a:p>
            <a:pPr defTabSz="609630">
              <a:lnSpc>
                <a:spcPts val="1680"/>
              </a:lnSpc>
            </a:pPr>
            <a:r>
              <a:rPr lang="en-US" sz="1200">
                <a:solidFill>
                  <a:srgbClr val="000000"/>
                </a:solidFill>
                <a:latin typeface="Canva Sans"/>
                <a:ea typeface="Canva Sans"/>
                <a:cs typeface="Canva Sans"/>
                <a:sym typeface="Canva Sans"/>
              </a:rPr>
              <a:t> Skull shape data for 188 species of living Carnivora 10.5061/dryad.2rbnzs7jx </a:t>
            </a:r>
          </a:p>
          <a:p>
            <a:pPr defTabSz="609630">
              <a:lnSpc>
                <a:spcPts val="1680"/>
              </a:lnSpc>
              <a:spcBef>
                <a:spcPct val="0"/>
              </a:spcBef>
            </a:pPr>
            <a:r>
              <a:rPr lang="en-US" sz="1200">
                <a:solidFill>
                  <a:srgbClr val="000000"/>
                </a:solidFill>
                <a:latin typeface="Canva Sans"/>
                <a:ea typeface="Canva Sans"/>
                <a:cs typeface="Canva Sans"/>
                <a:sym typeface="Canva Sans"/>
              </a:rPr>
              <a:t> Carlo Meloro ORCID: 0000-0003-0175-1706</a:t>
            </a:r>
          </a:p>
        </p:txBody>
      </p:sp>
      <p:grpSp>
        <p:nvGrpSpPr>
          <p:cNvPr id="10" name="Group 10"/>
          <p:cNvGrpSpPr/>
          <p:nvPr/>
        </p:nvGrpSpPr>
        <p:grpSpPr>
          <a:xfrm>
            <a:off x="8206148" y="1599525"/>
            <a:ext cx="3985853" cy="1077218"/>
            <a:chOff x="0" y="114300"/>
            <a:chExt cx="7971705" cy="2154436"/>
          </a:xfrm>
        </p:grpSpPr>
        <p:sp>
          <p:nvSpPr>
            <p:cNvPr id="11" name="TextBox 11"/>
            <p:cNvSpPr txBox="1"/>
            <p:nvPr/>
          </p:nvSpPr>
          <p:spPr>
            <a:xfrm>
              <a:off x="0" y="114300"/>
              <a:ext cx="7971705" cy="2154436"/>
            </a:xfrm>
            <a:prstGeom prst="rect">
              <a:avLst/>
            </a:prstGeom>
          </p:spPr>
          <p:txBody>
            <a:bodyPr lIns="0" tIns="0" rIns="0" bIns="0" rtlCol="0" anchor="t">
              <a:spAutoFit/>
            </a:bodyPr>
            <a:lstStyle/>
            <a:p>
              <a:pPr algn="ctr" defTabSz="609630">
                <a:lnSpc>
                  <a:spcPts val="4175"/>
                </a:lnSpc>
              </a:pPr>
              <a:r>
                <a:rPr lang="en-US" sz="4217">
                  <a:solidFill>
                    <a:srgbClr val="000000"/>
                  </a:solidFill>
                  <a:latin typeface="Chewy"/>
                  <a:ea typeface="Chewy"/>
                  <a:cs typeface="Chewy"/>
                  <a:sym typeface="Chewy"/>
                </a:rPr>
                <a:t>Total Downloads </a:t>
              </a:r>
            </a:p>
          </p:txBody>
        </p:sp>
        <p:sp>
          <p:nvSpPr>
            <p:cNvPr id="12" name="TextBox 12"/>
            <p:cNvSpPr txBox="1"/>
            <p:nvPr/>
          </p:nvSpPr>
          <p:spPr>
            <a:xfrm>
              <a:off x="0" y="1548902"/>
              <a:ext cx="7971705" cy="472310"/>
            </a:xfrm>
            <a:prstGeom prst="rect">
              <a:avLst/>
            </a:prstGeom>
          </p:spPr>
          <p:txBody>
            <a:bodyPr lIns="0" tIns="0" rIns="0" bIns="0" rtlCol="0" anchor="t">
              <a:spAutoFit/>
            </a:bodyPr>
            <a:lstStyle/>
            <a:p>
              <a:pPr algn="ctr" defTabSz="609630">
                <a:lnSpc>
                  <a:spcPts val="1980"/>
                </a:lnSpc>
              </a:pPr>
              <a:r>
                <a:rPr lang="en-US" sz="1500" spc="273">
                  <a:solidFill>
                    <a:srgbClr val="000000"/>
                  </a:solidFill>
                  <a:latin typeface="League Spartan"/>
                  <a:ea typeface="League Spartan"/>
                  <a:cs typeface="League Spartan"/>
                  <a:sym typeface="League Spartan"/>
                </a:rPr>
                <a:t>2,687 (2014-2025)</a:t>
              </a:r>
            </a:p>
          </p:txBody>
        </p:sp>
      </p:grpSp>
      <p:sp>
        <p:nvSpPr>
          <p:cNvPr id="13" name="TextBox 13"/>
          <p:cNvSpPr txBox="1"/>
          <p:nvPr/>
        </p:nvSpPr>
        <p:spPr>
          <a:xfrm>
            <a:off x="7668946" y="503023"/>
            <a:ext cx="4644227" cy="765018"/>
          </a:xfrm>
          <a:prstGeom prst="rect">
            <a:avLst/>
          </a:prstGeom>
        </p:spPr>
        <p:txBody>
          <a:bodyPr lIns="0" tIns="0" rIns="0" bIns="0" rtlCol="0" anchor="t">
            <a:spAutoFit/>
          </a:bodyPr>
          <a:lstStyle/>
          <a:p>
            <a:pPr algn="ctr" defTabSz="609630">
              <a:lnSpc>
                <a:spcPts val="2239"/>
              </a:lnSpc>
            </a:pPr>
            <a:r>
              <a:rPr lang="en-US" sz="3733">
                <a:solidFill>
                  <a:srgbClr val="000000"/>
                </a:solidFill>
                <a:latin typeface="Chewy"/>
                <a:ea typeface="Chewy"/>
                <a:cs typeface="Chewy"/>
                <a:sym typeface="Chewy"/>
              </a:rPr>
              <a:t>TOTAL VIEWS</a:t>
            </a:r>
          </a:p>
          <a:p>
            <a:pPr algn="ctr" defTabSz="609630">
              <a:lnSpc>
                <a:spcPts val="2239"/>
              </a:lnSpc>
            </a:pPr>
            <a:endParaRPr lang="en-US" sz="3733">
              <a:solidFill>
                <a:srgbClr val="000000"/>
              </a:solidFill>
              <a:latin typeface="Chewy"/>
              <a:ea typeface="Chewy"/>
              <a:cs typeface="Chewy"/>
              <a:sym typeface="Chewy"/>
            </a:endParaRPr>
          </a:p>
          <a:p>
            <a:pPr algn="ctr" defTabSz="609630">
              <a:lnSpc>
                <a:spcPts val="1359"/>
              </a:lnSpc>
            </a:pPr>
            <a:r>
              <a:rPr lang="en-US" sz="2266">
                <a:solidFill>
                  <a:srgbClr val="000000"/>
                </a:solidFill>
                <a:latin typeface="Chewy"/>
                <a:ea typeface="Chewy"/>
                <a:cs typeface="Chewy"/>
                <a:sym typeface="Chewy"/>
              </a:rPr>
              <a:t>18,025 (2014-2025)</a:t>
            </a:r>
          </a:p>
        </p:txBody>
      </p:sp>
      <p:sp>
        <p:nvSpPr>
          <p:cNvPr id="14" name="TextBox 14"/>
          <p:cNvSpPr txBox="1"/>
          <p:nvPr/>
        </p:nvSpPr>
        <p:spPr>
          <a:xfrm>
            <a:off x="1630439" y="5117092"/>
            <a:ext cx="10310559" cy="1535292"/>
          </a:xfrm>
          <a:prstGeom prst="rect">
            <a:avLst/>
          </a:prstGeom>
        </p:spPr>
        <p:txBody>
          <a:bodyPr lIns="0" tIns="0" rIns="0" bIns="0" rtlCol="0" anchor="t">
            <a:spAutoFit/>
          </a:bodyPr>
          <a:lstStyle/>
          <a:p>
            <a:pPr defTabSz="609630">
              <a:lnSpc>
                <a:spcPts val="2053"/>
              </a:lnSpc>
            </a:pPr>
            <a:r>
              <a:rPr lang="en-US" sz="1467" b="1">
                <a:solidFill>
                  <a:srgbClr val="000000"/>
                </a:solidFill>
                <a:latin typeface="Canva Sans Bold"/>
                <a:ea typeface="Canva Sans Bold"/>
                <a:cs typeface="Canva Sans Bold"/>
                <a:sym typeface="Canva Sans Bold"/>
              </a:rPr>
              <a:t>Most downloaded: </a:t>
            </a:r>
            <a:r>
              <a:rPr lang="en-US" sz="1467">
                <a:solidFill>
                  <a:srgbClr val="000000"/>
                </a:solidFill>
                <a:latin typeface="Canva Sans"/>
                <a:ea typeface="Canva Sans"/>
                <a:cs typeface="Canva Sans"/>
                <a:sym typeface="Canva Sans"/>
              </a:rPr>
              <a:t>A catastrophic tropical drought kills hydraulically vulnerable tree species</a:t>
            </a:r>
          </a:p>
          <a:p>
            <a:pPr defTabSz="609630">
              <a:lnSpc>
                <a:spcPts val="2053"/>
              </a:lnSpc>
            </a:pPr>
            <a:r>
              <a:rPr lang="en-US" sz="1467">
                <a:solidFill>
                  <a:srgbClr val="000000"/>
                </a:solidFill>
                <a:latin typeface="Canva Sans"/>
                <a:ea typeface="Canva Sans"/>
                <a:cs typeface="Canva Sans"/>
                <a:sym typeface="Canva Sans"/>
              </a:rPr>
              <a:t>10.5061/dryad.2rbnzs7jp</a:t>
            </a:r>
          </a:p>
          <a:p>
            <a:pPr defTabSz="609630">
              <a:lnSpc>
                <a:spcPts val="2053"/>
              </a:lnSpc>
            </a:pPr>
            <a:r>
              <a:rPr lang="en-US" sz="1467">
                <a:solidFill>
                  <a:srgbClr val="000000"/>
                </a:solidFill>
                <a:latin typeface="Canva Sans"/>
                <a:ea typeface="Canva Sans"/>
                <a:cs typeface="Canva Sans"/>
                <a:sym typeface="Canva Sans"/>
              </a:rPr>
              <a:t>Filippo Aureli Orcid 0000-0002-0671-013X</a:t>
            </a:r>
          </a:p>
          <a:p>
            <a:pPr defTabSz="609630">
              <a:lnSpc>
                <a:spcPts val="2053"/>
              </a:lnSpc>
            </a:pPr>
            <a:endParaRPr lang="en-US" sz="1467">
              <a:solidFill>
                <a:srgbClr val="000000"/>
              </a:solidFill>
              <a:latin typeface="Canva Sans"/>
              <a:ea typeface="Canva Sans"/>
              <a:cs typeface="Canva Sans"/>
              <a:sym typeface="Canva Sans"/>
            </a:endParaRPr>
          </a:p>
          <a:p>
            <a:pPr defTabSz="609630">
              <a:lnSpc>
                <a:spcPts val="1213"/>
              </a:lnSpc>
              <a:spcBef>
                <a:spcPct val="0"/>
              </a:spcBef>
            </a:pPr>
            <a:r>
              <a:rPr lang="en-US" sz="867" b="1">
                <a:solidFill>
                  <a:srgbClr val="000000"/>
                </a:solidFill>
                <a:latin typeface="Canva Sans Bold"/>
                <a:ea typeface="Canva Sans Bold"/>
                <a:cs typeface="Canva Sans Bold"/>
                <a:sym typeface="Canva Sans Bold"/>
              </a:rPr>
              <a:t>In collaboration with</a:t>
            </a:r>
            <a:r>
              <a:rPr lang="en-US" sz="867">
                <a:solidFill>
                  <a:srgbClr val="000000"/>
                </a:solidFill>
                <a:latin typeface="Canva Sans"/>
                <a:ea typeface="Canva Sans"/>
                <a:cs typeface="Canva Sans"/>
                <a:sym typeface="Canva Sans"/>
              </a:rPr>
              <a:t>: University of Minnesota, United States; University of Tasmania, Australia; University of British Columbia, Canada; Colby College, United States; Guanacaste Conservation Area, Costa Rica</a:t>
            </a:r>
          </a:p>
          <a:p>
            <a:pPr defTabSz="609630">
              <a:lnSpc>
                <a:spcPts val="2893"/>
              </a:lnSpc>
              <a:spcBef>
                <a:spcPct val="0"/>
              </a:spcBef>
            </a:pPr>
            <a:endParaRPr lang="en-US" sz="867">
              <a:solidFill>
                <a:srgbClr val="000000"/>
              </a:solidFill>
              <a:latin typeface="Canva Sans"/>
              <a:ea typeface="Canva Sans"/>
              <a:cs typeface="Canva Sans"/>
              <a:sym typeface="Canv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8024" b="-108024"/>
            </a:stretch>
          </a:blipFill>
        </p:spPr>
        <p:txBody>
          <a:bodyPr/>
          <a:lstStyle/>
          <a:p>
            <a:pPr defTabSz="609630"/>
            <a:endParaRPr lang="en-GB" sz="1200">
              <a:solidFill>
                <a:prstClr val="black"/>
              </a:solidFill>
              <a:latin typeface="Calibri"/>
            </a:endParaRPr>
          </a:p>
        </p:txBody>
      </p:sp>
      <p:sp>
        <p:nvSpPr>
          <p:cNvPr id="3" name="TextBox 3"/>
          <p:cNvSpPr txBox="1"/>
          <p:nvPr/>
        </p:nvSpPr>
        <p:spPr>
          <a:xfrm>
            <a:off x="2889335" y="194315"/>
            <a:ext cx="9085892" cy="456856"/>
          </a:xfrm>
          <a:prstGeom prst="rect">
            <a:avLst/>
          </a:prstGeom>
        </p:spPr>
        <p:txBody>
          <a:bodyPr lIns="0" tIns="0" rIns="0" bIns="0" rtlCol="0" anchor="t">
            <a:spAutoFit/>
          </a:bodyPr>
          <a:lstStyle/>
          <a:p>
            <a:pPr algn="ctr" defTabSz="609630">
              <a:lnSpc>
                <a:spcPts val="3920"/>
              </a:lnSpc>
              <a:spcBef>
                <a:spcPct val="0"/>
              </a:spcBef>
            </a:pPr>
            <a:r>
              <a:rPr lang="en-US" sz="2800" b="1">
                <a:solidFill>
                  <a:srgbClr val="000000"/>
                </a:solidFill>
                <a:latin typeface="Canva Sans Bold"/>
                <a:ea typeface="Canva Sans Bold"/>
                <a:cs typeface="Canva Sans Bold"/>
                <a:sym typeface="Canva Sans Bold"/>
              </a:rPr>
              <a:t>Published Datasets: LJMU Data Repository Oct 2025</a:t>
            </a:r>
          </a:p>
        </p:txBody>
      </p:sp>
      <p:pic>
        <p:nvPicPr>
          <p:cNvPr id="4" name="Picture 4"/>
          <p:cNvPicPr>
            <a:picLocks noChangeAspect="1"/>
          </p:cNvPicPr>
          <p:nvPr/>
        </p:nvPicPr>
        <p:blipFill>
          <a:blip r:embed="rId3"/>
          <a:stretch>
            <a:fillRect/>
          </a:stretch>
        </p:blipFill>
        <p:spPr>
          <a:xfrm>
            <a:off x="-420070" y="-158441"/>
            <a:ext cx="4311032" cy="5040841"/>
          </a:xfrm>
          <a:prstGeom prst="rect">
            <a:avLst/>
          </a:prstGeom>
        </p:spPr>
      </p:pic>
      <p:sp>
        <p:nvSpPr>
          <p:cNvPr id="5" name="TextBox 5"/>
          <p:cNvSpPr txBox="1"/>
          <p:nvPr/>
        </p:nvSpPr>
        <p:spPr>
          <a:xfrm>
            <a:off x="3470892" y="872485"/>
            <a:ext cx="8325334" cy="2816605"/>
          </a:xfrm>
          <a:prstGeom prst="rect">
            <a:avLst/>
          </a:prstGeom>
        </p:spPr>
        <p:txBody>
          <a:bodyPr lIns="0" tIns="0" rIns="0" bIns="0" rtlCol="0" anchor="t">
            <a:spAutoFit/>
          </a:bodyPr>
          <a:lstStyle/>
          <a:p>
            <a:pPr defTabSz="609630">
              <a:lnSpc>
                <a:spcPts val="2053"/>
              </a:lnSpc>
            </a:pPr>
            <a:r>
              <a:rPr lang="en-US" sz="1467" b="1">
                <a:solidFill>
                  <a:srgbClr val="000000"/>
                </a:solidFill>
                <a:latin typeface="Canva Sans Bold"/>
                <a:ea typeface="Canva Sans Bold"/>
                <a:cs typeface="Canva Sans Bold"/>
                <a:sym typeface="Canva Sans Bold"/>
              </a:rPr>
              <a:t>Most downloaded: </a:t>
            </a:r>
          </a:p>
          <a:p>
            <a:pPr defTabSz="609630">
              <a:lnSpc>
                <a:spcPts val="1773"/>
              </a:lnSpc>
            </a:pPr>
            <a:r>
              <a:rPr lang="en-US" sz="1267" b="1">
                <a:solidFill>
                  <a:srgbClr val="000000"/>
                </a:solidFill>
                <a:latin typeface="Canva Sans Bold"/>
                <a:ea typeface="Canva Sans Bold"/>
                <a:cs typeface="Canva Sans Bold"/>
                <a:sym typeface="Canva Sans Bold"/>
              </a:rPr>
              <a:t>Understanding the extent of and limitations to conscientious objection by health care practitioners to abortion https://doi.org/10.24377/LJMU.d.00000101</a:t>
            </a:r>
          </a:p>
          <a:p>
            <a:pPr defTabSz="609630">
              <a:lnSpc>
                <a:spcPts val="1773"/>
              </a:lnSpc>
            </a:pPr>
            <a:r>
              <a:rPr lang="en-US" sz="1267">
                <a:solidFill>
                  <a:srgbClr val="000000"/>
                </a:solidFill>
                <a:latin typeface="Canva Sans"/>
                <a:ea typeface="Canva Sans"/>
                <a:cs typeface="Canva Sans"/>
                <a:sym typeface="Canva Sans"/>
              </a:rPr>
              <a:t>Fleming, Valerie, Maxwell, Clare and Morecroft, Charles (2021) Understanding the extent of and limitations to conscientious objection by health care practitioners to abortion. [Data Collection]</a:t>
            </a:r>
          </a:p>
          <a:p>
            <a:pPr defTabSz="609630">
              <a:lnSpc>
                <a:spcPts val="1773"/>
              </a:lnSpc>
            </a:pPr>
            <a:endParaRPr lang="en-US" sz="1267">
              <a:solidFill>
                <a:srgbClr val="000000"/>
              </a:solidFill>
              <a:latin typeface="Canva Sans"/>
              <a:ea typeface="Canva Sans"/>
              <a:cs typeface="Canva Sans"/>
              <a:sym typeface="Canva Sans"/>
            </a:endParaRPr>
          </a:p>
          <a:p>
            <a:pPr defTabSz="609630">
              <a:lnSpc>
                <a:spcPts val="1773"/>
              </a:lnSpc>
            </a:pPr>
            <a:r>
              <a:rPr lang="en-US" sz="1267" b="1">
                <a:solidFill>
                  <a:srgbClr val="000000"/>
                </a:solidFill>
                <a:latin typeface="Canva Sans Bold"/>
                <a:ea typeface="Canva Sans Bold"/>
                <a:cs typeface="Canva Sans Bold"/>
                <a:sym typeface="Canva Sans Bold"/>
              </a:rPr>
              <a:t>Design, Development and Implementation of Wearable Technology in Football Further Education Settings in the United Kingdom. Dataset. DOI: </a:t>
            </a:r>
            <a:r>
              <a:rPr lang="en-US" sz="1267" b="1" u="sng">
                <a:solidFill>
                  <a:srgbClr val="000000"/>
                </a:solidFill>
                <a:latin typeface="Canva Sans Bold"/>
                <a:ea typeface="Canva Sans Bold"/>
                <a:cs typeface="Canva Sans Bold"/>
                <a:sym typeface="Canva Sans Bold"/>
                <a:hlinkClick r:id="rId4" tooltip="https://doi.org/10.24377/LJMU.d.00000107"/>
              </a:rPr>
              <a:t>https://doi.org/10.24377/LJMU.d.00000107</a:t>
            </a:r>
            <a:r>
              <a:rPr lang="en-US" sz="1267">
                <a:solidFill>
                  <a:srgbClr val="000000"/>
                </a:solidFill>
                <a:latin typeface="Canva Sans"/>
                <a:ea typeface="Canva Sans"/>
                <a:cs typeface="Canva Sans"/>
                <a:sym typeface="Canva Sans"/>
              </a:rPr>
              <a:t> </a:t>
            </a:r>
          </a:p>
          <a:p>
            <a:pPr defTabSz="609630">
              <a:lnSpc>
                <a:spcPts val="1773"/>
              </a:lnSpc>
            </a:pPr>
            <a:r>
              <a:rPr lang="en-US" sz="1267">
                <a:solidFill>
                  <a:srgbClr val="000000"/>
                </a:solidFill>
                <a:latin typeface="Canva Sans"/>
                <a:ea typeface="Canva Sans"/>
                <a:cs typeface="Canva Sans"/>
                <a:sym typeface="Canva Sans"/>
              </a:rPr>
              <a:t>Tierney, Peter (2021) Design, Development and Implementation of Wearable Technology in Football Further Education Settings in the United Kingdom. Dataset. [Data Collection]</a:t>
            </a:r>
          </a:p>
          <a:p>
            <a:pPr defTabSz="609630">
              <a:lnSpc>
                <a:spcPts val="1773"/>
              </a:lnSpc>
              <a:spcBef>
                <a:spcPct val="0"/>
              </a:spcBef>
            </a:pPr>
            <a:endParaRPr lang="en-US" sz="1267">
              <a:solidFill>
                <a:srgbClr val="000000"/>
              </a:solidFill>
              <a:latin typeface="Canva Sans"/>
              <a:ea typeface="Canva Sans"/>
              <a:cs typeface="Canva Sans"/>
              <a:sym typeface="Canva Sans"/>
            </a:endParaRPr>
          </a:p>
          <a:p>
            <a:pPr defTabSz="609630">
              <a:lnSpc>
                <a:spcPts val="2053"/>
              </a:lnSpc>
              <a:spcBef>
                <a:spcPct val="0"/>
              </a:spcBef>
            </a:pPr>
            <a:endParaRPr lang="en-US" sz="1267">
              <a:solidFill>
                <a:srgbClr val="000000"/>
              </a:solidFill>
              <a:latin typeface="Canva Sans"/>
              <a:ea typeface="Canva Sans"/>
              <a:cs typeface="Canva Sans"/>
              <a:sym typeface="Canva Sans"/>
            </a:endParaRPr>
          </a:p>
        </p:txBody>
      </p:sp>
      <p:sp>
        <p:nvSpPr>
          <p:cNvPr id="6" name="Freeform 6"/>
          <p:cNvSpPr/>
          <p:nvPr/>
        </p:nvSpPr>
        <p:spPr>
          <a:xfrm rot="-3406420">
            <a:off x="10848663" y="-56831"/>
            <a:ext cx="1315075" cy="1485261"/>
          </a:xfrm>
          <a:custGeom>
            <a:avLst/>
            <a:gdLst/>
            <a:ahLst/>
            <a:cxnLst/>
            <a:rect l="l" t="t" r="r" b="b"/>
            <a:pathLst>
              <a:path w="1972613" h="2227892">
                <a:moveTo>
                  <a:pt x="0" y="0"/>
                </a:moveTo>
                <a:lnTo>
                  <a:pt x="1972612" y="0"/>
                </a:lnTo>
                <a:lnTo>
                  <a:pt x="1972612" y="2227892"/>
                </a:lnTo>
                <a:lnTo>
                  <a:pt x="0" y="2227892"/>
                </a:lnTo>
                <a:lnTo>
                  <a:pt x="0" y="0"/>
                </a:lnTo>
                <a:close/>
              </a:path>
            </a:pathLst>
          </a:custGeom>
          <a:blipFill>
            <a:blip r:embed="rId5">
              <a:alphaModFix amt="20999"/>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rot="-1101545">
            <a:off x="7381792" y="3973858"/>
            <a:ext cx="1005292" cy="638361"/>
          </a:xfrm>
          <a:custGeom>
            <a:avLst/>
            <a:gdLst/>
            <a:ahLst/>
            <a:cxnLst/>
            <a:rect l="l" t="t" r="r" b="b"/>
            <a:pathLst>
              <a:path w="1507938" h="957541">
                <a:moveTo>
                  <a:pt x="0" y="0"/>
                </a:moveTo>
                <a:lnTo>
                  <a:pt x="1507939" y="0"/>
                </a:lnTo>
                <a:lnTo>
                  <a:pt x="1507939" y="957541"/>
                </a:lnTo>
                <a:lnTo>
                  <a:pt x="0" y="9575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grpSp>
        <p:nvGrpSpPr>
          <p:cNvPr id="8" name="Group 8"/>
          <p:cNvGrpSpPr/>
          <p:nvPr/>
        </p:nvGrpSpPr>
        <p:grpSpPr>
          <a:xfrm>
            <a:off x="-674525" y="5722586"/>
            <a:ext cx="6770525" cy="953456"/>
            <a:chOff x="0" y="114300"/>
            <a:chExt cx="13541050" cy="1906912"/>
          </a:xfrm>
        </p:grpSpPr>
        <p:sp>
          <p:nvSpPr>
            <p:cNvPr id="9" name="TextBox 9"/>
            <p:cNvSpPr txBox="1"/>
            <p:nvPr/>
          </p:nvSpPr>
          <p:spPr>
            <a:xfrm>
              <a:off x="0" y="114300"/>
              <a:ext cx="13541050" cy="1077218"/>
            </a:xfrm>
            <a:prstGeom prst="rect">
              <a:avLst/>
            </a:prstGeom>
          </p:spPr>
          <p:txBody>
            <a:bodyPr lIns="0" tIns="0" rIns="0" bIns="0" rtlCol="0" anchor="t">
              <a:spAutoFit/>
            </a:bodyPr>
            <a:lstStyle/>
            <a:p>
              <a:pPr algn="ctr" defTabSz="609630">
                <a:lnSpc>
                  <a:spcPts val="4175"/>
                </a:lnSpc>
              </a:pPr>
              <a:r>
                <a:rPr lang="en-US" sz="4217">
                  <a:solidFill>
                    <a:srgbClr val="000000"/>
                  </a:solidFill>
                  <a:latin typeface="Chewy"/>
                  <a:ea typeface="Chewy"/>
                  <a:cs typeface="Chewy"/>
                  <a:sym typeface="Chewy"/>
                </a:rPr>
                <a:t>Total Downloads </a:t>
              </a:r>
            </a:p>
          </p:txBody>
        </p:sp>
        <p:sp>
          <p:nvSpPr>
            <p:cNvPr id="10" name="TextBox 10"/>
            <p:cNvSpPr txBox="1"/>
            <p:nvPr/>
          </p:nvSpPr>
          <p:spPr>
            <a:xfrm>
              <a:off x="0" y="1548902"/>
              <a:ext cx="13541050" cy="472310"/>
            </a:xfrm>
            <a:prstGeom prst="rect">
              <a:avLst/>
            </a:prstGeom>
          </p:spPr>
          <p:txBody>
            <a:bodyPr lIns="0" tIns="0" rIns="0" bIns="0" rtlCol="0" anchor="t">
              <a:spAutoFit/>
            </a:bodyPr>
            <a:lstStyle/>
            <a:p>
              <a:pPr algn="ctr" defTabSz="609630">
                <a:lnSpc>
                  <a:spcPts val="1980"/>
                </a:lnSpc>
              </a:pPr>
              <a:r>
                <a:rPr lang="en-US" sz="1500" spc="273">
                  <a:solidFill>
                    <a:srgbClr val="000000"/>
                  </a:solidFill>
                  <a:latin typeface="League Spartan"/>
                  <a:ea typeface="League Spartan"/>
                  <a:cs typeface="League Spartan"/>
                  <a:sym typeface="League Spartan"/>
                </a:rPr>
                <a:t>104,029  (2017-2025)</a:t>
              </a:r>
            </a:p>
          </p:txBody>
        </p:sp>
      </p:grpSp>
      <p:sp>
        <p:nvSpPr>
          <p:cNvPr id="11" name="Freeform 11"/>
          <p:cNvSpPr/>
          <p:nvPr/>
        </p:nvSpPr>
        <p:spPr>
          <a:xfrm>
            <a:off x="-1617433" y="4800600"/>
            <a:ext cx="2792061" cy="2743200"/>
          </a:xfrm>
          <a:custGeom>
            <a:avLst/>
            <a:gdLst/>
            <a:ahLst/>
            <a:cxnLst/>
            <a:rect l="l" t="t" r="r" b="b"/>
            <a:pathLst>
              <a:path w="4188092" h="4114800">
                <a:moveTo>
                  <a:pt x="0" y="0"/>
                </a:moveTo>
                <a:lnTo>
                  <a:pt x="4188091" y="0"/>
                </a:lnTo>
                <a:lnTo>
                  <a:pt x="418809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12" name="TextBox 12"/>
          <p:cNvSpPr txBox="1"/>
          <p:nvPr/>
        </p:nvSpPr>
        <p:spPr>
          <a:xfrm>
            <a:off x="7884439" y="3355327"/>
            <a:ext cx="4090789" cy="244811"/>
          </a:xfrm>
          <a:prstGeom prst="rect">
            <a:avLst/>
          </a:prstGeom>
        </p:spPr>
        <p:txBody>
          <a:bodyPr lIns="0" tIns="0" rIns="0" bIns="0" rtlCol="0" anchor="t">
            <a:spAutoFit/>
          </a:bodyPr>
          <a:lstStyle/>
          <a:p>
            <a:pPr algn="ctr" defTabSz="609630">
              <a:lnSpc>
                <a:spcPts val="2053"/>
              </a:lnSpc>
            </a:pPr>
            <a:r>
              <a:rPr lang="en-US" sz="1467" b="1">
                <a:solidFill>
                  <a:srgbClr val="000000"/>
                </a:solidFill>
                <a:latin typeface="Canva Sans Bold"/>
                <a:ea typeface="Canva Sans Bold"/>
                <a:cs typeface="Canva Sans Bold"/>
                <a:sym typeface="Canva Sans Bold"/>
              </a:rPr>
              <a:t>LJMU’s Top Data Contributors  by downloads</a:t>
            </a:r>
          </a:p>
        </p:txBody>
      </p:sp>
      <p:sp>
        <p:nvSpPr>
          <p:cNvPr id="13" name="TextBox 13"/>
          <p:cNvSpPr txBox="1"/>
          <p:nvPr/>
        </p:nvSpPr>
        <p:spPr>
          <a:xfrm>
            <a:off x="3639235" y="3403600"/>
            <a:ext cx="3994324" cy="2281266"/>
          </a:xfrm>
          <a:prstGeom prst="rect">
            <a:avLst/>
          </a:prstGeom>
        </p:spPr>
        <p:txBody>
          <a:bodyPr lIns="0" tIns="0" rIns="0" bIns="0" rtlCol="0" anchor="t">
            <a:spAutoFit/>
          </a:bodyPr>
          <a:lstStyle/>
          <a:p>
            <a:pPr defTabSz="609630">
              <a:lnSpc>
                <a:spcPts val="2239"/>
              </a:lnSpc>
            </a:pPr>
            <a:r>
              <a:rPr lang="en-US" sz="1600" b="1">
                <a:solidFill>
                  <a:srgbClr val="000000"/>
                </a:solidFill>
                <a:latin typeface="Canva Sans Bold"/>
                <a:ea typeface="Canva Sans Bold"/>
                <a:cs typeface="Canva Sans Bold"/>
                <a:sym typeface="Canva Sans Bold"/>
              </a:rPr>
              <a:t>Top Deposits By Fields of Research</a:t>
            </a:r>
          </a:p>
          <a:p>
            <a:pPr algn="ctr" defTabSz="609630">
              <a:lnSpc>
                <a:spcPts val="2239"/>
              </a:lnSpc>
            </a:pPr>
            <a:endParaRPr lang="en-US" sz="1600" b="1">
              <a:solidFill>
                <a:srgbClr val="000000"/>
              </a:solidFill>
              <a:latin typeface="Canva Sans Bold"/>
              <a:ea typeface="Canva Sans Bold"/>
              <a:cs typeface="Canva Sans Bold"/>
              <a:sym typeface="Canva Sans Bold"/>
            </a:endParaRPr>
          </a:p>
          <a:p>
            <a:pPr marL="345457" lvl="1" indent="-172729" defTabSz="609630">
              <a:lnSpc>
                <a:spcPts val="2239"/>
              </a:lnSpc>
              <a:buFontTx/>
              <a:buAutoNum type="arabicPeriod"/>
            </a:pPr>
            <a:r>
              <a:rPr lang="en-US" sz="1600" b="1" u="sng">
                <a:solidFill>
                  <a:srgbClr val="000000"/>
                </a:solidFill>
                <a:latin typeface="Canva Sans Bold"/>
                <a:ea typeface="Canva Sans Bold"/>
                <a:cs typeface="Canva Sans Bold"/>
                <a:sym typeface="Canva Sans Bold"/>
                <a:hlinkClick r:id="rId11" tooltip="https://opendata.ljmu.ac.uk/view/fields_of_research/52/"/>
              </a:rPr>
              <a:t>Psychology</a:t>
            </a:r>
            <a:r>
              <a:rPr lang="en-US" sz="1600" b="1">
                <a:solidFill>
                  <a:srgbClr val="000000"/>
                </a:solidFill>
                <a:latin typeface="Canva Sans Bold"/>
                <a:ea typeface="Canva Sans Bold"/>
                <a:cs typeface="Canva Sans Bold"/>
                <a:sym typeface="Canva Sans Bold"/>
              </a:rPr>
              <a:t> (24)</a:t>
            </a:r>
          </a:p>
          <a:p>
            <a:pPr marL="345457" lvl="1" indent="-172729" defTabSz="609630">
              <a:lnSpc>
                <a:spcPts val="2239"/>
              </a:lnSpc>
              <a:buFontTx/>
              <a:buAutoNum type="arabicPeriod"/>
            </a:pPr>
            <a:r>
              <a:rPr lang="en-US" sz="1600" b="1" u="sng">
                <a:solidFill>
                  <a:srgbClr val="000000"/>
                </a:solidFill>
                <a:latin typeface="Canva Sans Bold"/>
                <a:ea typeface="Canva Sans Bold"/>
                <a:cs typeface="Canva Sans Bold"/>
                <a:sym typeface="Canva Sans Bold"/>
                <a:hlinkClick r:id="rId12" tooltip="https://opendata.ljmu.ac.uk/view/fields_of_research/42/"/>
              </a:rPr>
              <a:t>Health sciences</a:t>
            </a:r>
            <a:r>
              <a:rPr lang="en-US" sz="1600" b="1">
                <a:solidFill>
                  <a:srgbClr val="000000"/>
                </a:solidFill>
                <a:latin typeface="Canva Sans Bold"/>
                <a:ea typeface="Canva Sans Bold"/>
                <a:cs typeface="Canva Sans Bold"/>
                <a:sym typeface="Canva Sans Bold"/>
              </a:rPr>
              <a:t> (22)</a:t>
            </a:r>
          </a:p>
          <a:p>
            <a:pPr marL="345457" lvl="1" indent="-172729" defTabSz="609630">
              <a:lnSpc>
                <a:spcPts val="2239"/>
              </a:lnSpc>
              <a:buFontTx/>
              <a:buAutoNum type="arabicPeriod"/>
            </a:pPr>
            <a:r>
              <a:rPr lang="en-US" sz="1600" b="1" u="sng">
                <a:solidFill>
                  <a:srgbClr val="000000"/>
                </a:solidFill>
                <a:latin typeface="Canva Sans Bold"/>
                <a:ea typeface="Canva Sans Bold"/>
                <a:cs typeface="Canva Sans Bold"/>
                <a:sym typeface="Canva Sans Bold"/>
                <a:hlinkClick r:id="rId13" tooltip="https://opendata.ljmu.ac.uk/view/fields_of_research/36/"/>
              </a:rPr>
              <a:t>Creative arts and writing</a:t>
            </a:r>
            <a:r>
              <a:rPr lang="en-US" sz="1600" b="1">
                <a:solidFill>
                  <a:srgbClr val="000000"/>
                </a:solidFill>
                <a:latin typeface="Canva Sans Bold"/>
                <a:ea typeface="Canva Sans Bold"/>
                <a:cs typeface="Canva Sans Bold"/>
                <a:sym typeface="Canva Sans Bold"/>
              </a:rPr>
              <a:t> (11)</a:t>
            </a:r>
          </a:p>
          <a:p>
            <a:pPr marL="345457" lvl="1" indent="-172729" defTabSz="609630">
              <a:lnSpc>
                <a:spcPts val="2239"/>
              </a:lnSpc>
              <a:buFontTx/>
              <a:buAutoNum type="arabicPeriod"/>
            </a:pPr>
            <a:r>
              <a:rPr lang="en-US" sz="1600" b="1" u="sng">
                <a:solidFill>
                  <a:srgbClr val="000000"/>
                </a:solidFill>
                <a:latin typeface="Canva Sans Bold"/>
                <a:ea typeface="Canva Sans Bold"/>
                <a:cs typeface="Canva Sans Bold"/>
                <a:sym typeface="Canva Sans Bold"/>
                <a:hlinkClick r:id="rId14" tooltip="https://opendata.ljmu.ac.uk/view/fields_of_research/31/"/>
              </a:rPr>
              <a:t>Biological sciences</a:t>
            </a:r>
            <a:r>
              <a:rPr lang="en-US" sz="1600" b="1">
                <a:solidFill>
                  <a:srgbClr val="000000"/>
                </a:solidFill>
                <a:latin typeface="Canva Sans Bold"/>
                <a:ea typeface="Canva Sans Bold"/>
                <a:cs typeface="Canva Sans Bold"/>
                <a:sym typeface="Canva Sans Bold"/>
              </a:rPr>
              <a:t> (6)</a:t>
            </a:r>
          </a:p>
          <a:p>
            <a:pPr marL="345457" lvl="1" indent="-172729" defTabSz="609630">
              <a:lnSpc>
                <a:spcPts val="2239"/>
              </a:lnSpc>
              <a:buFontTx/>
              <a:buAutoNum type="arabicPeriod"/>
            </a:pPr>
            <a:r>
              <a:rPr lang="en-US" sz="1600" b="1" u="sng">
                <a:solidFill>
                  <a:srgbClr val="000000"/>
                </a:solidFill>
                <a:latin typeface="Canva Sans Bold"/>
                <a:ea typeface="Canva Sans Bold"/>
                <a:cs typeface="Canva Sans Bold"/>
                <a:sym typeface="Canva Sans Bold"/>
                <a:hlinkClick r:id="rId15" tooltip="https://opendata.ljmu.ac.uk/view/fields_of_research/33/"/>
              </a:rPr>
              <a:t>Built environment and design</a:t>
            </a:r>
            <a:r>
              <a:rPr lang="en-US" sz="1600" b="1">
                <a:solidFill>
                  <a:srgbClr val="000000"/>
                </a:solidFill>
                <a:latin typeface="Canva Sans Bold"/>
                <a:ea typeface="Canva Sans Bold"/>
                <a:cs typeface="Canva Sans Bold"/>
                <a:sym typeface="Canva Sans Bold"/>
              </a:rPr>
              <a:t> (6)</a:t>
            </a:r>
          </a:p>
          <a:p>
            <a:pPr defTabSz="609630">
              <a:lnSpc>
                <a:spcPts val="2707"/>
              </a:lnSpc>
            </a:pPr>
            <a:endParaRPr lang="en-US" sz="1600" b="1">
              <a:solidFill>
                <a:srgbClr val="000000"/>
              </a:solidFill>
              <a:latin typeface="Canva Sans Bold"/>
              <a:ea typeface="Canva Sans Bold"/>
              <a:cs typeface="Canva Sans Bold"/>
              <a:sym typeface="Canva Sans Bold"/>
            </a:endParaRPr>
          </a:p>
        </p:txBody>
      </p:sp>
      <p:sp>
        <p:nvSpPr>
          <p:cNvPr id="14" name="TextBox 14"/>
          <p:cNvSpPr txBox="1"/>
          <p:nvPr/>
        </p:nvSpPr>
        <p:spPr>
          <a:xfrm>
            <a:off x="8633483" y="3806384"/>
            <a:ext cx="3194539" cy="3389902"/>
          </a:xfrm>
          <a:prstGeom prst="rect">
            <a:avLst/>
          </a:prstGeom>
        </p:spPr>
        <p:txBody>
          <a:bodyPr lIns="0" tIns="0" rIns="0" bIns="0" rtlCol="0" anchor="t">
            <a:spAutoFit/>
          </a:bodyPr>
          <a:lstStyle/>
          <a:p>
            <a:pPr defTabSz="609630">
              <a:lnSpc>
                <a:spcPts val="2053"/>
              </a:lnSpc>
            </a:pPr>
            <a:r>
              <a:rPr lang="en-US" sz="1467">
                <a:solidFill>
                  <a:srgbClr val="000000"/>
                </a:solidFill>
                <a:latin typeface="Canva Sans"/>
                <a:ea typeface="Canva Sans"/>
                <a:cs typeface="Canva Sans"/>
                <a:sym typeface="Canva Sans"/>
              </a:rPr>
              <a:t>1.Morecroft, Charles</a:t>
            </a:r>
          </a:p>
          <a:p>
            <a:pPr defTabSz="609630">
              <a:lnSpc>
                <a:spcPts val="2053"/>
              </a:lnSpc>
            </a:pPr>
            <a:r>
              <a:rPr lang="en-US" sz="1467">
                <a:solidFill>
                  <a:srgbClr val="000000"/>
                </a:solidFill>
                <a:latin typeface="Canva Sans"/>
                <a:ea typeface="Canva Sans"/>
                <a:cs typeface="Canva Sans"/>
                <a:sym typeface="Canva Sans"/>
              </a:rPr>
              <a:t>2.Fleming, Valerie</a:t>
            </a:r>
          </a:p>
          <a:p>
            <a:pPr defTabSz="609630">
              <a:lnSpc>
                <a:spcPts val="2053"/>
              </a:lnSpc>
            </a:pPr>
            <a:r>
              <a:rPr lang="en-US" sz="1467">
                <a:solidFill>
                  <a:srgbClr val="000000"/>
                </a:solidFill>
                <a:latin typeface="Canva Sans"/>
                <a:ea typeface="Canva Sans"/>
                <a:cs typeface="Canva Sans"/>
                <a:sym typeface="Canva Sans"/>
              </a:rPr>
              <a:t>3.Maxwell, Clare</a:t>
            </a:r>
          </a:p>
          <a:p>
            <a:pPr defTabSz="609630">
              <a:lnSpc>
                <a:spcPts val="2053"/>
              </a:lnSpc>
            </a:pPr>
            <a:r>
              <a:rPr lang="en-US" sz="1467">
                <a:solidFill>
                  <a:srgbClr val="000000"/>
                </a:solidFill>
                <a:latin typeface="Canva Sans"/>
                <a:ea typeface="Canva Sans"/>
                <a:cs typeface="Canva Sans"/>
                <a:sym typeface="Canva Sans"/>
              </a:rPr>
              <a:t>4.Tierney, Peter</a:t>
            </a:r>
          </a:p>
          <a:p>
            <a:pPr defTabSz="609630">
              <a:lnSpc>
                <a:spcPts val="2053"/>
              </a:lnSpc>
            </a:pPr>
            <a:r>
              <a:rPr lang="en-US" sz="1467">
                <a:solidFill>
                  <a:srgbClr val="000000"/>
                </a:solidFill>
                <a:latin typeface="Canva Sans"/>
                <a:ea typeface="Canva Sans"/>
                <a:cs typeface="Canva Sans"/>
                <a:sym typeface="Canva Sans"/>
              </a:rPr>
              <a:t>5.Montgomery, Catharine</a:t>
            </a:r>
          </a:p>
          <a:p>
            <a:pPr defTabSz="609630">
              <a:lnSpc>
                <a:spcPts val="2053"/>
              </a:lnSpc>
            </a:pPr>
            <a:r>
              <a:rPr lang="en-US" sz="1467">
                <a:solidFill>
                  <a:srgbClr val="000000"/>
                </a:solidFill>
                <a:latin typeface="Canva Sans"/>
                <a:ea typeface="Canva Sans"/>
                <a:cs typeface="Canva Sans"/>
                <a:sym typeface="Canva Sans"/>
              </a:rPr>
              <a:t>6.Crotti, Matteo</a:t>
            </a:r>
          </a:p>
          <a:p>
            <a:pPr defTabSz="609630">
              <a:lnSpc>
                <a:spcPts val="2053"/>
              </a:lnSpc>
            </a:pPr>
            <a:r>
              <a:rPr lang="en-US" sz="1467">
                <a:solidFill>
                  <a:srgbClr val="000000"/>
                </a:solidFill>
                <a:latin typeface="Canva Sans"/>
                <a:ea typeface="Canva Sans"/>
                <a:cs typeface="Canva Sans"/>
                <a:sym typeface="Canva Sans"/>
              </a:rPr>
              <a:t>7.Foweather, Lawrence</a:t>
            </a:r>
          </a:p>
          <a:p>
            <a:pPr defTabSz="609630">
              <a:lnSpc>
                <a:spcPts val="2053"/>
              </a:lnSpc>
            </a:pPr>
            <a:r>
              <a:rPr lang="en-US" sz="1467">
                <a:solidFill>
                  <a:srgbClr val="000000"/>
                </a:solidFill>
                <a:latin typeface="Canva Sans"/>
                <a:ea typeface="Canva Sans"/>
                <a:cs typeface="Canva Sans"/>
                <a:sym typeface="Canva Sans"/>
              </a:rPr>
              <a:t>8.Jones, Andrew</a:t>
            </a:r>
          </a:p>
          <a:p>
            <a:pPr defTabSz="609630">
              <a:lnSpc>
                <a:spcPts val="2053"/>
              </a:lnSpc>
            </a:pPr>
            <a:r>
              <a:rPr lang="en-US" sz="1467">
                <a:solidFill>
                  <a:srgbClr val="000000"/>
                </a:solidFill>
                <a:latin typeface="Canva Sans"/>
                <a:ea typeface="Canva Sans"/>
                <a:cs typeface="Canva Sans"/>
                <a:sym typeface="Canva Sans"/>
              </a:rPr>
              <a:t>9.Walker, Susannah</a:t>
            </a:r>
          </a:p>
          <a:p>
            <a:pPr defTabSz="609630">
              <a:lnSpc>
                <a:spcPts val="2053"/>
              </a:lnSpc>
            </a:pPr>
            <a:r>
              <a:rPr lang="en-US" sz="1467">
                <a:solidFill>
                  <a:srgbClr val="000000"/>
                </a:solidFill>
                <a:latin typeface="Canva Sans"/>
                <a:ea typeface="Canva Sans"/>
                <a:cs typeface="Canva Sans"/>
                <a:sym typeface="Canva Sans"/>
              </a:rPr>
              <a:t>10.Kidd, Tara</a:t>
            </a:r>
          </a:p>
          <a:p>
            <a:pPr algn="ctr" defTabSz="609630">
              <a:lnSpc>
                <a:spcPts val="2707"/>
              </a:lnSpc>
            </a:pPr>
            <a:endParaRPr lang="en-US" sz="1467">
              <a:solidFill>
                <a:srgbClr val="000000"/>
              </a:solidFill>
              <a:latin typeface="Canva Sans"/>
              <a:ea typeface="Canva Sans"/>
              <a:cs typeface="Canva Sans"/>
              <a:sym typeface="Canva Sans"/>
            </a:endParaRPr>
          </a:p>
          <a:p>
            <a:pPr algn="ctr" defTabSz="609630">
              <a:lnSpc>
                <a:spcPts val="3173"/>
              </a:lnSpc>
            </a:pPr>
            <a:endParaRPr lang="en-US" sz="1467">
              <a:solidFill>
                <a:srgbClr val="000000"/>
              </a:solidFill>
              <a:latin typeface="Canva Sans"/>
              <a:ea typeface="Canva Sans"/>
              <a:cs typeface="Canva Sans"/>
              <a:sym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a:t>Your Story, Your Way: Which evidence?</a:t>
            </a:r>
            <a:br>
              <a:rPr lang="en-US"/>
            </a:br>
            <a:endParaRPr lang="en-US"/>
          </a:p>
        </p:txBody>
      </p:sp>
      <p:pic>
        <p:nvPicPr>
          <p:cNvPr id="13" name="Graphic 12" descr="Route (Two Pins With A Path) with solid fill">
            <a:extLst>
              <a:ext uri="{FF2B5EF4-FFF2-40B4-BE49-F238E27FC236}">
                <a16:creationId xmlns:a16="http://schemas.microsoft.com/office/drawing/2014/main" id="{CFA80D5A-E89A-8F17-96A0-2D7A4E3955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2658" y="3789193"/>
            <a:ext cx="2314074" cy="2314074"/>
          </a:xfrm>
          <a:prstGeom prst="rect">
            <a:avLst/>
          </a:prstGeom>
        </p:spPr>
      </p:pic>
      <p:pic>
        <p:nvPicPr>
          <p:cNvPr id="15" name="Graphic 14" descr="Bus with solid fill">
            <a:extLst>
              <a:ext uri="{FF2B5EF4-FFF2-40B4-BE49-F238E27FC236}">
                <a16:creationId xmlns:a16="http://schemas.microsoft.com/office/drawing/2014/main" id="{1F5337EF-69C6-B16B-F583-6947884F47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613" y="2674280"/>
            <a:ext cx="2757309" cy="2757309"/>
          </a:xfrm>
          <a:prstGeom prst="rect">
            <a:avLst/>
          </a:prstGeom>
        </p:spPr>
      </p:pic>
      <p:pic>
        <p:nvPicPr>
          <p:cNvPr id="17" name="Graphic 16" descr="Playbook with solid fill">
            <a:extLst>
              <a:ext uri="{FF2B5EF4-FFF2-40B4-BE49-F238E27FC236}">
                <a16:creationId xmlns:a16="http://schemas.microsoft.com/office/drawing/2014/main" id="{10133AB1-A67F-DFDB-73CF-BA954D507F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7231" y="985102"/>
            <a:ext cx="2489501" cy="2489501"/>
          </a:xfrm>
          <a:prstGeom prst="rect">
            <a:avLst/>
          </a:prstGeom>
        </p:spPr>
      </p:pic>
      <p:sp>
        <p:nvSpPr>
          <p:cNvPr id="22" name="Arrow: Right 21">
            <a:extLst>
              <a:ext uri="{FF2B5EF4-FFF2-40B4-BE49-F238E27FC236}">
                <a16:creationId xmlns:a16="http://schemas.microsoft.com/office/drawing/2014/main" id="{CF3F8178-7C1A-CBDD-E4CA-78CF9CD222E9}"/>
              </a:ext>
            </a:extLst>
          </p:cNvPr>
          <p:cNvSpPr/>
          <p:nvPr/>
        </p:nvSpPr>
        <p:spPr>
          <a:xfrm rot="20558335">
            <a:off x="4092928" y="2629204"/>
            <a:ext cx="2757309" cy="528034"/>
          </a:xfrm>
          <a:prstGeom prst="rightArrow">
            <a:avLst/>
          </a:prstGeom>
          <a:solidFill>
            <a:srgbClr val="00B05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CCA013EB-5757-9B6F-29C6-75F207F5C2DB}"/>
              </a:ext>
            </a:extLst>
          </p:cNvPr>
          <p:cNvSpPr/>
          <p:nvPr/>
        </p:nvSpPr>
        <p:spPr>
          <a:xfrm rot="855764">
            <a:off x="4099504" y="4682213"/>
            <a:ext cx="2757309" cy="528034"/>
          </a:xfrm>
          <a:prstGeom prst="rightArrow">
            <a:avLst/>
          </a:prstGeom>
          <a:solidFill>
            <a:srgbClr val="00B05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Storytelling with solid fill">
            <a:extLst>
              <a:ext uri="{FF2B5EF4-FFF2-40B4-BE49-F238E27FC236}">
                <a16:creationId xmlns:a16="http://schemas.microsoft.com/office/drawing/2014/main" id="{DC5E35AE-0151-2366-E804-A42F0F7345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4086" y="2436021"/>
            <a:ext cx="914400" cy="914400"/>
          </a:xfrm>
          <a:prstGeom prst="rect">
            <a:avLst/>
          </a:prstGeom>
        </p:spPr>
      </p:pic>
    </p:spTree>
    <p:extLst>
      <p:ext uri="{BB962C8B-B14F-4D97-AF65-F5344CB8AC3E}">
        <p14:creationId xmlns:p14="http://schemas.microsoft.com/office/powerpoint/2010/main" val="1552976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GB" sz="1200">
              <a:solidFill>
                <a:prstClr val="black"/>
              </a:solidFill>
              <a:latin typeface="Calibri"/>
            </a:endParaRPr>
          </a:p>
        </p:txBody>
      </p:sp>
      <p:sp>
        <p:nvSpPr>
          <p:cNvPr id="3" name="Freeform 3"/>
          <p:cNvSpPr/>
          <p:nvPr/>
        </p:nvSpPr>
        <p:spPr>
          <a:xfrm>
            <a:off x="10231016" y="-221938"/>
            <a:ext cx="2792061" cy="2743200"/>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517394" y="5015229"/>
            <a:ext cx="1230897" cy="1049340"/>
          </a:xfrm>
          <a:custGeom>
            <a:avLst/>
            <a:gdLst/>
            <a:ahLst/>
            <a:cxnLst/>
            <a:rect l="l" t="t" r="r" b="b"/>
            <a:pathLst>
              <a:path w="1846346" h="1574010">
                <a:moveTo>
                  <a:pt x="0" y="0"/>
                </a:moveTo>
                <a:lnTo>
                  <a:pt x="1846346" y="0"/>
                </a:lnTo>
                <a:lnTo>
                  <a:pt x="1846346" y="1574010"/>
                </a:lnTo>
                <a:lnTo>
                  <a:pt x="0" y="1574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346448" y="3183497"/>
            <a:ext cx="6991653" cy="1378084"/>
          </a:xfrm>
          <a:custGeom>
            <a:avLst/>
            <a:gdLst/>
            <a:ahLst/>
            <a:cxnLst/>
            <a:rect l="l" t="t" r="r" b="b"/>
            <a:pathLst>
              <a:path w="10487479" h="2067126">
                <a:moveTo>
                  <a:pt x="0" y="0"/>
                </a:moveTo>
                <a:lnTo>
                  <a:pt x="10487480" y="0"/>
                </a:lnTo>
                <a:lnTo>
                  <a:pt x="10487480" y="2067125"/>
                </a:lnTo>
                <a:lnTo>
                  <a:pt x="0" y="2067125"/>
                </a:lnTo>
                <a:lnTo>
                  <a:pt x="0" y="0"/>
                </a:lnTo>
                <a:close/>
              </a:path>
            </a:pathLst>
          </a:custGeom>
          <a:blipFill>
            <a:blip r:embed="rId7"/>
            <a:stretch>
              <a:fillRect t="-2002" b="-2002"/>
            </a:stretch>
          </a:blipFill>
          <a:ln w="38100" cap="sq">
            <a:solidFill>
              <a:srgbClr val="000000"/>
            </a:solidFill>
            <a:prstDash val="solid"/>
            <a:miter/>
          </a:ln>
        </p:spPr>
        <p:txBody>
          <a:bodyPr/>
          <a:lstStyle/>
          <a:p>
            <a:pPr defTabSz="609630"/>
            <a:endParaRPr lang="en-GB" sz="1200">
              <a:solidFill>
                <a:prstClr val="black"/>
              </a:solidFill>
              <a:latin typeface="Calibri"/>
            </a:endParaRPr>
          </a:p>
        </p:txBody>
      </p:sp>
      <p:sp>
        <p:nvSpPr>
          <p:cNvPr id="6" name="Freeform 6"/>
          <p:cNvSpPr/>
          <p:nvPr/>
        </p:nvSpPr>
        <p:spPr>
          <a:xfrm>
            <a:off x="7423358" y="2141312"/>
            <a:ext cx="4768642" cy="3397657"/>
          </a:xfrm>
          <a:custGeom>
            <a:avLst/>
            <a:gdLst/>
            <a:ahLst/>
            <a:cxnLst/>
            <a:rect l="l" t="t" r="r" b="b"/>
            <a:pathLst>
              <a:path w="7152963" h="5096486">
                <a:moveTo>
                  <a:pt x="0" y="0"/>
                </a:moveTo>
                <a:lnTo>
                  <a:pt x="7152963" y="0"/>
                </a:lnTo>
                <a:lnTo>
                  <a:pt x="7152963" y="5096487"/>
                </a:lnTo>
                <a:lnTo>
                  <a:pt x="0" y="5096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a:off x="685800" y="5490726"/>
            <a:ext cx="1230897" cy="1049340"/>
          </a:xfrm>
          <a:custGeom>
            <a:avLst/>
            <a:gdLst/>
            <a:ahLst/>
            <a:cxnLst/>
            <a:rect l="l" t="t" r="r" b="b"/>
            <a:pathLst>
              <a:path w="1846346" h="1574010">
                <a:moveTo>
                  <a:pt x="0" y="0"/>
                </a:moveTo>
                <a:lnTo>
                  <a:pt x="1846346" y="0"/>
                </a:lnTo>
                <a:lnTo>
                  <a:pt x="1846346" y="1574010"/>
                </a:lnTo>
                <a:lnTo>
                  <a:pt x="0" y="1574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1616856" y="156169"/>
            <a:ext cx="14067554" cy="678519"/>
          </a:xfrm>
          <a:prstGeom prst="rect">
            <a:avLst/>
          </a:prstGeom>
        </p:spPr>
        <p:txBody>
          <a:bodyPr lIns="0" tIns="0" rIns="0" bIns="0" rtlCol="0" anchor="t">
            <a:spAutoFit/>
          </a:bodyPr>
          <a:lstStyle/>
          <a:p>
            <a:pPr algn="ctr" defTabSz="609630">
              <a:lnSpc>
                <a:spcPts val="5787"/>
              </a:lnSpc>
            </a:pPr>
            <a:r>
              <a:rPr lang="en-US" sz="4134" b="1">
                <a:solidFill>
                  <a:srgbClr val="000000"/>
                </a:solidFill>
                <a:latin typeface="Canva Sans Bold"/>
                <a:ea typeface="Canva Sans Bold"/>
                <a:cs typeface="Canva Sans Bold"/>
                <a:sym typeface="Canva Sans Bold"/>
              </a:rPr>
              <a:t>Published Datasets: Figshare Oct 2025</a:t>
            </a:r>
          </a:p>
        </p:txBody>
      </p:sp>
      <p:sp>
        <p:nvSpPr>
          <p:cNvPr id="9" name="TextBox 9"/>
          <p:cNvSpPr txBox="1"/>
          <p:nvPr/>
        </p:nvSpPr>
        <p:spPr>
          <a:xfrm>
            <a:off x="346448" y="2103212"/>
            <a:ext cx="6195814" cy="339260"/>
          </a:xfrm>
          <a:prstGeom prst="rect">
            <a:avLst/>
          </a:prstGeom>
        </p:spPr>
        <p:txBody>
          <a:bodyPr lIns="0" tIns="0" rIns="0" bIns="0" rtlCol="0" anchor="t">
            <a:spAutoFit/>
          </a:bodyPr>
          <a:lstStyle/>
          <a:p>
            <a:pPr algn="ctr" defTabSz="609630">
              <a:lnSpc>
                <a:spcPts val="2893"/>
              </a:lnSpc>
            </a:pPr>
            <a:r>
              <a:rPr lang="en-US" sz="2067" b="1">
                <a:solidFill>
                  <a:srgbClr val="000000"/>
                </a:solidFill>
                <a:latin typeface="Canva Sans Bold"/>
                <a:ea typeface="Canva Sans Bold"/>
                <a:cs typeface="Canva Sans Bold"/>
                <a:sym typeface="Canva Sans Bold"/>
              </a:rPr>
              <a:t>24 Collections of data added between 2017-2025</a:t>
            </a:r>
          </a:p>
        </p:txBody>
      </p:sp>
      <p:sp>
        <p:nvSpPr>
          <p:cNvPr id="10" name="TextBox 10"/>
          <p:cNvSpPr txBox="1"/>
          <p:nvPr/>
        </p:nvSpPr>
        <p:spPr>
          <a:xfrm>
            <a:off x="346448" y="2626091"/>
            <a:ext cx="7534173" cy="327718"/>
          </a:xfrm>
          <a:prstGeom prst="rect">
            <a:avLst/>
          </a:prstGeom>
        </p:spPr>
        <p:txBody>
          <a:bodyPr lIns="0" tIns="0" rIns="0" bIns="0" rtlCol="0" anchor="t">
            <a:spAutoFit/>
          </a:bodyPr>
          <a:lstStyle/>
          <a:p>
            <a:pPr defTabSz="609630">
              <a:lnSpc>
                <a:spcPts val="2800"/>
              </a:lnSpc>
            </a:pPr>
            <a:r>
              <a:rPr lang="en-US" sz="2000" b="1">
                <a:solidFill>
                  <a:srgbClr val="000000"/>
                </a:solidFill>
                <a:latin typeface="Canva Sans Bold"/>
                <a:ea typeface="Canva Sans Bold"/>
                <a:cs typeface="Canva Sans Bold"/>
                <a:sym typeface="Canva Sans Bold"/>
              </a:rPr>
              <a:t>Most downloads 2017-2025 goes to Robert Crain!</a:t>
            </a:r>
          </a:p>
        </p:txBody>
      </p:sp>
      <p:sp>
        <p:nvSpPr>
          <p:cNvPr id="11" name="TextBox 11"/>
          <p:cNvSpPr txBox="1"/>
          <p:nvPr/>
        </p:nvSpPr>
        <p:spPr>
          <a:xfrm>
            <a:off x="1983606" y="4989829"/>
            <a:ext cx="7522012" cy="1322029"/>
          </a:xfrm>
          <a:prstGeom prst="rect">
            <a:avLst/>
          </a:prstGeom>
        </p:spPr>
        <p:txBody>
          <a:bodyPr lIns="0" tIns="0" rIns="0" bIns="0" rtlCol="0" anchor="t">
            <a:spAutoFit/>
          </a:bodyPr>
          <a:lstStyle/>
          <a:p>
            <a:pPr defTabSz="609630">
              <a:lnSpc>
                <a:spcPts val="2053"/>
              </a:lnSpc>
            </a:pPr>
            <a:r>
              <a:rPr lang="en-US" sz="1467" b="1">
                <a:solidFill>
                  <a:srgbClr val="000000"/>
                </a:solidFill>
                <a:latin typeface="Canva Sans Bold"/>
                <a:ea typeface="Canva Sans Bold"/>
                <a:cs typeface="Canva Sans Bold"/>
                <a:sym typeface="Canva Sans Bold"/>
              </a:rPr>
              <a:t>Most Downloaded in 2025! </a:t>
            </a:r>
          </a:p>
          <a:p>
            <a:pPr defTabSz="609630">
              <a:lnSpc>
                <a:spcPts val="2053"/>
              </a:lnSpc>
            </a:pPr>
            <a:endParaRPr lang="en-US" sz="1467" b="1">
              <a:solidFill>
                <a:srgbClr val="000000"/>
              </a:solidFill>
              <a:latin typeface="Canva Sans Bold"/>
              <a:ea typeface="Canva Sans Bold"/>
              <a:cs typeface="Canva Sans Bold"/>
              <a:sym typeface="Canva Sans Bold"/>
            </a:endParaRPr>
          </a:p>
          <a:p>
            <a:pPr defTabSz="609630">
              <a:lnSpc>
                <a:spcPts val="2053"/>
              </a:lnSpc>
              <a:spcBef>
                <a:spcPct val="0"/>
              </a:spcBef>
            </a:pPr>
            <a:r>
              <a:rPr lang="en-US" sz="1467" b="1">
                <a:solidFill>
                  <a:srgbClr val="000000"/>
                </a:solidFill>
                <a:latin typeface="Canva Sans Bold"/>
                <a:ea typeface="Canva Sans Bold"/>
                <a:cs typeface="Canva Sans Bold"/>
                <a:sym typeface="Canva Sans Bold"/>
              </a:rPr>
              <a:t>Prescott, Tash Leigh; Griffin, Benjamin W; Demuth, Oliver E; Gatesy, Stephen; Lallensack, Jens N.; Falkingham, Peter L (2025). Guineafowl traversing mud - speed, stride, video. figshare. Media. https://doi.org/10.6084/m9.figshare.28715216.v1</a:t>
            </a:r>
          </a:p>
        </p:txBody>
      </p:sp>
      <p:sp>
        <p:nvSpPr>
          <p:cNvPr id="12" name="TextBox 12"/>
          <p:cNvSpPr txBox="1"/>
          <p:nvPr/>
        </p:nvSpPr>
        <p:spPr>
          <a:xfrm>
            <a:off x="5744612" y="1150716"/>
            <a:ext cx="4644227" cy="1021498"/>
          </a:xfrm>
          <a:prstGeom prst="rect">
            <a:avLst/>
          </a:prstGeom>
        </p:spPr>
        <p:txBody>
          <a:bodyPr lIns="0" tIns="0" rIns="0" bIns="0" rtlCol="0" anchor="t">
            <a:spAutoFit/>
          </a:bodyPr>
          <a:lstStyle/>
          <a:p>
            <a:pPr algn="ctr" defTabSz="609630">
              <a:lnSpc>
                <a:spcPts val="2239"/>
              </a:lnSpc>
            </a:pPr>
            <a:r>
              <a:rPr lang="en-US" sz="3733">
                <a:solidFill>
                  <a:srgbClr val="000000"/>
                </a:solidFill>
                <a:latin typeface="Chewy"/>
                <a:ea typeface="Chewy"/>
                <a:cs typeface="Chewy"/>
                <a:sym typeface="Chewy"/>
              </a:rPr>
              <a:t>TOTAL VIEWS</a:t>
            </a:r>
          </a:p>
          <a:p>
            <a:pPr algn="ctr" defTabSz="609630">
              <a:lnSpc>
                <a:spcPts val="1359"/>
              </a:lnSpc>
            </a:pPr>
            <a:endParaRPr lang="en-US" sz="3733">
              <a:solidFill>
                <a:srgbClr val="000000"/>
              </a:solidFill>
              <a:latin typeface="Chewy"/>
              <a:ea typeface="Chewy"/>
              <a:cs typeface="Chewy"/>
              <a:sym typeface="Chewy"/>
            </a:endParaRPr>
          </a:p>
          <a:p>
            <a:pPr algn="ctr" defTabSz="609630">
              <a:lnSpc>
                <a:spcPts val="1359"/>
              </a:lnSpc>
            </a:pPr>
            <a:r>
              <a:rPr lang="en-US" sz="2266">
                <a:solidFill>
                  <a:srgbClr val="000000"/>
                </a:solidFill>
                <a:latin typeface="Chewy"/>
                <a:ea typeface="Chewy"/>
                <a:cs typeface="Chewy"/>
                <a:sym typeface="Chewy"/>
              </a:rPr>
              <a:t>39,561</a:t>
            </a:r>
          </a:p>
          <a:p>
            <a:pPr algn="ctr" defTabSz="609630">
              <a:lnSpc>
                <a:spcPts val="1359"/>
              </a:lnSpc>
            </a:pPr>
            <a:endParaRPr lang="en-US" sz="2266">
              <a:solidFill>
                <a:srgbClr val="000000"/>
              </a:solidFill>
              <a:latin typeface="Chewy"/>
              <a:ea typeface="Chewy"/>
              <a:cs typeface="Chewy"/>
              <a:sym typeface="Chewy"/>
            </a:endParaRPr>
          </a:p>
          <a:p>
            <a:pPr algn="ctr" defTabSz="609630">
              <a:lnSpc>
                <a:spcPts val="1359"/>
              </a:lnSpc>
            </a:pPr>
            <a:r>
              <a:rPr lang="en-US" sz="2266">
                <a:solidFill>
                  <a:srgbClr val="000000"/>
                </a:solidFill>
                <a:latin typeface="Chewy"/>
                <a:ea typeface="Chewy"/>
                <a:cs typeface="Chewy"/>
                <a:sym typeface="Chewy"/>
              </a:rPr>
              <a:t>(2017-2025)</a:t>
            </a:r>
          </a:p>
        </p:txBody>
      </p:sp>
      <p:grpSp>
        <p:nvGrpSpPr>
          <p:cNvPr id="13" name="Group 13"/>
          <p:cNvGrpSpPr/>
          <p:nvPr/>
        </p:nvGrpSpPr>
        <p:grpSpPr>
          <a:xfrm>
            <a:off x="950074" y="1025583"/>
            <a:ext cx="2705011" cy="975802"/>
            <a:chOff x="0" y="76200"/>
            <a:chExt cx="5410021" cy="1951604"/>
          </a:xfrm>
        </p:grpSpPr>
        <p:sp>
          <p:nvSpPr>
            <p:cNvPr id="14" name="TextBox 14"/>
            <p:cNvSpPr txBox="1"/>
            <p:nvPr/>
          </p:nvSpPr>
          <p:spPr>
            <a:xfrm>
              <a:off x="0" y="76200"/>
              <a:ext cx="5410021" cy="718146"/>
            </a:xfrm>
            <a:prstGeom prst="rect">
              <a:avLst/>
            </a:prstGeom>
          </p:spPr>
          <p:txBody>
            <a:bodyPr lIns="0" tIns="0" rIns="0" bIns="0" rtlCol="0" anchor="t">
              <a:spAutoFit/>
            </a:bodyPr>
            <a:lstStyle/>
            <a:p>
              <a:pPr algn="ctr" defTabSz="609630">
                <a:lnSpc>
                  <a:spcPts val="2833"/>
                </a:lnSpc>
              </a:pPr>
              <a:r>
                <a:rPr lang="en-US" sz="2861">
                  <a:solidFill>
                    <a:srgbClr val="000000"/>
                  </a:solidFill>
                  <a:latin typeface="Chewy"/>
                  <a:ea typeface="Chewy"/>
                  <a:cs typeface="Chewy"/>
                  <a:sym typeface="Chewy"/>
                </a:rPr>
                <a:t>Total Downloads </a:t>
              </a:r>
            </a:p>
          </p:txBody>
        </p:sp>
        <p:sp>
          <p:nvSpPr>
            <p:cNvPr id="15" name="TextBox 15"/>
            <p:cNvSpPr txBox="1"/>
            <p:nvPr/>
          </p:nvSpPr>
          <p:spPr>
            <a:xfrm>
              <a:off x="0" y="1051510"/>
              <a:ext cx="5410021" cy="976294"/>
            </a:xfrm>
            <a:prstGeom prst="rect">
              <a:avLst/>
            </a:prstGeom>
          </p:spPr>
          <p:txBody>
            <a:bodyPr lIns="0" tIns="0" rIns="0" bIns="0" rtlCol="0" anchor="t">
              <a:spAutoFit/>
            </a:bodyPr>
            <a:lstStyle/>
            <a:p>
              <a:pPr algn="ctr" defTabSz="609630">
                <a:lnSpc>
                  <a:spcPts val="1343"/>
                </a:lnSpc>
              </a:pPr>
              <a:endParaRPr sz="1200">
                <a:solidFill>
                  <a:prstClr val="black"/>
                </a:solidFill>
                <a:latin typeface="Calibri"/>
              </a:endParaRPr>
            </a:p>
            <a:p>
              <a:pPr algn="ctr" defTabSz="609630">
                <a:lnSpc>
                  <a:spcPts val="1343"/>
                </a:lnSpc>
              </a:pPr>
              <a:r>
                <a:rPr lang="en-US" sz="1017" spc="185">
                  <a:solidFill>
                    <a:srgbClr val="000000"/>
                  </a:solidFill>
                  <a:latin typeface="League Spartan"/>
                  <a:ea typeface="League Spartan"/>
                  <a:cs typeface="League Spartan"/>
                  <a:sym typeface="League Spartan"/>
                </a:rPr>
                <a:t>8664</a:t>
              </a:r>
            </a:p>
            <a:p>
              <a:pPr algn="ctr" defTabSz="609630">
                <a:lnSpc>
                  <a:spcPts val="1343"/>
                </a:lnSpc>
              </a:pPr>
              <a:r>
                <a:rPr lang="en-US" sz="1017" spc="185">
                  <a:solidFill>
                    <a:srgbClr val="000000"/>
                  </a:solidFill>
                  <a:latin typeface="League Spartan"/>
                  <a:ea typeface="League Spartan"/>
                  <a:cs typeface="League Spartan"/>
                  <a:sym typeface="League Spartan"/>
                </a:rPr>
                <a:t>(2017-2025)</a:t>
              </a:r>
            </a:p>
          </p:txBody>
        </p:sp>
      </p:grpSp>
      <p:sp>
        <p:nvSpPr>
          <p:cNvPr id="16" name="TextBox 16"/>
          <p:cNvSpPr txBox="1"/>
          <p:nvPr/>
        </p:nvSpPr>
        <p:spPr>
          <a:xfrm>
            <a:off x="7766935" y="3070590"/>
            <a:ext cx="4101863" cy="2047805"/>
          </a:xfrm>
          <a:prstGeom prst="rect">
            <a:avLst/>
          </a:prstGeom>
        </p:spPr>
        <p:txBody>
          <a:bodyPr lIns="0" tIns="0" rIns="0" bIns="0" rtlCol="0" anchor="t">
            <a:spAutoFit/>
          </a:bodyPr>
          <a:lstStyle/>
          <a:p>
            <a:pPr algn="ctr" defTabSz="609630">
              <a:lnSpc>
                <a:spcPts val="2731"/>
              </a:lnSpc>
            </a:pPr>
            <a:r>
              <a:rPr lang="en-US" sz="1950" b="1">
                <a:solidFill>
                  <a:srgbClr val="000000"/>
                </a:solidFill>
                <a:latin typeface="Canva Sans Bold"/>
                <a:ea typeface="Canva Sans Bold"/>
                <a:cs typeface="Canva Sans Bold"/>
                <a:sym typeface="Canva Sans Bold"/>
              </a:rPr>
              <a:t>Most Cited Research Data Collection:</a:t>
            </a:r>
          </a:p>
          <a:p>
            <a:pPr algn="ctr" defTabSz="609630">
              <a:lnSpc>
                <a:spcPts val="2731"/>
              </a:lnSpc>
            </a:pPr>
            <a:r>
              <a:rPr lang="en-US" sz="1950" b="1">
                <a:solidFill>
                  <a:srgbClr val="000000"/>
                </a:solidFill>
                <a:latin typeface="Canva Sans Bold"/>
                <a:ea typeface="Canva Sans Bold"/>
                <a:cs typeface="Canva Sans Bold"/>
                <a:sym typeface="Canva Sans Bold"/>
              </a:rPr>
              <a:t>Andrew Denovan</a:t>
            </a:r>
          </a:p>
          <a:p>
            <a:pPr algn="ctr" defTabSz="609630">
              <a:lnSpc>
                <a:spcPts val="2731"/>
              </a:lnSpc>
            </a:pPr>
            <a:r>
              <a:rPr lang="en-US" sz="1950" b="1">
                <a:solidFill>
                  <a:srgbClr val="000000"/>
                </a:solidFill>
                <a:latin typeface="Canva Sans Bold"/>
                <a:ea typeface="Canva Sans Bold"/>
                <a:cs typeface="Canva Sans Bold"/>
                <a:sym typeface="Canva Sans Bold"/>
              </a:rPr>
              <a:t>https://orcid.org/0000-0002-9082-7225</a:t>
            </a:r>
          </a:p>
          <a:p>
            <a:pPr algn="ctr" defTabSz="609630">
              <a:lnSpc>
                <a:spcPts val="2731"/>
              </a:lnSpc>
            </a:pPr>
            <a:endParaRPr lang="en-US" sz="1950" b="1">
              <a:solidFill>
                <a:srgbClr val="000000"/>
              </a:solidFill>
              <a:latin typeface="Canva Sans Bold"/>
              <a:ea typeface="Canva Sans Bold"/>
              <a:cs typeface="Canva Sans Bold"/>
              <a:sym typeface="Canva Sans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pPr defTabSz="609630"/>
            <a:endParaRPr lang="en-GB" sz="1200">
              <a:solidFill>
                <a:prstClr val="black"/>
              </a:solidFill>
              <a:latin typeface="Calibri"/>
            </a:endParaRPr>
          </a:p>
        </p:txBody>
      </p:sp>
      <p:sp>
        <p:nvSpPr>
          <p:cNvPr id="3" name="Freeform 3"/>
          <p:cNvSpPr/>
          <p:nvPr/>
        </p:nvSpPr>
        <p:spPr>
          <a:xfrm>
            <a:off x="4237785" y="2342780"/>
            <a:ext cx="1965759" cy="1982632"/>
          </a:xfrm>
          <a:custGeom>
            <a:avLst/>
            <a:gdLst/>
            <a:ahLst/>
            <a:cxnLst/>
            <a:rect l="l" t="t" r="r" b="b"/>
            <a:pathLst>
              <a:path w="2948638" h="2973948">
                <a:moveTo>
                  <a:pt x="0" y="0"/>
                </a:moveTo>
                <a:lnTo>
                  <a:pt x="2948637" y="0"/>
                </a:lnTo>
                <a:lnTo>
                  <a:pt x="2948637" y="2973948"/>
                </a:lnTo>
                <a:lnTo>
                  <a:pt x="0" y="2973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6916954" y="3625046"/>
            <a:ext cx="5105601" cy="2131589"/>
          </a:xfrm>
          <a:custGeom>
            <a:avLst/>
            <a:gdLst/>
            <a:ahLst/>
            <a:cxnLst/>
            <a:rect l="l" t="t" r="r" b="b"/>
            <a:pathLst>
              <a:path w="7658402" h="3197383">
                <a:moveTo>
                  <a:pt x="0" y="0"/>
                </a:moveTo>
                <a:lnTo>
                  <a:pt x="7658402" y="0"/>
                </a:lnTo>
                <a:lnTo>
                  <a:pt x="7658402" y="3197382"/>
                </a:lnTo>
                <a:lnTo>
                  <a:pt x="0" y="31973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rot="5400000">
            <a:off x="256454" y="5392915"/>
            <a:ext cx="1375767" cy="1344239"/>
          </a:xfrm>
          <a:custGeom>
            <a:avLst/>
            <a:gdLst/>
            <a:ahLst/>
            <a:cxnLst/>
            <a:rect l="l" t="t" r="r" b="b"/>
            <a:pathLst>
              <a:path w="2063650" h="2016358">
                <a:moveTo>
                  <a:pt x="0" y="0"/>
                </a:moveTo>
                <a:lnTo>
                  <a:pt x="2063650" y="0"/>
                </a:lnTo>
                <a:lnTo>
                  <a:pt x="2063650" y="2016358"/>
                </a:lnTo>
                <a:lnTo>
                  <a:pt x="0" y="20163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1366603" y="210025"/>
            <a:ext cx="14067554" cy="597536"/>
          </a:xfrm>
          <a:prstGeom prst="rect">
            <a:avLst/>
          </a:prstGeom>
        </p:spPr>
        <p:txBody>
          <a:bodyPr lIns="0" tIns="0" rIns="0" bIns="0" rtlCol="0" anchor="t">
            <a:spAutoFit/>
          </a:bodyPr>
          <a:lstStyle/>
          <a:p>
            <a:pPr algn="ctr" defTabSz="609630">
              <a:lnSpc>
                <a:spcPts val="5134"/>
              </a:lnSpc>
            </a:pPr>
            <a:r>
              <a:rPr lang="en-US" sz="3667" b="1">
                <a:solidFill>
                  <a:srgbClr val="000000"/>
                </a:solidFill>
                <a:latin typeface="Canva Sans Bold"/>
                <a:ea typeface="Canva Sans Bold"/>
                <a:cs typeface="Canva Sans Bold"/>
                <a:sym typeface="Canva Sans Bold"/>
              </a:rPr>
              <a:t>Published Datasets: UK Data Service Oct 2025</a:t>
            </a:r>
          </a:p>
        </p:txBody>
      </p:sp>
      <p:sp>
        <p:nvSpPr>
          <p:cNvPr id="7" name="TextBox 7"/>
          <p:cNvSpPr txBox="1"/>
          <p:nvPr/>
        </p:nvSpPr>
        <p:spPr>
          <a:xfrm>
            <a:off x="488078" y="1031349"/>
            <a:ext cx="7110379" cy="1116844"/>
          </a:xfrm>
          <a:prstGeom prst="rect">
            <a:avLst/>
          </a:prstGeom>
        </p:spPr>
        <p:txBody>
          <a:bodyPr lIns="0" tIns="0" rIns="0" bIns="0" rtlCol="0" anchor="t">
            <a:spAutoFit/>
          </a:bodyPr>
          <a:lstStyle/>
          <a:p>
            <a:pPr defTabSz="609630">
              <a:lnSpc>
                <a:spcPts val="2613"/>
              </a:lnSpc>
            </a:pPr>
            <a:r>
              <a:rPr lang="en-US" sz="1867" b="1">
                <a:solidFill>
                  <a:srgbClr val="000000"/>
                </a:solidFill>
                <a:latin typeface="Canva Sans Bold"/>
                <a:ea typeface="Canva Sans Bold"/>
                <a:cs typeface="Canva Sans Bold"/>
                <a:sym typeface="Canva Sans Bold"/>
              </a:rPr>
              <a:t>11 LJMU Associated Datasets only 1 is openly available:</a:t>
            </a:r>
          </a:p>
          <a:p>
            <a:pPr defTabSz="609630">
              <a:lnSpc>
                <a:spcPts val="2053"/>
              </a:lnSpc>
            </a:pPr>
            <a:r>
              <a:rPr lang="en-US" sz="1467">
                <a:solidFill>
                  <a:srgbClr val="000000"/>
                </a:solidFill>
                <a:latin typeface="Canva Sans"/>
                <a:ea typeface="Canva Sans"/>
                <a:cs typeface="Canva Sans"/>
                <a:sym typeface="Canva Sans"/>
              </a:rPr>
              <a:t>Cowley, E. (2021). ‘Invisible Sportswomen’: The Gender Data Gap in Sport and Exercise Science Research, 2014-2020. [data collection]. UK Data Service.</a:t>
            </a:r>
          </a:p>
          <a:p>
            <a:pPr defTabSz="609630">
              <a:lnSpc>
                <a:spcPts val="2053"/>
              </a:lnSpc>
            </a:pPr>
            <a:r>
              <a:rPr lang="en-US" sz="1467" u="sng">
                <a:solidFill>
                  <a:srgbClr val="000000"/>
                </a:solidFill>
                <a:latin typeface="Canva Sans"/>
                <a:ea typeface="Canva Sans"/>
                <a:cs typeface="Canva Sans"/>
                <a:sym typeface="Canva Sans"/>
                <a:hlinkClick r:id="rId9" tooltip="https://doi.org/10.5255/UKDA-SN-854926"/>
              </a:rPr>
              <a:t>DOI: 10.5255/UKDA-SN-854926</a:t>
            </a:r>
          </a:p>
        </p:txBody>
      </p:sp>
      <p:sp>
        <p:nvSpPr>
          <p:cNvPr id="8" name="TextBox 8"/>
          <p:cNvSpPr txBox="1"/>
          <p:nvPr/>
        </p:nvSpPr>
        <p:spPr>
          <a:xfrm>
            <a:off x="431307" y="2490817"/>
            <a:ext cx="3611961" cy="1668918"/>
          </a:xfrm>
          <a:prstGeom prst="rect">
            <a:avLst/>
          </a:prstGeom>
        </p:spPr>
        <p:txBody>
          <a:bodyPr lIns="0" tIns="0" rIns="0" bIns="0" rtlCol="0" anchor="t">
            <a:spAutoFit/>
          </a:bodyPr>
          <a:lstStyle/>
          <a:p>
            <a:pPr defTabSz="609630">
              <a:lnSpc>
                <a:spcPts val="2240"/>
              </a:lnSpc>
            </a:pPr>
            <a:r>
              <a:rPr lang="en-US" sz="1600" b="1">
                <a:solidFill>
                  <a:srgbClr val="000000"/>
                </a:solidFill>
                <a:latin typeface="Canva Sans Bold"/>
                <a:ea typeface="Canva Sans Bold"/>
                <a:cs typeface="Canva Sans Bold"/>
                <a:sym typeface="Canva Sans Bold"/>
              </a:rPr>
              <a:t> Collaborations With :</a:t>
            </a:r>
          </a:p>
          <a:p>
            <a:pPr defTabSz="609630">
              <a:lnSpc>
                <a:spcPts val="2240"/>
              </a:lnSpc>
            </a:pPr>
            <a:r>
              <a:rPr lang="en-US" sz="1600">
                <a:solidFill>
                  <a:srgbClr val="000000"/>
                </a:solidFill>
                <a:latin typeface="Canva Sans"/>
                <a:ea typeface="Canva Sans"/>
                <a:cs typeface="Canva Sans"/>
                <a:sym typeface="Canva Sans"/>
              </a:rPr>
              <a:t>Manchester Metropolitan University</a:t>
            </a:r>
          </a:p>
          <a:p>
            <a:pPr defTabSz="609630">
              <a:lnSpc>
                <a:spcPts val="2240"/>
              </a:lnSpc>
            </a:pPr>
            <a:r>
              <a:rPr lang="en-US" sz="1600">
                <a:solidFill>
                  <a:srgbClr val="000000"/>
                </a:solidFill>
                <a:latin typeface="Canva Sans"/>
                <a:ea typeface="Canva Sans"/>
                <a:cs typeface="Canva Sans"/>
                <a:sym typeface="Canva Sans"/>
              </a:rPr>
              <a:t>University of Sheffield</a:t>
            </a:r>
          </a:p>
          <a:p>
            <a:pPr defTabSz="609630">
              <a:lnSpc>
                <a:spcPts val="2240"/>
              </a:lnSpc>
            </a:pPr>
            <a:r>
              <a:rPr lang="en-US" sz="1600">
                <a:solidFill>
                  <a:srgbClr val="000000"/>
                </a:solidFill>
                <a:latin typeface="Canva Sans"/>
                <a:ea typeface="Canva Sans"/>
                <a:cs typeface="Canva Sans"/>
                <a:sym typeface="Canva Sans"/>
              </a:rPr>
              <a:t>University of Southampton</a:t>
            </a:r>
          </a:p>
          <a:p>
            <a:pPr defTabSz="609630">
              <a:lnSpc>
                <a:spcPts val="2240"/>
              </a:lnSpc>
            </a:pPr>
            <a:r>
              <a:rPr lang="en-US" sz="1600">
                <a:solidFill>
                  <a:srgbClr val="000000"/>
                </a:solidFill>
                <a:latin typeface="Canva Sans"/>
                <a:ea typeface="Canva Sans"/>
                <a:cs typeface="Canva Sans"/>
                <a:sym typeface="Canva Sans"/>
              </a:rPr>
              <a:t>University of Leicester</a:t>
            </a:r>
          </a:p>
          <a:p>
            <a:pPr defTabSz="609630">
              <a:lnSpc>
                <a:spcPts val="2240"/>
              </a:lnSpc>
            </a:pPr>
            <a:r>
              <a:rPr lang="en-US" sz="1600">
                <a:solidFill>
                  <a:srgbClr val="000000"/>
                </a:solidFill>
                <a:latin typeface="Canva Sans"/>
                <a:ea typeface="Canva Sans"/>
                <a:cs typeface="Canva Sans"/>
                <a:sym typeface="Canva Sans"/>
              </a:rPr>
              <a:t>University of Nottingham</a:t>
            </a:r>
          </a:p>
        </p:txBody>
      </p:sp>
      <p:sp>
        <p:nvSpPr>
          <p:cNvPr id="9" name="TextBox 9"/>
          <p:cNvSpPr txBox="1"/>
          <p:nvPr/>
        </p:nvSpPr>
        <p:spPr>
          <a:xfrm>
            <a:off x="7368765" y="3878402"/>
            <a:ext cx="4137435" cy="1304011"/>
          </a:xfrm>
          <a:prstGeom prst="rect">
            <a:avLst/>
          </a:prstGeom>
        </p:spPr>
        <p:txBody>
          <a:bodyPr lIns="0" tIns="0" rIns="0" bIns="0" rtlCol="0" anchor="t">
            <a:spAutoFit/>
          </a:bodyPr>
          <a:lstStyle/>
          <a:p>
            <a:pPr algn="ctr" defTabSz="609630">
              <a:lnSpc>
                <a:spcPts val="2573"/>
              </a:lnSpc>
            </a:pPr>
            <a:r>
              <a:rPr lang="en-US" sz="1837" b="1">
                <a:solidFill>
                  <a:srgbClr val="000000"/>
                </a:solidFill>
                <a:latin typeface="Canva Sans Bold"/>
                <a:ea typeface="Canva Sans Bold"/>
                <a:cs typeface="Canva Sans Bold"/>
                <a:sym typeface="Canva Sans Bold"/>
              </a:rPr>
              <a:t>Data Types Added</a:t>
            </a:r>
          </a:p>
          <a:p>
            <a:pPr algn="ctr" defTabSz="609630">
              <a:lnSpc>
                <a:spcPts val="2573"/>
              </a:lnSpc>
            </a:pPr>
            <a:r>
              <a:rPr lang="en-US" sz="1837">
                <a:solidFill>
                  <a:srgbClr val="000000"/>
                </a:solidFill>
                <a:latin typeface="Canva Sans"/>
                <a:ea typeface="Canva Sans"/>
                <a:cs typeface="Canva Sans"/>
                <a:sym typeface="Canva Sans"/>
              </a:rPr>
              <a:t>Cohort and Longitudinal Studies</a:t>
            </a:r>
          </a:p>
          <a:p>
            <a:pPr algn="ctr" defTabSz="609630">
              <a:lnSpc>
                <a:spcPts val="2573"/>
              </a:lnSpc>
            </a:pPr>
            <a:r>
              <a:rPr lang="en-US" sz="1837">
                <a:solidFill>
                  <a:srgbClr val="000000"/>
                </a:solidFill>
                <a:latin typeface="Canva Sans"/>
                <a:ea typeface="Canva Sans"/>
                <a:cs typeface="Canva Sans"/>
                <a:sym typeface="Canva Sans"/>
              </a:rPr>
              <a:t>Experimental Data</a:t>
            </a:r>
          </a:p>
          <a:p>
            <a:pPr algn="ctr" defTabSz="609630">
              <a:lnSpc>
                <a:spcPts val="2573"/>
              </a:lnSpc>
            </a:pPr>
            <a:r>
              <a:rPr lang="en-US" sz="1837">
                <a:solidFill>
                  <a:srgbClr val="000000"/>
                </a:solidFill>
                <a:latin typeface="Canva Sans"/>
                <a:ea typeface="Canva Sans"/>
                <a:cs typeface="Canva Sans"/>
                <a:sym typeface="Canva Sans"/>
              </a:rPr>
              <a:t>Qualitative and Mixed Methods Data</a:t>
            </a:r>
          </a:p>
        </p:txBody>
      </p:sp>
      <p:sp>
        <p:nvSpPr>
          <p:cNvPr id="10" name="TextBox 10"/>
          <p:cNvSpPr txBox="1"/>
          <p:nvPr/>
        </p:nvSpPr>
        <p:spPr>
          <a:xfrm>
            <a:off x="5475833" y="1684617"/>
            <a:ext cx="6122461" cy="1840119"/>
          </a:xfrm>
          <a:prstGeom prst="rect">
            <a:avLst/>
          </a:prstGeom>
        </p:spPr>
        <p:txBody>
          <a:bodyPr lIns="0" tIns="0" rIns="0" bIns="0" rtlCol="0" anchor="t">
            <a:spAutoFit/>
          </a:bodyPr>
          <a:lstStyle/>
          <a:p>
            <a:pPr algn="r" defTabSz="609630">
              <a:lnSpc>
                <a:spcPts val="3173"/>
              </a:lnSpc>
            </a:pPr>
            <a:r>
              <a:rPr lang="en-US" sz="2266" b="1">
                <a:solidFill>
                  <a:srgbClr val="000000"/>
                </a:solidFill>
                <a:latin typeface="Canva Sans Bold"/>
                <a:ea typeface="Canva Sans Bold"/>
                <a:cs typeface="Canva Sans Bold"/>
                <a:sym typeface="Canva Sans Bold"/>
              </a:rPr>
              <a:t>Top Funders: </a:t>
            </a:r>
          </a:p>
          <a:p>
            <a:pPr algn="r" defTabSz="609630">
              <a:lnSpc>
                <a:spcPts val="2147"/>
              </a:lnSpc>
            </a:pPr>
            <a:r>
              <a:rPr lang="en-US" sz="1533">
                <a:solidFill>
                  <a:srgbClr val="000000"/>
                </a:solidFill>
                <a:latin typeface="Canva Sans"/>
                <a:ea typeface="Canva Sans"/>
                <a:cs typeface="Canva Sans"/>
                <a:sym typeface="Canva Sans"/>
              </a:rPr>
              <a:t>Economic and Social Research Council</a:t>
            </a:r>
          </a:p>
          <a:p>
            <a:pPr algn="r" defTabSz="609630">
              <a:lnSpc>
                <a:spcPts val="2147"/>
              </a:lnSpc>
            </a:pPr>
            <a:r>
              <a:rPr lang="en-US" sz="1533">
                <a:solidFill>
                  <a:srgbClr val="000000"/>
                </a:solidFill>
                <a:latin typeface="Canva Sans"/>
                <a:ea typeface="Canva Sans"/>
                <a:cs typeface="Canva Sans"/>
                <a:sym typeface="Canva Sans"/>
              </a:rPr>
              <a:t>Engineering and Physical Sciences Research Council</a:t>
            </a:r>
          </a:p>
          <a:p>
            <a:pPr algn="r" defTabSz="609630">
              <a:lnSpc>
                <a:spcPts val="2147"/>
              </a:lnSpc>
            </a:pPr>
            <a:r>
              <a:rPr lang="en-US" sz="1533">
                <a:solidFill>
                  <a:srgbClr val="000000"/>
                </a:solidFill>
                <a:latin typeface="Canva Sans"/>
                <a:ea typeface="Canva Sans"/>
                <a:cs typeface="Canva Sans"/>
                <a:sym typeface="Canva Sans"/>
              </a:rPr>
              <a:t>Liverpool Clinical Commissioning Group</a:t>
            </a:r>
          </a:p>
          <a:p>
            <a:pPr algn="r" defTabSz="609630">
              <a:lnSpc>
                <a:spcPts val="2147"/>
              </a:lnSpc>
            </a:pPr>
            <a:r>
              <a:rPr lang="en-US" sz="1533">
                <a:solidFill>
                  <a:srgbClr val="000000"/>
                </a:solidFill>
                <a:latin typeface="Canva Sans"/>
                <a:ea typeface="Canva Sans"/>
                <a:cs typeface="Canva Sans"/>
                <a:sym typeface="Canva Sans"/>
              </a:rPr>
              <a:t>Community by Nature</a:t>
            </a:r>
          </a:p>
          <a:p>
            <a:pPr algn="r" defTabSz="609630">
              <a:lnSpc>
                <a:spcPts val="3173"/>
              </a:lnSpc>
            </a:pPr>
            <a:endParaRPr lang="en-US" sz="1533">
              <a:solidFill>
                <a:srgbClr val="000000"/>
              </a:solidFill>
              <a:latin typeface="Canva Sans"/>
              <a:ea typeface="Canva Sans"/>
              <a:cs typeface="Canva Sans"/>
              <a:sym typeface="Canva Sans"/>
            </a:endParaRPr>
          </a:p>
        </p:txBody>
      </p:sp>
      <p:sp>
        <p:nvSpPr>
          <p:cNvPr id="11" name="TextBox 11"/>
          <p:cNvSpPr txBox="1"/>
          <p:nvPr/>
        </p:nvSpPr>
        <p:spPr>
          <a:xfrm>
            <a:off x="7963746" y="1165104"/>
            <a:ext cx="3394472" cy="258276"/>
          </a:xfrm>
          <a:prstGeom prst="rect">
            <a:avLst/>
          </a:prstGeom>
        </p:spPr>
        <p:txBody>
          <a:bodyPr lIns="0" tIns="0" rIns="0" bIns="0" rtlCol="0" anchor="t">
            <a:spAutoFit/>
          </a:bodyPr>
          <a:lstStyle/>
          <a:p>
            <a:pPr algn="ctr" defTabSz="609630">
              <a:lnSpc>
                <a:spcPts val="2240"/>
              </a:lnSpc>
            </a:pPr>
            <a:r>
              <a:rPr lang="en-US" sz="1600" b="1">
                <a:solidFill>
                  <a:srgbClr val="000000"/>
                </a:solidFill>
                <a:latin typeface="Canva Sans Bold"/>
                <a:ea typeface="Canva Sans Bold"/>
                <a:cs typeface="Canva Sans Bold"/>
                <a:sym typeface="Canva Sans Bold"/>
              </a:rPr>
              <a:t>No data on downloads or citations</a:t>
            </a:r>
          </a:p>
        </p:txBody>
      </p:sp>
      <p:sp>
        <p:nvSpPr>
          <p:cNvPr id="12" name="TextBox 12"/>
          <p:cNvSpPr txBox="1"/>
          <p:nvPr/>
        </p:nvSpPr>
        <p:spPr>
          <a:xfrm>
            <a:off x="1616457" y="4661962"/>
            <a:ext cx="5196557" cy="1854867"/>
          </a:xfrm>
          <a:prstGeom prst="rect">
            <a:avLst/>
          </a:prstGeom>
        </p:spPr>
        <p:txBody>
          <a:bodyPr lIns="0" tIns="0" rIns="0" bIns="0" rtlCol="0" anchor="t">
            <a:spAutoFit/>
          </a:bodyPr>
          <a:lstStyle/>
          <a:p>
            <a:pPr algn="ctr" defTabSz="609630">
              <a:lnSpc>
                <a:spcPts val="3173"/>
              </a:lnSpc>
            </a:pPr>
            <a:r>
              <a:rPr lang="en-US" sz="2266" b="1">
                <a:solidFill>
                  <a:srgbClr val="000000"/>
                </a:solidFill>
                <a:latin typeface="Canva Sans Bold"/>
                <a:ea typeface="Canva Sans Bold"/>
                <a:cs typeface="Canva Sans Bold"/>
                <a:sym typeface="Canva Sans Bold"/>
              </a:rPr>
              <a:t>Main Topics</a:t>
            </a:r>
          </a:p>
          <a:p>
            <a:pPr algn="ctr" defTabSz="609630">
              <a:lnSpc>
                <a:spcPts val="2240"/>
              </a:lnSpc>
            </a:pPr>
            <a:r>
              <a:rPr lang="en-US" sz="1600">
                <a:solidFill>
                  <a:srgbClr val="000000"/>
                </a:solidFill>
                <a:latin typeface="Canva Sans"/>
                <a:ea typeface="Canva Sans"/>
                <a:cs typeface="Canva Sans"/>
                <a:sym typeface="Canva Sans"/>
              </a:rPr>
              <a:t>Law, crime and legal systems</a:t>
            </a:r>
          </a:p>
          <a:p>
            <a:pPr algn="ctr" defTabSz="609630">
              <a:lnSpc>
                <a:spcPts val="2240"/>
              </a:lnSpc>
            </a:pPr>
            <a:r>
              <a:rPr lang="en-US" sz="1600">
                <a:solidFill>
                  <a:srgbClr val="000000"/>
                </a:solidFill>
                <a:latin typeface="Canva Sans"/>
                <a:ea typeface="Canva Sans"/>
                <a:cs typeface="Canva Sans"/>
                <a:sym typeface="Canva Sans"/>
              </a:rPr>
              <a:t>Health</a:t>
            </a:r>
          </a:p>
          <a:p>
            <a:pPr algn="ctr" defTabSz="609630">
              <a:lnSpc>
                <a:spcPts val="2240"/>
              </a:lnSpc>
            </a:pPr>
            <a:r>
              <a:rPr lang="en-US" sz="1600">
                <a:solidFill>
                  <a:srgbClr val="000000"/>
                </a:solidFill>
                <a:latin typeface="Canva Sans"/>
                <a:ea typeface="Canva Sans"/>
                <a:cs typeface="Canva Sans"/>
                <a:sym typeface="Canva Sans"/>
              </a:rPr>
              <a:t>Social welfare policy and systems</a:t>
            </a:r>
          </a:p>
          <a:p>
            <a:pPr algn="ctr" defTabSz="609630">
              <a:lnSpc>
                <a:spcPts val="2240"/>
              </a:lnSpc>
            </a:pPr>
            <a:r>
              <a:rPr lang="en-US" sz="1600">
                <a:solidFill>
                  <a:srgbClr val="000000"/>
                </a:solidFill>
                <a:latin typeface="Canva Sans"/>
                <a:ea typeface="Canva Sans"/>
                <a:cs typeface="Canva Sans"/>
                <a:sym typeface="Canva Sans"/>
              </a:rPr>
              <a:t>Psychology</a:t>
            </a:r>
          </a:p>
          <a:p>
            <a:pPr algn="ctr" defTabSz="609630">
              <a:lnSpc>
                <a:spcPts val="2800"/>
              </a:lnSpc>
            </a:pPr>
            <a:endParaRPr lang="en-US" sz="1600">
              <a:solidFill>
                <a:srgbClr val="000000"/>
              </a:solidFill>
              <a:latin typeface="Canva Sans"/>
              <a:ea typeface="Canva Sans"/>
              <a:cs typeface="Canva Sans"/>
              <a:sym typeface="Canv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a:t>Your Story, Your Way: Remember</a:t>
            </a:r>
            <a:br>
              <a:rPr lang="en-US"/>
            </a:br>
            <a:endParaRPr lang="en-US"/>
          </a:p>
        </p:txBody>
      </p:sp>
      <p:sp>
        <p:nvSpPr>
          <p:cNvPr id="5" name="TextBox 4">
            <a:extLst>
              <a:ext uri="{FF2B5EF4-FFF2-40B4-BE49-F238E27FC236}">
                <a16:creationId xmlns:a16="http://schemas.microsoft.com/office/drawing/2014/main" id="{CC3DAE90-6C0D-9C18-A4E7-73059C1F7594}"/>
              </a:ext>
            </a:extLst>
          </p:cNvPr>
          <p:cNvSpPr txBox="1"/>
          <p:nvPr/>
        </p:nvSpPr>
        <p:spPr>
          <a:xfrm>
            <a:off x="2632337" y="1758984"/>
            <a:ext cx="6595544" cy="5632311"/>
          </a:xfrm>
          <a:prstGeom prst="rect">
            <a:avLst/>
          </a:prstGeom>
          <a:noFill/>
        </p:spPr>
        <p:txBody>
          <a:bodyPr wrap="square" rtlCol="0">
            <a:spAutoFit/>
          </a:bodyPr>
          <a:lstStyle/>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Your Work is Awesome</a:t>
            </a: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We’re here to help you shout</a:t>
            </a: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Hooray for You! </a:t>
            </a: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p:txBody>
      </p:sp>
      <p:pic>
        <p:nvPicPr>
          <p:cNvPr id="8" name="Graphic 7" descr="Megaphone with solid fill">
            <a:extLst>
              <a:ext uri="{FF2B5EF4-FFF2-40B4-BE49-F238E27FC236}">
                <a16:creationId xmlns:a16="http://schemas.microsoft.com/office/drawing/2014/main" id="{3A7B3AF1-DE03-F254-21DE-459E3F5AB5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437" y="2722167"/>
            <a:ext cx="1762900" cy="1762900"/>
          </a:xfrm>
          <a:prstGeom prst="rect">
            <a:avLst/>
          </a:prstGeom>
        </p:spPr>
      </p:pic>
      <p:pic>
        <p:nvPicPr>
          <p:cNvPr id="10" name="Graphic 9" descr="Dance with solid fill">
            <a:extLst>
              <a:ext uri="{FF2B5EF4-FFF2-40B4-BE49-F238E27FC236}">
                <a16:creationId xmlns:a16="http://schemas.microsoft.com/office/drawing/2014/main" id="{D02C6CC3-E325-91BC-66E5-BCB804788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756" y="4493777"/>
            <a:ext cx="1570581" cy="1570581"/>
          </a:xfrm>
          <a:prstGeom prst="rect">
            <a:avLst/>
          </a:prstGeom>
        </p:spPr>
      </p:pic>
      <p:pic>
        <p:nvPicPr>
          <p:cNvPr id="12" name="Graphic 11" descr="Clapping hands with solid fill">
            <a:extLst>
              <a:ext uri="{FF2B5EF4-FFF2-40B4-BE49-F238E27FC236}">
                <a16:creationId xmlns:a16="http://schemas.microsoft.com/office/drawing/2014/main" id="{6A9B8693-16B4-2A8E-365D-5999563FAD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5596" y="1254542"/>
            <a:ext cx="1570582" cy="1570582"/>
          </a:xfrm>
          <a:prstGeom prst="rect">
            <a:avLst/>
          </a:prstGeom>
        </p:spPr>
      </p:pic>
    </p:spTree>
    <p:extLst>
      <p:ext uri="{BB962C8B-B14F-4D97-AF65-F5344CB8AC3E}">
        <p14:creationId xmlns:p14="http://schemas.microsoft.com/office/powerpoint/2010/main" val="1282432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441278" y="173961"/>
            <a:ext cx="11750722" cy="660486"/>
          </a:xfrm>
        </p:spPr>
        <p:txBody>
          <a:bodyPr/>
          <a:lstStyle/>
          <a:p>
            <a:r>
              <a:rPr lang="en-US"/>
              <a:t>Get in touch:  Where to look?</a:t>
            </a:r>
            <a:br>
              <a:rPr lang="en-US"/>
            </a:br>
            <a:endParaRPr lang="en-US"/>
          </a:p>
        </p:txBody>
      </p:sp>
      <p:pic>
        <p:nvPicPr>
          <p:cNvPr id="7" name="Picture 6" descr="Screenshot of Scopus symbol">
            <a:extLst>
              <a:ext uri="{FF2B5EF4-FFF2-40B4-BE49-F238E27FC236}">
                <a16:creationId xmlns:a16="http://schemas.microsoft.com/office/drawing/2014/main" id="{F06343FD-5B75-9D45-CF6B-1E92ABC1BEF1}"/>
              </a:ext>
            </a:extLst>
          </p:cNvPr>
          <p:cNvPicPr>
            <a:picLocks noChangeAspect="1"/>
          </p:cNvPicPr>
          <p:nvPr/>
        </p:nvPicPr>
        <p:blipFill>
          <a:blip r:embed="rId3"/>
          <a:stretch>
            <a:fillRect/>
          </a:stretch>
        </p:blipFill>
        <p:spPr>
          <a:xfrm>
            <a:off x="608301" y="1240848"/>
            <a:ext cx="2831585" cy="1482632"/>
          </a:xfrm>
          <a:prstGeom prst="rect">
            <a:avLst/>
          </a:prstGeom>
        </p:spPr>
      </p:pic>
      <p:pic>
        <p:nvPicPr>
          <p:cNvPr id="9" name="Picture 8" descr="Screenshot of Dimensions logo">
            <a:extLst>
              <a:ext uri="{FF2B5EF4-FFF2-40B4-BE49-F238E27FC236}">
                <a16:creationId xmlns:a16="http://schemas.microsoft.com/office/drawing/2014/main" id="{7F5B0170-65B2-E921-A7BF-44F1D189B88B}"/>
              </a:ext>
            </a:extLst>
          </p:cNvPr>
          <p:cNvPicPr>
            <a:picLocks noChangeAspect="1"/>
          </p:cNvPicPr>
          <p:nvPr/>
        </p:nvPicPr>
        <p:blipFill>
          <a:blip r:embed="rId4"/>
          <a:stretch>
            <a:fillRect/>
          </a:stretch>
        </p:blipFill>
        <p:spPr>
          <a:xfrm>
            <a:off x="7250313" y="1410257"/>
            <a:ext cx="3826970" cy="852453"/>
          </a:xfrm>
          <a:prstGeom prst="rect">
            <a:avLst/>
          </a:prstGeom>
        </p:spPr>
      </p:pic>
      <p:pic>
        <p:nvPicPr>
          <p:cNvPr id="17" name="Picture 16">
            <a:extLst>
              <a:ext uri="{FF2B5EF4-FFF2-40B4-BE49-F238E27FC236}">
                <a16:creationId xmlns:a16="http://schemas.microsoft.com/office/drawing/2014/main" id="{2EB6C839-7C14-FB38-7726-7C5AACEE8CA3}"/>
              </a:ext>
            </a:extLst>
          </p:cNvPr>
          <p:cNvPicPr>
            <a:picLocks noChangeAspect="1"/>
          </p:cNvPicPr>
          <p:nvPr/>
        </p:nvPicPr>
        <p:blipFill>
          <a:blip r:embed="rId5"/>
          <a:stretch>
            <a:fillRect/>
          </a:stretch>
        </p:blipFill>
        <p:spPr>
          <a:xfrm>
            <a:off x="4165476" y="1557280"/>
            <a:ext cx="1999452" cy="849767"/>
          </a:xfrm>
          <a:prstGeom prst="rect">
            <a:avLst/>
          </a:prstGeom>
        </p:spPr>
      </p:pic>
      <p:pic>
        <p:nvPicPr>
          <p:cNvPr id="19" name="Picture 18">
            <a:extLst>
              <a:ext uri="{FF2B5EF4-FFF2-40B4-BE49-F238E27FC236}">
                <a16:creationId xmlns:a16="http://schemas.microsoft.com/office/drawing/2014/main" id="{AD89D542-701E-362C-AE4E-3CA2929B4E8B}"/>
              </a:ext>
            </a:extLst>
          </p:cNvPr>
          <p:cNvPicPr>
            <a:picLocks noChangeAspect="1"/>
          </p:cNvPicPr>
          <p:nvPr/>
        </p:nvPicPr>
        <p:blipFill>
          <a:blip r:embed="rId6"/>
          <a:stretch>
            <a:fillRect/>
          </a:stretch>
        </p:blipFill>
        <p:spPr>
          <a:xfrm>
            <a:off x="4388969" y="5104582"/>
            <a:ext cx="3857625" cy="847725"/>
          </a:xfrm>
          <a:prstGeom prst="rect">
            <a:avLst/>
          </a:prstGeom>
        </p:spPr>
      </p:pic>
      <p:pic>
        <p:nvPicPr>
          <p:cNvPr id="1030" name="Picture 6" descr="A logo of a person holding a tree&#10;&#10;Description automatically generated">
            <a:extLst>
              <a:ext uri="{FF2B5EF4-FFF2-40B4-BE49-F238E27FC236}">
                <a16:creationId xmlns:a16="http://schemas.microsoft.com/office/drawing/2014/main" id="{60005795-27A9-2F1D-388F-3347DBF3C1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299" y="2543756"/>
            <a:ext cx="24384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20CF7BA-C941-7668-4C9B-4C371125B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5349" y="5288040"/>
            <a:ext cx="16383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D87CC20-0DD2-36A5-B693-286841134E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278" y="4575728"/>
            <a:ext cx="35433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D88E37C-4CAA-D0B3-0A11-754B84834B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600047"/>
            <a:ext cx="661987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EF99062-7CF1-CD0B-9736-A56203B8F2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191" y="2341421"/>
            <a:ext cx="52578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F63E19B-4251-D279-0CEA-3D1A7A5AAA0B}"/>
              </a:ext>
            </a:extLst>
          </p:cNvPr>
          <p:cNvPicPr>
            <a:picLocks noChangeAspect="1"/>
          </p:cNvPicPr>
          <p:nvPr/>
        </p:nvPicPr>
        <p:blipFill>
          <a:blip r:embed="rId12"/>
          <a:stretch>
            <a:fillRect/>
          </a:stretch>
        </p:blipFill>
        <p:spPr>
          <a:xfrm>
            <a:off x="4388969" y="4634559"/>
            <a:ext cx="1933845" cy="628738"/>
          </a:xfrm>
          <a:prstGeom prst="rect">
            <a:avLst/>
          </a:prstGeom>
        </p:spPr>
      </p:pic>
      <p:pic>
        <p:nvPicPr>
          <p:cNvPr id="6" name="Picture 5">
            <a:extLst>
              <a:ext uri="{FF2B5EF4-FFF2-40B4-BE49-F238E27FC236}">
                <a16:creationId xmlns:a16="http://schemas.microsoft.com/office/drawing/2014/main" id="{6E9BE9FD-8085-A193-368C-334BAA365282}"/>
              </a:ext>
            </a:extLst>
          </p:cNvPr>
          <p:cNvPicPr>
            <a:picLocks noChangeAspect="1"/>
          </p:cNvPicPr>
          <p:nvPr/>
        </p:nvPicPr>
        <p:blipFill>
          <a:blip r:embed="rId13"/>
          <a:stretch>
            <a:fillRect/>
          </a:stretch>
        </p:blipFill>
        <p:spPr>
          <a:xfrm>
            <a:off x="7010928" y="3024895"/>
            <a:ext cx="1743318" cy="733527"/>
          </a:xfrm>
          <a:prstGeom prst="rect">
            <a:avLst/>
          </a:prstGeom>
        </p:spPr>
      </p:pic>
      <p:pic>
        <p:nvPicPr>
          <p:cNvPr id="10" name="Picture 9">
            <a:extLst>
              <a:ext uri="{FF2B5EF4-FFF2-40B4-BE49-F238E27FC236}">
                <a16:creationId xmlns:a16="http://schemas.microsoft.com/office/drawing/2014/main" id="{D4C4C2B7-C8A4-79E4-009E-4F44A00B5B93}"/>
              </a:ext>
            </a:extLst>
          </p:cNvPr>
          <p:cNvPicPr>
            <a:picLocks noChangeAspect="1"/>
          </p:cNvPicPr>
          <p:nvPr/>
        </p:nvPicPr>
        <p:blipFill>
          <a:blip r:embed="rId14"/>
          <a:stretch>
            <a:fillRect/>
          </a:stretch>
        </p:blipFill>
        <p:spPr>
          <a:xfrm>
            <a:off x="7010928" y="4300806"/>
            <a:ext cx="1095528" cy="514422"/>
          </a:xfrm>
          <a:prstGeom prst="rect">
            <a:avLst/>
          </a:prstGeom>
        </p:spPr>
      </p:pic>
      <p:pic>
        <p:nvPicPr>
          <p:cNvPr id="12" name="Picture 11">
            <a:extLst>
              <a:ext uri="{FF2B5EF4-FFF2-40B4-BE49-F238E27FC236}">
                <a16:creationId xmlns:a16="http://schemas.microsoft.com/office/drawing/2014/main" id="{43F2D27F-920D-AAD0-32C0-693BD7727DBE}"/>
              </a:ext>
            </a:extLst>
          </p:cNvPr>
          <p:cNvPicPr>
            <a:picLocks noChangeAspect="1"/>
          </p:cNvPicPr>
          <p:nvPr/>
        </p:nvPicPr>
        <p:blipFill>
          <a:blip r:embed="rId15"/>
          <a:stretch>
            <a:fillRect/>
          </a:stretch>
        </p:blipFill>
        <p:spPr>
          <a:xfrm>
            <a:off x="9330554" y="3972019"/>
            <a:ext cx="1724266" cy="562053"/>
          </a:xfrm>
          <a:prstGeom prst="rect">
            <a:avLst/>
          </a:prstGeom>
        </p:spPr>
      </p:pic>
    </p:spTree>
    <p:extLst>
      <p:ext uri="{BB962C8B-B14F-4D97-AF65-F5344CB8AC3E}">
        <p14:creationId xmlns:p14="http://schemas.microsoft.com/office/powerpoint/2010/main" val="4070732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Cath Dishman">
            <a:extLst>
              <a:ext uri="{FF2B5EF4-FFF2-40B4-BE49-F238E27FC236}">
                <a16:creationId xmlns:a16="http://schemas.microsoft.com/office/drawing/2014/main" id="{5F3AC121-8A2B-AA98-E9FD-FEED73772B4C}"/>
              </a:ext>
            </a:extLst>
          </p:cNvPr>
          <p:cNvPicPr>
            <a:picLocks noChangeAspect="1"/>
          </p:cNvPicPr>
          <p:nvPr/>
        </p:nvPicPr>
        <p:blipFill>
          <a:blip r:embed="rId3"/>
          <a:stretch>
            <a:fillRect/>
          </a:stretch>
        </p:blipFill>
        <p:spPr>
          <a:xfrm>
            <a:off x="965172" y="502920"/>
            <a:ext cx="1586263" cy="1988993"/>
          </a:xfrm>
          <a:prstGeom prst="rect">
            <a:avLst/>
          </a:prstGeom>
        </p:spPr>
      </p:pic>
      <p:pic>
        <p:nvPicPr>
          <p:cNvPr id="6" name="Picture 5" descr="Image of Amie Longthorne">
            <a:extLst>
              <a:ext uri="{FF2B5EF4-FFF2-40B4-BE49-F238E27FC236}">
                <a16:creationId xmlns:a16="http://schemas.microsoft.com/office/drawing/2014/main" id="{44ED538F-BECC-43DD-C9FB-7ECD1C722B71}"/>
              </a:ext>
            </a:extLst>
          </p:cNvPr>
          <p:cNvPicPr>
            <a:picLocks noChangeAspect="1"/>
          </p:cNvPicPr>
          <p:nvPr/>
        </p:nvPicPr>
        <p:blipFill>
          <a:blip r:embed="rId4"/>
          <a:stretch>
            <a:fillRect/>
          </a:stretch>
        </p:blipFill>
        <p:spPr>
          <a:xfrm>
            <a:off x="5311704" y="502920"/>
            <a:ext cx="1788554" cy="2101757"/>
          </a:xfrm>
          <a:prstGeom prst="rect">
            <a:avLst/>
          </a:prstGeom>
        </p:spPr>
      </p:pic>
      <p:pic>
        <p:nvPicPr>
          <p:cNvPr id="8" name="Picture 7" descr="Image of Katherine Stephan">
            <a:extLst>
              <a:ext uri="{FF2B5EF4-FFF2-40B4-BE49-F238E27FC236}">
                <a16:creationId xmlns:a16="http://schemas.microsoft.com/office/drawing/2014/main" id="{90FE79B5-00CD-BB19-EFB2-C2CF2970AA16}"/>
              </a:ext>
            </a:extLst>
          </p:cNvPr>
          <p:cNvPicPr>
            <a:picLocks noChangeAspect="1"/>
          </p:cNvPicPr>
          <p:nvPr/>
        </p:nvPicPr>
        <p:blipFill>
          <a:blip r:embed="rId5"/>
          <a:stretch>
            <a:fillRect/>
          </a:stretch>
        </p:blipFill>
        <p:spPr>
          <a:xfrm>
            <a:off x="9506754" y="595172"/>
            <a:ext cx="1631160" cy="1948115"/>
          </a:xfrm>
          <a:prstGeom prst="rect">
            <a:avLst/>
          </a:prstGeom>
        </p:spPr>
      </p:pic>
      <p:sp>
        <p:nvSpPr>
          <p:cNvPr id="9" name="TextBox 8">
            <a:extLst>
              <a:ext uri="{FF2B5EF4-FFF2-40B4-BE49-F238E27FC236}">
                <a16:creationId xmlns:a16="http://schemas.microsoft.com/office/drawing/2014/main" id="{C079F524-2BC5-CEAF-D512-5536F1999043}"/>
              </a:ext>
            </a:extLst>
          </p:cNvPr>
          <p:cNvSpPr txBox="1"/>
          <p:nvPr/>
        </p:nvSpPr>
        <p:spPr>
          <a:xfrm>
            <a:off x="499675" y="1922740"/>
            <a:ext cx="2674056"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Open Research Librarian (Scholarly Communications)</a:t>
            </a: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8D23501-BC00-FAB7-74CE-9578F323B487}"/>
              </a:ext>
            </a:extLst>
          </p:cNvPr>
          <p:cNvSpPr txBox="1"/>
          <p:nvPr/>
        </p:nvSpPr>
        <p:spPr>
          <a:xfrm>
            <a:off x="2554495" y="4242749"/>
            <a:ext cx="74279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hlinkClick r:id="rId6"/>
              </a:rPr>
              <a:t>openresearch@ljmu.ac.uk</a:t>
            </a: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9F78C2C-F802-5325-6937-BB911AC06B8F}"/>
              </a:ext>
            </a:extLst>
          </p:cNvPr>
          <p:cNvSpPr txBox="1"/>
          <p:nvPr/>
        </p:nvSpPr>
        <p:spPr>
          <a:xfrm>
            <a:off x="5209202" y="1876574"/>
            <a:ext cx="21185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Open Research Data Management Specialist</a:t>
            </a: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FA0C25D-83BF-4333-3AD5-3D6BE9374350}"/>
              </a:ext>
            </a:extLst>
          </p:cNvPr>
          <p:cNvSpPr txBox="1"/>
          <p:nvPr/>
        </p:nvSpPr>
        <p:spPr>
          <a:xfrm>
            <a:off x="9363260" y="1878628"/>
            <a:ext cx="238260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Open Research Librarian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 name="Graphic 2" descr="Employee badge outline">
            <a:extLst>
              <a:ext uri="{FF2B5EF4-FFF2-40B4-BE49-F238E27FC236}">
                <a16:creationId xmlns:a16="http://schemas.microsoft.com/office/drawing/2014/main" id="{73DB0568-8F1A-5D3A-57DE-4C8CCDA59C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528" y="3630900"/>
            <a:ext cx="1544448" cy="1544448"/>
          </a:xfrm>
          <a:prstGeom prst="rect">
            <a:avLst/>
          </a:prstGeom>
        </p:spPr>
      </p:pic>
      <p:sp>
        <p:nvSpPr>
          <p:cNvPr id="2" name="TextBox 1">
            <a:extLst>
              <a:ext uri="{FF2B5EF4-FFF2-40B4-BE49-F238E27FC236}">
                <a16:creationId xmlns:a16="http://schemas.microsoft.com/office/drawing/2014/main" id="{EEB65568-301F-0E17-1E8D-2B7E025829E2}"/>
              </a:ext>
            </a:extLst>
          </p:cNvPr>
          <p:cNvSpPr txBox="1"/>
          <p:nvPr/>
        </p:nvSpPr>
        <p:spPr>
          <a:xfrm>
            <a:off x="3308823" y="4799626"/>
            <a:ext cx="12108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Twitter/X: </a:t>
            </a:r>
            <a:r>
              <a:rPr kumimoji="0" lang="en-GB" sz="1800" b="0" i="0" u="none" strike="noStrike" kern="1200" cap="none" spc="0" normalizeH="0" baseline="0" noProof="0" err="1">
                <a:ln>
                  <a:noFill/>
                </a:ln>
                <a:solidFill>
                  <a:srgbClr val="000000"/>
                </a:solidFill>
                <a:effectLst/>
                <a:uLnTx/>
                <a:uFillTx/>
                <a:latin typeface="Arial" panose="020B0604020202020204"/>
                <a:ea typeface="+mn-ea"/>
                <a:cs typeface="+mn-cs"/>
              </a:rPr>
              <a:t>LJMUResearch</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LinkedIn</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 LJMU Library Researcher Engagement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BlueSky: </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@ljmuresearch.bsky.social</a:t>
            </a: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a:ea typeface="+mn-ea"/>
                <a:cs typeface="+mn-cs"/>
              </a:rPr>
              <a:t>Calendar of events: </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hlinkClick r:id="rId9"/>
              </a:rPr>
              <a:t>https://unical.ljmu.ac.uk/?team=re</a:t>
            </a: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50807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sz="4000"/>
              <a:t>Your Story, Your Way: Create the narrative</a:t>
            </a:r>
          </a:p>
        </p:txBody>
      </p:sp>
      <p:pic>
        <p:nvPicPr>
          <p:cNvPr id="4" name="Graphic 3" descr="Cauldron with solid fill">
            <a:extLst>
              <a:ext uri="{FF2B5EF4-FFF2-40B4-BE49-F238E27FC236}">
                <a16:creationId xmlns:a16="http://schemas.microsoft.com/office/drawing/2014/main" id="{0FB7A787-0AC5-8D85-1188-A78F09A04B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3369" y="1760621"/>
            <a:ext cx="3336758" cy="3336758"/>
          </a:xfrm>
          <a:prstGeom prst="rect">
            <a:avLst/>
          </a:prstGeom>
        </p:spPr>
      </p:pic>
      <p:sp>
        <p:nvSpPr>
          <p:cNvPr id="5" name="TextBox 4">
            <a:extLst>
              <a:ext uri="{FF2B5EF4-FFF2-40B4-BE49-F238E27FC236}">
                <a16:creationId xmlns:a16="http://schemas.microsoft.com/office/drawing/2014/main" id="{40B50676-B717-CE4A-7EF7-DA3E712E5392}"/>
              </a:ext>
            </a:extLst>
          </p:cNvPr>
          <p:cNvSpPr txBox="1"/>
          <p:nvPr/>
        </p:nvSpPr>
        <p:spPr>
          <a:xfrm>
            <a:off x="4620127" y="2397948"/>
            <a:ext cx="6288504" cy="2062103"/>
          </a:xfrm>
          <a:prstGeom prst="rect">
            <a:avLst/>
          </a:prstGeom>
          <a:noFill/>
        </p:spPr>
        <p:txBody>
          <a:bodyPr wrap="square" rtlCol="0">
            <a:spAutoFit/>
          </a:bodyPr>
          <a:lstStyle/>
          <a:p>
            <a:pPr marL="457200" indent="-457200">
              <a:buFont typeface="Arial" panose="020B0604020202020204" pitchFamily="34" charset="0"/>
              <a:buChar char="•"/>
            </a:pPr>
            <a:r>
              <a:rPr lang="en-GB" sz="3200">
                <a:solidFill>
                  <a:schemeClr val="accent1">
                    <a:lumMod val="50000"/>
                  </a:schemeClr>
                </a:solidFill>
                <a:latin typeface="Calibri" panose="020F0502020204030204" pitchFamily="34" charset="0"/>
                <a:cs typeface="Calibri" panose="020F0502020204030204" pitchFamily="34" charset="0"/>
              </a:rPr>
              <a:t>What do you want to focus on?</a:t>
            </a:r>
          </a:p>
          <a:p>
            <a:pPr marL="457200" indent="-457200">
              <a:buFont typeface="Arial" panose="020B0604020202020204" pitchFamily="34" charset="0"/>
              <a:buChar char="•"/>
            </a:pPr>
            <a:r>
              <a:rPr lang="en-GB" sz="3200">
                <a:solidFill>
                  <a:schemeClr val="accent1">
                    <a:lumMod val="50000"/>
                  </a:schemeClr>
                </a:solidFill>
                <a:latin typeface="Calibri" panose="020F0502020204030204" pitchFamily="34" charset="0"/>
                <a:cs typeface="Calibri" panose="020F0502020204030204" pitchFamily="34" charset="0"/>
              </a:rPr>
              <a:t>What do you highlight?</a:t>
            </a:r>
          </a:p>
          <a:p>
            <a:pPr marL="457200" indent="-457200">
              <a:buFont typeface="Arial" panose="020B0604020202020204" pitchFamily="34" charset="0"/>
              <a:buChar char="•"/>
            </a:pPr>
            <a:r>
              <a:rPr lang="en-GB" sz="3200">
                <a:solidFill>
                  <a:schemeClr val="accent1">
                    <a:lumMod val="50000"/>
                  </a:schemeClr>
                </a:solidFill>
                <a:latin typeface="Calibri" panose="020F0502020204030204" pitchFamily="34" charset="0"/>
                <a:cs typeface="Calibri" panose="020F0502020204030204" pitchFamily="34" charset="0"/>
              </a:rPr>
              <a:t>What do you want people to know about you AND your work?</a:t>
            </a:r>
          </a:p>
        </p:txBody>
      </p:sp>
    </p:spTree>
    <p:extLst>
      <p:ext uri="{BB962C8B-B14F-4D97-AF65-F5344CB8AC3E}">
        <p14:creationId xmlns:p14="http://schemas.microsoft.com/office/powerpoint/2010/main" val="281943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a:t>Your Story, Your Way: Which evidence?</a:t>
            </a:r>
            <a:br>
              <a:rPr lang="en-US"/>
            </a:br>
            <a:endParaRPr lang="en-US"/>
          </a:p>
        </p:txBody>
      </p:sp>
      <p:pic>
        <p:nvPicPr>
          <p:cNvPr id="4" name="Graphic 3" descr="Magnifying glass with solid fill">
            <a:extLst>
              <a:ext uri="{FF2B5EF4-FFF2-40B4-BE49-F238E27FC236}">
                <a16:creationId xmlns:a16="http://schemas.microsoft.com/office/drawing/2014/main" id="{17671245-F56D-B4C0-1666-3F52376F2F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7113" y="1440071"/>
            <a:ext cx="2606258" cy="2606258"/>
          </a:xfrm>
          <a:prstGeom prst="rect">
            <a:avLst/>
          </a:prstGeom>
        </p:spPr>
      </p:pic>
      <p:pic>
        <p:nvPicPr>
          <p:cNvPr id="6" name="Picture 5">
            <a:extLst>
              <a:ext uri="{FF2B5EF4-FFF2-40B4-BE49-F238E27FC236}">
                <a16:creationId xmlns:a16="http://schemas.microsoft.com/office/drawing/2014/main" id="{53D3F547-3AE8-BC8F-DD2F-1FA8B8F24180}"/>
              </a:ext>
            </a:extLst>
          </p:cNvPr>
          <p:cNvPicPr>
            <a:picLocks noChangeAspect="1"/>
          </p:cNvPicPr>
          <p:nvPr/>
        </p:nvPicPr>
        <p:blipFill>
          <a:blip r:embed="rId5"/>
          <a:stretch>
            <a:fillRect/>
          </a:stretch>
        </p:blipFill>
        <p:spPr>
          <a:xfrm>
            <a:off x="4630308" y="1120461"/>
            <a:ext cx="3240351" cy="1622739"/>
          </a:xfrm>
          <a:prstGeom prst="rect">
            <a:avLst/>
          </a:prstGeom>
        </p:spPr>
      </p:pic>
      <p:pic>
        <p:nvPicPr>
          <p:cNvPr id="8" name="Picture 7">
            <a:extLst>
              <a:ext uri="{FF2B5EF4-FFF2-40B4-BE49-F238E27FC236}">
                <a16:creationId xmlns:a16="http://schemas.microsoft.com/office/drawing/2014/main" id="{3DF9466C-B292-6F57-42D0-25860764D469}"/>
              </a:ext>
            </a:extLst>
          </p:cNvPr>
          <p:cNvPicPr>
            <a:picLocks noChangeAspect="1"/>
          </p:cNvPicPr>
          <p:nvPr/>
        </p:nvPicPr>
        <p:blipFill>
          <a:blip r:embed="rId6"/>
          <a:stretch>
            <a:fillRect/>
          </a:stretch>
        </p:blipFill>
        <p:spPr>
          <a:xfrm>
            <a:off x="8196331" y="2493283"/>
            <a:ext cx="3658555" cy="2923503"/>
          </a:xfrm>
          <a:prstGeom prst="rect">
            <a:avLst/>
          </a:prstGeom>
        </p:spPr>
      </p:pic>
      <p:pic>
        <p:nvPicPr>
          <p:cNvPr id="10" name="Picture 9">
            <a:extLst>
              <a:ext uri="{FF2B5EF4-FFF2-40B4-BE49-F238E27FC236}">
                <a16:creationId xmlns:a16="http://schemas.microsoft.com/office/drawing/2014/main" id="{3878B8D5-B35F-B813-D601-08FDE3E61BDA}"/>
              </a:ext>
            </a:extLst>
          </p:cNvPr>
          <p:cNvPicPr>
            <a:picLocks noChangeAspect="1"/>
          </p:cNvPicPr>
          <p:nvPr/>
        </p:nvPicPr>
        <p:blipFill>
          <a:blip r:embed="rId7"/>
          <a:stretch>
            <a:fillRect/>
          </a:stretch>
        </p:blipFill>
        <p:spPr>
          <a:xfrm>
            <a:off x="3587510" y="3361545"/>
            <a:ext cx="3968207" cy="2320640"/>
          </a:xfrm>
          <a:prstGeom prst="rect">
            <a:avLst/>
          </a:prstGeom>
        </p:spPr>
      </p:pic>
    </p:spTree>
    <p:extLst>
      <p:ext uri="{BB962C8B-B14F-4D97-AF65-F5344CB8AC3E}">
        <p14:creationId xmlns:p14="http://schemas.microsoft.com/office/powerpoint/2010/main" val="801102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a:xfrm>
            <a:off x="1389413" y="130343"/>
            <a:ext cx="10026171" cy="660486"/>
          </a:xfrm>
        </p:spPr>
        <p:txBody>
          <a:bodyPr/>
          <a:lstStyle/>
          <a:p>
            <a:r>
              <a:rPr lang="en-US"/>
              <a:t>Your Story, Your Way: With caution</a:t>
            </a:r>
            <a:br>
              <a:rPr lang="en-US"/>
            </a:br>
            <a:endParaRPr lang="en-US"/>
          </a:p>
        </p:txBody>
      </p:sp>
      <p:pic>
        <p:nvPicPr>
          <p:cNvPr id="4" name="Graphic 3" descr="Slippery with solid fill">
            <a:extLst>
              <a:ext uri="{FF2B5EF4-FFF2-40B4-BE49-F238E27FC236}">
                <a16:creationId xmlns:a16="http://schemas.microsoft.com/office/drawing/2014/main" id="{E06F8CE6-A791-CFA7-BF7B-8E58FB940E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179" y="1550068"/>
            <a:ext cx="3757864" cy="3757864"/>
          </a:xfrm>
          <a:prstGeom prst="rect">
            <a:avLst/>
          </a:prstGeom>
        </p:spPr>
      </p:pic>
      <p:sp>
        <p:nvSpPr>
          <p:cNvPr id="5" name="TextBox 4">
            <a:extLst>
              <a:ext uri="{FF2B5EF4-FFF2-40B4-BE49-F238E27FC236}">
                <a16:creationId xmlns:a16="http://schemas.microsoft.com/office/drawing/2014/main" id="{CC3DAE90-6C0D-9C18-A4E7-73059C1F7594}"/>
              </a:ext>
            </a:extLst>
          </p:cNvPr>
          <p:cNvSpPr txBox="1"/>
          <p:nvPr/>
        </p:nvSpPr>
        <p:spPr>
          <a:xfrm>
            <a:off x="4441424" y="1235242"/>
            <a:ext cx="6595544" cy="6186309"/>
          </a:xfrm>
          <a:prstGeom prst="rect">
            <a:avLst/>
          </a:prstGeom>
          <a:noFill/>
        </p:spPr>
        <p:txBody>
          <a:bodyPr wrap="square" rtlCol="0">
            <a:spAutoFit/>
          </a:bodyPr>
          <a:lstStyle/>
          <a:p>
            <a:pPr marL="285750" indent="-285750">
              <a:buFont typeface="Arial" panose="020B0604020202020204" pitchFamily="34" charset="0"/>
              <a:buChar char="•"/>
            </a:pPr>
            <a:r>
              <a:rPr lang="en-GB" sz="3200">
                <a:solidFill>
                  <a:schemeClr val="tx2">
                    <a:lumMod val="75000"/>
                  </a:schemeClr>
                </a:solidFill>
                <a:latin typeface="Calibri" panose="020F0502020204030204" pitchFamily="34" charset="0"/>
                <a:cs typeface="Calibri" panose="020F0502020204030204" pitchFamily="34" charset="0"/>
              </a:rPr>
              <a:t>Not all metrics are suitable for use (too small, not appropriate, etc)</a:t>
            </a:r>
          </a:p>
          <a:p>
            <a:pPr marL="285750" indent="-285750">
              <a:buFont typeface="Arial" panose="020B0604020202020204" pitchFamily="34" charset="0"/>
              <a:buChar char="•"/>
            </a:pPr>
            <a:endParaRPr lang="en-GB" sz="32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200">
                <a:solidFill>
                  <a:schemeClr val="tx2">
                    <a:lumMod val="75000"/>
                  </a:schemeClr>
                </a:solidFill>
                <a:latin typeface="Calibri" panose="020F0502020204030204" pitchFamily="34" charset="0"/>
                <a:cs typeface="Calibri" panose="020F0502020204030204" pitchFamily="34" charset="0"/>
              </a:rPr>
              <a:t>Not on there? Don’t panic</a:t>
            </a:r>
          </a:p>
          <a:p>
            <a:pPr marL="285750" indent="-285750">
              <a:buFont typeface="Arial" panose="020B0604020202020204" pitchFamily="34" charset="0"/>
              <a:buChar char="•"/>
            </a:pPr>
            <a:endParaRPr lang="en-GB" sz="32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200">
                <a:solidFill>
                  <a:schemeClr val="tx2">
                    <a:lumMod val="75000"/>
                  </a:schemeClr>
                </a:solidFill>
                <a:latin typeface="Calibri" panose="020F0502020204030204" pitchFamily="34" charset="0"/>
                <a:cs typeface="Calibri" panose="020F0502020204030204" pitchFamily="34" charset="0"/>
              </a:rPr>
              <a:t>Talk to us about options. </a:t>
            </a:r>
          </a:p>
          <a:p>
            <a:pPr marL="285750" indent="-285750">
              <a:buFont typeface="Arial" panose="020B0604020202020204" pitchFamily="34" charset="0"/>
              <a:buChar char="•"/>
            </a:pPr>
            <a:endParaRPr lang="en-GB" sz="32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200">
                <a:solidFill>
                  <a:schemeClr val="tx2">
                    <a:lumMod val="75000"/>
                  </a:schemeClr>
                </a:solidFill>
                <a:latin typeface="Calibri" panose="020F0502020204030204" pitchFamily="34" charset="0"/>
                <a:cs typeface="Calibri" panose="020F0502020204030204" pitchFamily="34" charset="0"/>
              </a:rPr>
              <a:t>Use quantitative and qualitative metrics</a:t>
            </a: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925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06E5-92FD-B831-2AA6-2F4CF43F4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5D2F1-DDAA-2F43-AAD7-F2BED865AA19}"/>
              </a:ext>
            </a:extLst>
          </p:cNvPr>
          <p:cNvSpPr>
            <a:spLocks noGrp="1"/>
          </p:cNvSpPr>
          <p:nvPr>
            <p:ph type="title"/>
          </p:nvPr>
        </p:nvSpPr>
        <p:spPr>
          <a:xfrm>
            <a:off x="1870676" y="204537"/>
            <a:ext cx="10026171" cy="660486"/>
          </a:xfrm>
        </p:spPr>
        <p:txBody>
          <a:bodyPr/>
          <a:lstStyle/>
          <a:p>
            <a:r>
              <a:rPr lang="en-US" sz="3600"/>
              <a:t>Your Story, Your Way: Data Metrics Are Not As Easy</a:t>
            </a:r>
            <a:br>
              <a:rPr lang="en-US" sz="3600"/>
            </a:br>
            <a:endParaRPr lang="en-US" sz="3600"/>
          </a:p>
        </p:txBody>
      </p:sp>
      <p:pic>
        <p:nvPicPr>
          <p:cNvPr id="4" name="Graphic 3" descr="Slippery with solid fill">
            <a:extLst>
              <a:ext uri="{FF2B5EF4-FFF2-40B4-BE49-F238E27FC236}">
                <a16:creationId xmlns:a16="http://schemas.microsoft.com/office/drawing/2014/main" id="{A5188E43-37CD-34D8-4EC2-13167C5790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179" y="1550068"/>
            <a:ext cx="3757864" cy="3757864"/>
          </a:xfrm>
          <a:prstGeom prst="rect">
            <a:avLst/>
          </a:prstGeom>
        </p:spPr>
      </p:pic>
      <p:sp>
        <p:nvSpPr>
          <p:cNvPr id="5" name="TextBox 4">
            <a:extLst>
              <a:ext uri="{FF2B5EF4-FFF2-40B4-BE49-F238E27FC236}">
                <a16:creationId xmlns:a16="http://schemas.microsoft.com/office/drawing/2014/main" id="{FCD4A58D-5E06-F0BF-456F-14BD6FD1A018}"/>
              </a:ext>
            </a:extLst>
          </p:cNvPr>
          <p:cNvSpPr txBox="1"/>
          <p:nvPr/>
        </p:nvSpPr>
        <p:spPr>
          <a:xfrm>
            <a:off x="5018941" y="865023"/>
            <a:ext cx="6595544" cy="6740307"/>
          </a:xfrm>
          <a:prstGeom prst="rect">
            <a:avLst/>
          </a:prstGeom>
          <a:noFill/>
        </p:spPr>
        <p:txBody>
          <a:bodyPr wrap="square" rtlCol="0">
            <a:spAutoFit/>
          </a:bodyPr>
          <a:lstStyle/>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Not all databases provide metrics on data</a:t>
            </a: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People are not as good at sharing or citing data (so makes it difficult to ‘track’) </a:t>
            </a:r>
          </a:p>
          <a:p>
            <a:pPr marL="285750" indent="-285750">
              <a:buFont typeface="Arial" panose="020B0604020202020204" pitchFamily="34" charset="0"/>
              <a:buChar char="•"/>
            </a:pPr>
            <a:endParaRPr lang="en-GB" sz="3600">
              <a:solidFill>
                <a:schemeClr val="tx2">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600">
                <a:solidFill>
                  <a:schemeClr val="tx2">
                    <a:lumMod val="75000"/>
                  </a:schemeClr>
                </a:solidFill>
                <a:latin typeface="Calibri" panose="020F0502020204030204" pitchFamily="34" charset="0"/>
                <a:cs typeface="Calibri" panose="020F0502020204030204" pitchFamily="34" charset="0"/>
              </a:rPr>
              <a:t>Data metrics not used as frequently as publication metrics</a:t>
            </a: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64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6180-5556-BD48-A79A-E9EF174233EB}"/>
              </a:ext>
            </a:extLst>
          </p:cNvPr>
          <p:cNvSpPr>
            <a:spLocks noGrp="1"/>
          </p:cNvSpPr>
          <p:nvPr>
            <p:ph type="title"/>
          </p:nvPr>
        </p:nvSpPr>
        <p:spPr/>
        <p:txBody>
          <a:bodyPr/>
          <a:lstStyle/>
          <a:p>
            <a:r>
              <a:rPr lang="en-US"/>
              <a:t>Get an </a:t>
            </a:r>
            <a:r>
              <a:rPr lang="en-US" err="1"/>
              <a:t>ORCiD</a:t>
            </a:r>
            <a:r>
              <a:rPr lang="en-US"/>
              <a:t> and Use it </a:t>
            </a:r>
            <a:br>
              <a:rPr lang="en-US"/>
            </a:br>
            <a:endParaRPr lang="en-US"/>
          </a:p>
        </p:txBody>
      </p:sp>
      <p:pic>
        <p:nvPicPr>
          <p:cNvPr id="13" name="Picture 12">
            <a:extLst>
              <a:ext uri="{FF2B5EF4-FFF2-40B4-BE49-F238E27FC236}">
                <a16:creationId xmlns:a16="http://schemas.microsoft.com/office/drawing/2014/main" id="{C3577A8D-7E4E-A7A7-6067-04BA7E1CE368}"/>
              </a:ext>
            </a:extLst>
          </p:cNvPr>
          <p:cNvPicPr>
            <a:picLocks noChangeAspect="1"/>
          </p:cNvPicPr>
          <p:nvPr/>
        </p:nvPicPr>
        <p:blipFill>
          <a:blip r:embed="rId3"/>
          <a:stretch>
            <a:fillRect/>
          </a:stretch>
        </p:blipFill>
        <p:spPr>
          <a:xfrm>
            <a:off x="4955826" y="130343"/>
            <a:ext cx="571883" cy="648134"/>
          </a:xfrm>
          <a:prstGeom prst="rect">
            <a:avLst/>
          </a:prstGeom>
        </p:spPr>
      </p:pic>
      <p:pic>
        <p:nvPicPr>
          <p:cNvPr id="5" name="Picture 4" descr="Screenshot of ORCiD homepage">
            <a:extLst>
              <a:ext uri="{FF2B5EF4-FFF2-40B4-BE49-F238E27FC236}">
                <a16:creationId xmlns:a16="http://schemas.microsoft.com/office/drawing/2014/main" id="{C042745F-5A4E-B416-33F1-BF2C479DB70F}"/>
              </a:ext>
            </a:extLst>
          </p:cNvPr>
          <p:cNvPicPr>
            <a:picLocks noChangeAspect="1"/>
          </p:cNvPicPr>
          <p:nvPr/>
        </p:nvPicPr>
        <p:blipFill>
          <a:blip r:embed="rId4"/>
          <a:stretch>
            <a:fillRect/>
          </a:stretch>
        </p:blipFill>
        <p:spPr>
          <a:xfrm>
            <a:off x="3222702" y="1170878"/>
            <a:ext cx="8725073" cy="4755454"/>
          </a:xfrm>
          <a:prstGeom prst="rect">
            <a:avLst/>
          </a:prstGeom>
        </p:spPr>
      </p:pic>
      <p:pic>
        <p:nvPicPr>
          <p:cNvPr id="7" name="Picture 6">
            <a:extLst>
              <a:ext uri="{FF2B5EF4-FFF2-40B4-BE49-F238E27FC236}">
                <a16:creationId xmlns:a16="http://schemas.microsoft.com/office/drawing/2014/main" id="{13FDC36B-F3AB-B63F-487C-C69B88289AD9}"/>
              </a:ext>
            </a:extLst>
          </p:cNvPr>
          <p:cNvPicPr>
            <a:picLocks noChangeAspect="1"/>
          </p:cNvPicPr>
          <p:nvPr/>
        </p:nvPicPr>
        <p:blipFill>
          <a:blip r:embed="rId5"/>
          <a:stretch>
            <a:fillRect/>
          </a:stretch>
        </p:blipFill>
        <p:spPr>
          <a:xfrm>
            <a:off x="158789" y="2371725"/>
            <a:ext cx="2752725" cy="1057275"/>
          </a:xfrm>
          <a:prstGeom prst="rect">
            <a:avLst/>
          </a:prstGeom>
        </p:spPr>
      </p:pic>
    </p:spTree>
    <p:extLst>
      <p:ext uri="{BB962C8B-B14F-4D97-AF65-F5344CB8AC3E}">
        <p14:creationId xmlns:p14="http://schemas.microsoft.com/office/powerpoint/2010/main" val="3349597068"/>
      </p:ext>
    </p:extLst>
  </p:cSld>
  <p:clrMapOvr>
    <a:masterClrMapping/>
  </p:clrMapOvr>
</p:sld>
</file>

<file path=ppt/theme/theme1.xml><?xml version="1.0" encoding="utf-8"?>
<a:theme xmlns:a="http://schemas.openxmlformats.org/drawingml/2006/main" name="Office Theme">
  <a:themeElements>
    <a:clrScheme name="LJM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ed7734-4298-480f-8e14-00f1328fd627">
      <Terms xmlns="http://schemas.microsoft.com/office/infopath/2007/PartnerControls"/>
    </lcf76f155ced4ddcb4097134ff3c332f>
    <Status xmlns="4eed7734-4298-480f-8e14-00f1328fd627">Active</Status>
    <Test xmlns="4eed7734-4298-480f-8e14-00f1328fd627" xsi:nil="true"/>
    <DateandTime xmlns="4eed7734-4298-480f-8e14-00f1328fd627" xsi:nil="true"/>
    <TaxCatchAll xmlns="0f5469f2-f5e9-4631-a65e-d600e58da3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38B3675077EF4CB4F9E9DEF5814E5A" ma:contentTypeVersion="22" ma:contentTypeDescription="Create a new document." ma:contentTypeScope="" ma:versionID="948de92a532a2f40605c3810da4563fa">
  <xsd:schema xmlns:xsd="http://www.w3.org/2001/XMLSchema" xmlns:xs="http://www.w3.org/2001/XMLSchema" xmlns:p="http://schemas.microsoft.com/office/2006/metadata/properties" xmlns:ns2="4eed7734-4298-480f-8e14-00f1328fd627" xmlns:ns3="0f5469f2-f5e9-4631-a65e-d600e58da32d" targetNamespace="http://schemas.microsoft.com/office/2006/metadata/properties" ma:root="true" ma:fieldsID="791a31e74ebbd0c4ee6ed875946ec863" ns2:_="" ns3:_="">
    <xsd:import namespace="4eed7734-4298-480f-8e14-00f1328fd627"/>
    <xsd:import namespace="0f5469f2-f5e9-4631-a65e-d600e58da3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Status" minOccurs="0"/>
                <xsd:element ref="ns2:MediaServiceSearchProperties" minOccurs="0"/>
                <xsd:element ref="ns2:DateandTim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ed7734-4298-480f-8e14-00f1328fd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Test" ma:index="25" nillable="true" ma:displayName="Test " ma:format="DateTime" ma:internalName="Test">
      <xsd:simpleType>
        <xsd:restriction base="dms:DateTime"/>
      </xsd:simpleType>
    </xsd:element>
    <xsd:element name="Status" ma:index="26" nillable="true" ma:displayName="Status" ma:default="Active" ma:format="RadioButtons" ma:internalName="Status">
      <xsd:simpleType>
        <xsd:union memberTypes="dms:Text">
          <xsd:simpleType>
            <xsd:restriction base="dms:Choice">
              <xsd:enumeration value="Active"/>
              <xsd:enumeration value="Archive"/>
            </xsd:restriction>
          </xsd:simpleType>
        </xsd:union>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andTime" ma:index="28" nillable="true" ma:displayName="Date and Time" ma:format="DateOnly" ma:internalName="DateandTime">
      <xsd:simpleType>
        <xsd:restriction base="dms:DateTim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5469f2-f5e9-4631-a65e-d600e58da32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b83853-29e3-4296-9b7a-e0b00baedf48}" ma:internalName="TaxCatchAll" ma:showField="CatchAllData" ma:web="0f5469f2-f5e9-4631-a65e-d600e58da3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629844-C1B0-40B5-9F65-81B8CBB47EB9}">
  <ds:schemaRefs>
    <ds:schemaRef ds:uri="http://schemas.microsoft.com/office/2006/metadata/properties"/>
    <ds:schemaRef ds:uri="http://schemas.microsoft.com/office/infopath/2007/PartnerControls"/>
    <ds:schemaRef ds:uri="4eed7734-4298-480f-8e14-00f1328fd627"/>
    <ds:schemaRef ds:uri="0f5469f2-f5e9-4631-a65e-d600e58da32d"/>
  </ds:schemaRefs>
</ds:datastoreItem>
</file>

<file path=customXml/itemProps2.xml><?xml version="1.0" encoding="utf-8"?>
<ds:datastoreItem xmlns:ds="http://schemas.openxmlformats.org/officeDocument/2006/customXml" ds:itemID="{CCF61802-2DF9-4F08-975C-727BA95ED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ed7734-4298-480f-8e14-00f1328fd627"/>
    <ds:schemaRef ds:uri="0f5469f2-f5e9-4631-a65e-d600e58da3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B474D4-9102-4E92-8ABB-2C80121CBE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3072</Words>
  <Application>Microsoft Office PowerPoint</Application>
  <PresentationFormat>Widescreen</PresentationFormat>
  <Paragraphs>354</Paragraphs>
  <Slides>44</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Canva Sans</vt:lpstr>
      <vt:lpstr>Canva Sans Bold</vt:lpstr>
      <vt:lpstr>Chewy</vt:lpstr>
      <vt:lpstr>League Spartan</vt:lpstr>
      <vt:lpstr>Office Theme</vt:lpstr>
      <vt:lpstr>1_Office Theme</vt:lpstr>
      <vt:lpstr>Open Data Week: Research Data Visibility and Metrics</vt:lpstr>
      <vt:lpstr>Library Researcher Support Canvas module</vt:lpstr>
      <vt:lpstr>Today’s session</vt:lpstr>
      <vt:lpstr>Your Story, Your Way: Which evidence? </vt:lpstr>
      <vt:lpstr>Your Story, Your Way: Create the narrative</vt:lpstr>
      <vt:lpstr>Your Story, Your Way: Which evidence? </vt:lpstr>
      <vt:lpstr>Your Story, Your Way: With caution </vt:lpstr>
      <vt:lpstr>Your Story, Your Way: Data Metrics Are Not As Easy </vt:lpstr>
      <vt:lpstr>Get an ORCiD and Use it  </vt:lpstr>
      <vt:lpstr>Get an ORCiD and Use it: Update it  </vt:lpstr>
      <vt:lpstr>Get an ORCiD and Use it: Log In With It  </vt:lpstr>
      <vt:lpstr>Get an ORCiD and Use it: Connect  </vt:lpstr>
      <vt:lpstr>Get an ORCiD and Use it: Search with it  </vt:lpstr>
      <vt:lpstr>Reach: Dimensions  </vt:lpstr>
      <vt:lpstr>Check yourself/update: Dimensions </vt:lpstr>
      <vt:lpstr>Reach: OpenAlex </vt:lpstr>
      <vt:lpstr>Check yourself/update: OpenAlex </vt:lpstr>
      <vt:lpstr>Reach: DataCite Commons </vt:lpstr>
      <vt:lpstr>Check Yourself/Update: DataCite Commons </vt:lpstr>
      <vt:lpstr>Reach: Dryad </vt:lpstr>
      <vt:lpstr>Check Yourself/Update: Dryad </vt:lpstr>
      <vt:lpstr>Reach: Figshare </vt:lpstr>
      <vt:lpstr>Check yourself/update: Data repositories </vt:lpstr>
      <vt:lpstr>Check yourself/update: Google scholar</vt:lpstr>
      <vt:lpstr>Check yourself/update: LinkedIn </vt:lpstr>
      <vt:lpstr>Reach: Publisher sites</vt:lpstr>
      <vt:lpstr>Reach: Data linked from articles   </vt:lpstr>
      <vt:lpstr>Reach: LJMU data repository  </vt:lpstr>
      <vt:lpstr>Reach: Overton </vt:lpstr>
      <vt:lpstr>Reach: Overton policy citations </vt:lpstr>
      <vt:lpstr>Reach: Overton-set alerts </vt:lpstr>
      <vt:lpstr>How to reach more: Publish Open Access  </vt:lpstr>
      <vt:lpstr>How to reach more: Open Research  </vt:lpstr>
      <vt:lpstr>How to Reach More: Data Availability Statements </vt:lpstr>
      <vt:lpstr>Data Availability Statements: Examples </vt:lpstr>
      <vt:lpstr>How to reach more: Check yourself/update </vt:lpstr>
      <vt:lpstr>Check yourself/update: Staff webpages </vt:lpstr>
      <vt:lpstr>PowerPoint Presentation</vt:lpstr>
      <vt:lpstr>PowerPoint Presentation</vt:lpstr>
      <vt:lpstr>PowerPoint Presentation</vt:lpstr>
      <vt:lpstr>PowerPoint Presentation</vt:lpstr>
      <vt:lpstr>Your Story, Your Way: Remember </vt:lpstr>
      <vt:lpstr>Get in touch:  Where to look? </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 Katherine</dc:creator>
  <cp:lastModifiedBy>Longthorne, Amie</cp:lastModifiedBy>
  <cp:revision>4</cp:revision>
  <dcterms:created xsi:type="dcterms:W3CDTF">2024-09-06T10:50:59Z</dcterms:created>
  <dcterms:modified xsi:type="dcterms:W3CDTF">2025-11-19T10:46:01Z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0x0101009E38B3675077EF4CB4F9E9DEF5814E5A</vt:lpwstr>
  </property>
  <property fmtid="{D5CDD505-2E9C-101B-9397-08002B2CF9AE}" pid="3" name="MediaServiceImageTags">
    <vt:lpwstr/>
  </property>
</Properties>
</file>