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5"/>
  </p:notesMasterIdLst>
  <p:sldIdLst>
    <p:sldId id="256" r:id="rId2"/>
    <p:sldId id="270" r:id="rId3"/>
    <p:sldId id="272" r:id="rId4"/>
    <p:sldId id="271" r:id="rId5"/>
    <p:sldId id="273" r:id="rId6"/>
    <p:sldId id="276" r:id="rId7"/>
    <p:sldId id="277" r:id="rId8"/>
    <p:sldId id="278" r:id="rId9"/>
    <p:sldId id="282" r:id="rId10"/>
    <p:sldId id="279" r:id="rId11"/>
    <p:sldId id="280" r:id="rId12"/>
    <p:sldId id="281"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6DAD01-24E1-4830-8018-6B07146D8A3B}" v="6" dt="2025-11-10T13:35:55.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4"/>
    <p:restoredTop sz="78964"/>
  </p:normalViewPr>
  <p:slideViewPr>
    <p:cSldViewPr snapToGrid="0">
      <p:cViewPr varScale="1">
        <p:scale>
          <a:sx n="49" d="100"/>
          <a:sy n="49" d="100"/>
        </p:scale>
        <p:origin x="10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3D4EE0-2C27-8C47-9531-DD9F1B33A508}"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3DF3E9-934D-C941-8C62-F5118CEB6501}" type="slidenum">
              <a:rPr lang="en-US" smtClean="0"/>
              <a:t>‹#›</a:t>
            </a:fld>
            <a:endParaRPr lang="en-US"/>
          </a:p>
        </p:txBody>
      </p:sp>
    </p:spTree>
    <p:extLst>
      <p:ext uri="{BB962C8B-B14F-4D97-AF65-F5344CB8AC3E}">
        <p14:creationId xmlns:p14="http://schemas.microsoft.com/office/powerpoint/2010/main" val="96013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good morning etc</a:t>
            </a:r>
          </a:p>
        </p:txBody>
      </p:sp>
      <p:sp>
        <p:nvSpPr>
          <p:cNvPr id="4" name="Slide Number Placeholder 3"/>
          <p:cNvSpPr>
            <a:spLocks noGrp="1"/>
          </p:cNvSpPr>
          <p:nvPr>
            <p:ph type="sldNum" sz="quarter" idx="5"/>
          </p:nvPr>
        </p:nvSpPr>
        <p:spPr/>
        <p:txBody>
          <a:bodyPr/>
          <a:lstStyle/>
          <a:p>
            <a:fld id="{CA3DF3E9-934D-C941-8C62-F5118CEB6501}" type="slidenum">
              <a:rPr lang="en-US" smtClean="0"/>
              <a:t>1</a:t>
            </a:fld>
            <a:endParaRPr lang="en-US"/>
          </a:p>
        </p:txBody>
      </p:sp>
    </p:spTree>
    <p:extLst>
      <p:ext uri="{BB962C8B-B14F-4D97-AF65-F5344CB8AC3E}">
        <p14:creationId xmlns:p14="http://schemas.microsoft.com/office/powerpoint/2010/main" val="1300336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DA9D3-65AC-46D3-BB43-528B0A18F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069B6-83D1-6F83-D759-DBD7E9489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3D1A9-8E5C-30EC-9214-C065E332916A}"/>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latin typeface="Chalkboard" panose="03050602040202020205" pitchFamily="66" charset="77"/>
              </a:rPr>
              <a:t>on the efficacy of mobile applications to improve adherence to healthy behaviours (movement, exercise, nutrition)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dirty="0">
              <a:latin typeface="Chalkboard" panose="03050602040202020205" pitchFamily="66" charset="77"/>
            </a:endParaRPr>
          </a:p>
          <a:p>
            <a:pPr marL="0" indent="0">
              <a:buFont typeface="+mj-lt"/>
              <a:buNone/>
            </a:pPr>
            <a:r>
              <a:rPr lang="en-GB" dirty="0">
                <a:latin typeface="Chalkboard" panose="03050602040202020205" pitchFamily="66" charset="77"/>
              </a:rPr>
              <a:t>2. daily and weekly checklist using the PREDIMED study as a basis</a:t>
            </a:r>
          </a:p>
          <a:p>
            <a:pPr marL="0" indent="0">
              <a:buFont typeface="+mj-lt"/>
              <a:buNone/>
            </a:pPr>
            <a:endParaRPr lang="en-GB"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id="{9544CBA7-C625-4752-95D9-740B35E0880A}"/>
              </a:ext>
            </a:extLst>
          </p:cNvPr>
          <p:cNvSpPr>
            <a:spLocks noGrp="1"/>
          </p:cNvSpPr>
          <p:nvPr>
            <p:ph type="sldNum" sz="quarter" idx="5"/>
          </p:nvPr>
        </p:nvSpPr>
        <p:spPr/>
        <p:txBody>
          <a:bodyPr/>
          <a:lstStyle/>
          <a:p>
            <a:fld id="{CA3DF3E9-934D-C941-8C62-F5118CEB6501}" type="slidenum">
              <a:rPr lang="en-US" smtClean="0"/>
              <a:t>10</a:t>
            </a:fld>
            <a:endParaRPr lang="en-US"/>
          </a:p>
        </p:txBody>
      </p:sp>
    </p:spTree>
    <p:extLst>
      <p:ext uri="{BB962C8B-B14F-4D97-AF65-F5344CB8AC3E}">
        <p14:creationId xmlns:p14="http://schemas.microsoft.com/office/powerpoint/2010/main" val="2533392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95930-6DD1-6CD5-9985-BED45ED4D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FC7E1-1F01-EC02-5226-0F1C9194C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49FEC-8E7C-05E3-F8F4-14B427221AB6}"/>
              </a:ext>
            </a:extLst>
          </p:cNvPr>
          <p:cNvSpPr>
            <a:spLocks noGrp="1"/>
          </p:cNvSpPr>
          <p:nvPr>
            <p:ph type="body" idx="1"/>
          </p:nvPr>
        </p:nvSpPr>
        <p:spPr/>
        <p:txBody>
          <a:bodyPr/>
          <a:lstStyle/>
          <a:p>
            <a:pPr marL="0" indent="0">
              <a:buFont typeface="+mj-lt"/>
              <a:buNone/>
            </a:pPr>
            <a:endParaRPr lang="en-GB"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id="{03DA28B8-D1F2-C035-ACDE-26F7C5201538}"/>
              </a:ext>
            </a:extLst>
          </p:cNvPr>
          <p:cNvSpPr>
            <a:spLocks noGrp="1"/>
          </p:cNvSpPr>
          <p:nvPr>
            <p:ph type="sldNum" sz="quarter" idx="5"/>
          </p:nvPr>
        </p:nvSpPr>
        <p:spPr/>
        <p:txBody>
          <a:bodyPr/>
          <a:lstStyle/>
          <a:p>
            <a:fld id="{CA3DF3E9-934D-C941-8C62-F5118CEB6501}" type="slidenum">
              <a:rPr lang="en-US" smtClean="0"/>
              <a:t>11</a:t>
            </a:fld>
            <a:endParaRPr lang="en-US"/>
          </a:p>
        </p:txBody>
      </p:sp>
    </p:spTree>
    <p:extLst>
      <p:ext uri="{BB962C8B-B14F-4D97-AF65-F5344CB8AC3E}">
        <p14:creationId xmlns:p14="http://schemas.microsoft.com/office/powerpoint/2010/main" val="2495476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19376-D854-B156-BBB4-563CFD91A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AD973-053B-2073-9565-848CCB1DF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92425-ACB0-4C54-078E-123641B5F4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Our hypothesis is that the med diet will not only reduce LDL and ApoB but also improve aggregation. Due to the lack of research in the field, it is difficult to hypothesise what the effect of RT will be on LDL aggregation. That being said, we do expect to see a decrease in plasma LDL.</a:t>
            </a:r>
          </a:p>
          <a:p>
            <a:pPr marL="0" indent="0">
              <a:buFont typeface="+mj-lt"/>
              <a:buNone/>
            </a:pPr>
            <a:endParaRPr lang="en-GB"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id="{AA38B13C-586B-0606-B003-06C2811ED073}"/>
              </a:ext>
            </a:extLst>
          </p:cNvPr>
          <p:cNvSpPr>
            <a:spLocks noGrp="1"/>
          </p:cNvSpPr>
          <p:nvPr>
            <p:ph type="sldNum" sz="quarter" idx="5"/>
          </p:nvPr>
        </p:nvSpPr>
        <p:spPr/>
        <p:txBody>
          <a:bodyPr/>
          <a:lstStyle/>
          <a:p>
            <a:fld id="{CA3DF3E9-934D-C941-8C62-F5118CEB6501}" type="slidenum">
              <a:rPr lang="en-US" smtClean="0"/>
              <a:t>12</a:t>
            </a:fld>
            <a:endParaRPr lang="en-US"/>
          </a:p>
        </p:txBody>
      </p:sp>
    </p:spTree>
    <p:extLst>
      <p:ext uri="{BB962C8B-B14F-4D97-AF65-F5344CB8AC3E}">
        <p14:creationId xmlns:p14="http://schemas.microsoft.com/office/powerpoint/2010/main" val="3993687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40F9C-8F11-4F62-2DC7-ABA4E4776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96BBB-AE7F-6513-288F-E2A2D65D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A06BF-8927-7889-098C-3700930E05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D81BE4F-69AA-F892-EE46-C0631DBD067D}"/>
              </a:ext>
            </a:extLst>
          </p:cNvPr>
          <p:cNvSpPr>
            <a:spLocks noGrp="1"/>
          </p:cNvSpPr>
          <p:nvPr>
            <p:ph type="sldNum" sz="quarter" idx="5"/>
          </p:nvPr>
        </p:nvSpPr>
        <p:spPr/>
        <p:txBody>
          <a:bodyPr/>
          <a:lstStyle/>
          <a:p>
            <a:fld id="{CA3DF3E9-934D-C941-8C62-F5118CEB6501}" type="slidenum">
              <a:rPr lang="en-US" smtClean="0"/>
              <a:t>13</a:t>
            </a:fld>
            <a:endParaRPr lang="en-US"/>
          </a:p>
        </p:txBody>
      </p:sp>
    </p:spTree>
    <p:extLst>
      <p:ext uri="{BB962C8B-B14F-4D97-AF65-F5344CB8AC3E}">
        <p14:creationId xmlns:p14="http://schemas.microsoft.com/office/powerpoint/2010/main" val="1319991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I am sure we all know, LDL has been recognised as a causal factor for atherosclerotic CVD (even if some individuals argue the opposite). </a:t>
            </a:r>
            <a:endParaRPr lang="en-GB" dirty="0"/>
          </a:p>
        </p:txBody>
      </p:sp>
      <p:sp>
        <p:nvSpPr>
          <p:cNvPr id="4" name="Slide Number Placeholder 3"/>
          <p:cNvSpPr>
            <a:spLocks noGrp="1"/>
          </p:cNvSpPr>
          <p:nvPr>
            <p:ph type="sldNum" sz="quarter" idx="5"/>
          </p:nvPr>
        </p:nvSpPr>
        <p:spPr/>
        <p:txBody>
          <a:bodyPr/>
          <a:lstStyle/>
          <a:p>
            <a:fld id="{CA3DF3E9-934D-C941-8C62-F5118CEB6501}" type="slidenum">
              <a:rPr lang="en-US" smtClean="0"/>
              <a:t>2</a:t>
            </a:fld>
            <a:endParaRPr lang="en-US"/>
          </a:p>
        </p:txBody>
      </p:sp>
    </p:spTree>
    <p:extLst>
      <p:ext uri="{BB962C8B-B14F-4D97-AF65-F5344CB8AC3E}">
        <p14:creationId xmlns:p14="http://schemas.microsoft.com/office/powerpoint/2010/main" val="2443570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0F66F-450C-568F-0B8D-1069B7035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A74EA-72B6-04A2-FFEA-C3F4CE621A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2229F9-74FA-05F6-6BBD-C201921DDF0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A1452A-7AE7-7412-C8F1-2F3A75AA9F8C}"/>
              </a:ext>
            </a:extLst>
          </p:cNvPr>
          <p:cNvSpPr>
            <a:spLocks noGrp="1"/>
          </p:cNvSpPr>
          <p:nvPr>
            <p:ph type="sldNum" sz="quarter" idx="5"/>
          </p:nvPr>
        </p:nvSpPr>
        <p:spPr/>
        <p:txBody>
          <a:bodyPr/>
          <a:lstStyle/>
          <a:p>
            <a:fld id="{CA3DF3E9-934D-C941-8C62-F5118CEB6501}" type="slidenum">
              <a:rPr lang="en-US" smtClean="0"/>
              <a:t>3</a:t>
            </a:fld>
            <a:endParaRPr lang="en-US"/>
          </a:p>
        </p:txBody>
      </p:sp>
    </p:spTree>
    <p:extLst>
      <p:ext uri="{BB962C8B-B14F-4D97-AF65-F5344CB8AC3E}">
        <p14:creationId xmlns:p14="http://schemas.microsoft.com/office/powerpoint/2010/main" val="345041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This is mainly done through </a:t>
            </a:r>
          </a:p>
          <a:p>
            <a:pPr lvl="0"/>
            <a:r>
              <a:rPr lang="en-GB" sz="1200" kern="1200" dirty="0">
                <a:solidFill>
                  <a:schemeClr val="tx1"/>
                </a:solidFill>
                <a:effectLst/>
                <a:latin typeface="+mn-lt"/>
                <a:ea typeface="+mn-ea"/>
                <a:cs typeface="+mn-cs"/>
              </a:rPr>
              <a:t>- the upregulation of LDLR</a:t>
            </a:r>
          </a:p>
          <a:p>
            <a:pPr lvl="0"/>
            <a:r>
              <a:rPr lang="en-GB" sz="1200" kern="1200" dirty="0">
                <a:solidFill>
                  <a:schemeClr val="tx1"/>
                </a:solidFill>
                <a:effectLst/>
                <a:latin typeface="+mn-lt"/>
                <a:ea typeface="+mn-ea"/>
                <a:cs typeface="+mn-cs"/>
              </a:rPr>
              <a:t>- a reduction in LDL-C production rates </a:t>
            </a:r>
          </a:p>
          <a:p>
            <a:pPr marL="171450" lvl="0" indent="-171450">
              <a:buFontTx/>
              <a:buChar char="-"/>
            </a:pPr>
            <a:r>
              <a:rPr lang="en-GB" sz="1200" kern="1200" dirty="0">
                <a:solidFill>
                  <a:schemeClr val="tx1"/>
                </a:solidFill>
                <a:effectLst/>
                <a:latin typeface="+mn-lt"/>
                <a:ea typeface="+mn-ea"/>
                <a:cs typeface="+mn-cs"/>
              </a:rPr>
              <a:t>binding of fibre to bile acids. </a:t>
            </a:r>
          </a:p>
          <a:p>
            <a:pPr marL="171450" lvl="0" indent="-171450">
              <a:buFontTx/>
              <a:buChar cha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Increased intake of saturated fats, trans fats, and alcohol can negatively impact an individual's standard lipid profile, specifically LDL. </a:t>
            </a:r>
            <a:endParaRPr lang="en-GB" dirty="0"/>
          </a:p>
          <a:p>
            <a:pPr marL="171450" lvl="0" indent="-171450">
              <a:buFontTx/>
              <a:buChar cha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CA3DF3E9-934D-C941-8C62-F5118CEB6501}" type="slidenum">
              <a:rPr lang="en-US" smtClean="0"/>
              <a:t>4</a:t>
            </a:fld>
            <a:endParaRPr lang="en-US"/>
          </a:p>
        </p:txBody>
      </p:sp>
    </p:spTree>
    <p:extLst>
      <p:ext uri="{BB962C8B-B14F-4D97-AF65-F5344CB8AC3E}">
        <p14:creationId xmlns:p14="http://schemas.microsoft.com/office/powerpoint/2010/main" val="333184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A5C25-D74C-1273-113E-3588BF51D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8825D-9DCF-E897-D917-EEBA23F1D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8C04EF-A4CF-D8F4-13A0-75BA22FDFC6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DF621F-2CAD-681E-4C74-FFF7F9D20083}"/>
              </a:ext>
            </a:extLst>
          </p:cNvPr>
          <p:cNvSpPr>
            <a:spLocks noGrp="1"/>
          </p:cNvSpPr>
          <p:nvPr>
            <p:ph type="sldNum" sz="quarter" idx="5"/>
          </p:nvPr>
        </p:nvSpPr>
        <p:spPr/>
        <p:txBody>
          <a:bodyPr/>
          <a:lstStyle/>
          <a:p>
            <a:fld id="{CA3DF3E9-934D-C941-8C62-F5118CEB6501}" type="slidenum">
              <a:rPr lang="en-US" smtClean="0"/>
              <a:t>5</a:t>
            </a:fld>
            <a:endParaRPr lang="en-US"/>
          </a:p>
        </p:txBody>
      </p:sp>
    </p:spTree>
    <p:extLst>
      <p:ext uri="{BB962C8B-B14F-4D97-AF65-F5344CB8AC3E}">
        <p14:creationId xmlns:p14="http://schemas.microsoft.com/office/powerpoint/2010/main" val="3354913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D0896-E1C5-B6FB-59F4-5FE259371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33A06-2892-97FE-0571-31AEEA707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EF832-259B-D725-DD0E-545734B6F4F6}"/>
              </a:ext>
            </a:extLst>
          </p:cNvPr>
          <p:cNvSpPr>
            <a:spLocks noGrp="1"/>
          </p:cNvSpPr>
          <p:nvPr>
            <p:ph type="body" idx="1"/>
          </p:nvPr>
        </p:nvSpPr>
        <p:spPr/>
        <p:txBody>
          <a:bodyPr/>
          <a:lstStyle/>
          <a:p>
            <a:r>
              <a:rPr lang="en-GB" dirty="0">
                <a:latin typeface="Chalkboard" panose="03050602040202020205" pitchFamily="66" charset="77"/>
              </a:rPr>
              <a:t>The mediterranean diet is characterised as high in fruit, vegetables, beans and legumes (fibre), olive oil, nuts and seeds and fatty fish (USFAs) while low in fatty red meat (SFAs). This is why it is one of the best diets for cardiovascular disease. </a:t>
            </a:r>
            <a:endParaRPr lang="en-GB" dirty="0"/>
          </a:p>
        </p:txBody>
      </p:sp>
      <p:sp>
        <p:nvSpPr>
          <p:cNvPr id="4" name="Slide Number Placeholder 3">
            <a:extLst>
              <a:ext uri="{FF2B5EF4-FFF2-40B4-BE49-F238E27FC236}">
                <a16:creationId xmlns:a16="http://schemas.microsoft.com/office/drawing/2014/main" id="{D4A3BD2A-6FE9-2C90-8516-74796165A9E5}"/>
              </a:ext>
            </a:extLst>
          </p:cNvPr>
          <p:cNvSpPr>
            <a:spLocks noGrp="1"/>
          </p:cNvSpPr>
          <p:nvPr>
            <p:ph type="sldNum" sz="quarter" idx="5"/>
          </p:nvPr>
        </p:nvSpPr>
        <p:spPr/>
        <p:txBody>
          <a:bodyPr/>
          <a:lstStyle/>
          <a:p>
            <a:fld id="{CA3DF3E9-934D-C941-8C62-F5118CEB6501}" type="slidenum">
              <a:rPr lang="en-US" smtClean="0"/>
              <a:t>6</a:t>
            </a:fld>
            <a:endParaRPr lang="en-US"/>
          </a:p>
        </p:txBody>
      </p:sp>
    </p:spTree>
    <p:extLst>
      <p:ext uri="{BB962C8B-B14F-4D97-AF65-F5344CB8AC3E}">
        <p14:creationId xmlns:p14="http://schemas.microsoft.com/office/powerpoint/2010/main" val="820481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634D-B3F7-C10D-CD27-2DFF138E1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16A17-8D72-A52F-F21C-A0209E00E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1889F6-8619-4967-0652-9B43925FB4BB}"/>
              </a:ext>
            </a:extLst>
          </p:cNvPr>
          <p:cNvSpPr>
            <a:spLocks noGrp="1"/>
          </p:cNvSpPr>
          <p:nvPr>
            <p:ph type="body" idx="1"/>
          </p:nvPr>
        </p:nvSpPr>
        <p:spPr/>
        <p:txBody>
          <a:bodyPr/>
          <a:lstStyle/>
          <a:p>
            <a:r>
              <a:rPr lang="en-GB" dirty="0">
                <a:latin typeface="Chalkboard" panose="03050602040202020205" pitchFamily="66" charset="77"/>
              </a:rPr>
              <a:t>Possible mechanisms:</a:t>
            </a:r>
          </a:p>
          <a:p>
            <a:pPr marL="228600" indent="-228600">
              <a:buAutoNum type="arabicPeriod"/>
            </a:pPr>
            <a:r>
              <a:rPr lang="en-GB" dirty="0">
                <a:latin typeface="Chalkboard" panose="03050602040202020205" pitchFamily="66" charset="77"/>
              </a:rPr>
              <a:t>greater energy expenditure and fat utilisation leading to increased LDL clearance</a:t>
            </a:r>
          </a:p>
          <a:p>
            <a:pPr marL="228600" indent="-228600">
              <a:buAutoNum type="arabicPeriod"/>
            </a:pPr>
            <a:r>
              <a:rPr lang="en-GB" dirty="0">
                <a:latin typeface="Chalkboard" panose="03050602040202020205" pitchFamily="66" charset="77"/>
              </a:rPr>
              <a:t>another being an increase in lipoprotein lipase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halkboard" panose="03050602040202020205" pitchFamily="66" charset="77"/>
              <a:ea typeface="+mn-ea"/>
              <a:cs typeface="+mn-cs"/>
            </a:endParaRPr>
          </a:p>
          <a:p>
            <a:pPr marL="228600" indent="-228600">
              <a:buAutoNum type="arabicPeriod"/>
            </a:pPr>
            <a:endParaRPr lang="en-GB"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id="{B943BDC3-3D9D-4E02-D130-A623D17C7FD0}"/>
              </a:ext>
            </a:extLst>
          </p:cNvPr>
          <p:cNvSpPr>
            <a:spLocks noGrp="1"/>
          </p:cNvSpPr>
          <p:nvPr>
            <p:ph type="sldNum" sz="quarter" idx="5"/>
          </p:nvPr>
        </p:nvSpPr>
        <p:spPr/>
        <p:txBody>
          <a:bodyPr/>
          <a:lstStyle/>
          <a:p>
            <a:fld id="{CA3DF3E9-934D-C941-8C62-F5118CEB6501}" type="slidenum">
              <a:rPr lang="en-US" smtClean="0"/>
              <a:t>7</a:t>
            </a:fld>
            <a:endParaRPr lang="en-US"/>
          </a:p>
        </p:txBody>
      </p:sp>
    </p:spTree>
    <p:extLst>
      <p:ext uri="{BB962C8B-B14F-4D97-AF65-F5344CB8AC3E}">
        <p14:creationId xmlns:p14="http://schemas.microsoft.com/office/powerpoint/2010/main" val="1229998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D57E9-F522-FA10-D8E6-F5A833884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C9CC9-9427-D4AF-031F-AE35CEA82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9BECF-930E-F8D8-3357-6242388943DA}"/>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So today I will be providing you with some insight on my project which explores how a Mediterranean style diet and resistance exercise can be combined to improve cardiac prehabilitation. </a:t>
            </a:r>
          </a:p>
        </p:txBody>
      </p:sp>
      <p:sp>
        <p:nvSpPr>
          <p:cNvPr id="4" name="Slide Number Placeholder 3">
            <a:extLst>
              <a:ext uri="{FF2B5EF4-FFF2-40B4-BE49-F238E27FC236}">
                <a16:creationId xmlns:a16="http://schemas.microsoft.com/office/drawing/2014/main" id="{DF64E934-5BCA-B507-F05C-FE4B1171D689}"/>
              </a:ext>
            </a:extLst>
          </p:cNvPr>
          <p:cNvSpPr>
            <a:spLocks noGrp="1"/>
          </p:cNvSpPr>
          <p:nvPr>
            <p:ph type="sldNum" sz="quarter" idx="5"/>
          </p:nvPr>
        </p:nvSpPr>
        <p:spPr/>
        <p:txBody>
          <a:bodyPr/>
          <a:lstStyle/>
          <a:p>
            <a:fld id="{CA3DF3E9-934D-C941-8C62-F5118CEB6501}" type="slidenum">
              <a:rPr lang="en-US" smtClean="0"/>
              <a:t>8</a:t>
            </a:fld>
            <a:endParaRPr lang="en-US"/>
          </a:p>
        </p:txBody>
      </p:sp>
    </p:spTree>
    <p:extLst>
      <p:ext uri="{BB962C8B-B14F-4D97-AF65-F5344CB8AC3E}">
        <p14:creationId xmlns:p14="http://schemas.microsoft.com/office/powerpoint/2010/main" val="890764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B5C0-D743-7A7F-8FB3-A4FB2CEAD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F2198-AB7F-0724-A569-7ED9C28C5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03C89-6EDD-24F3-AAB7-863706A352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halkboard" panose="03050602040202020205" pitchFamily="66" charset="77"/>
              <a:ea typeface="+mn-ea"/>
              <a:cs typeface="+mn-cs"/>
            </a:endParaRPr>
          </a:p>
          <a:p>
            <a:pPr marL="228600" indent="-228600">
              <a:buAutoNum type="arabicPeriod"/>
            </a:pPr>
            <a:endParaRPr lang="en-GB"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id="{909E4BBE-A468-D18D-019A-C8AD258C9349}"/>
              </a:ext>
            </a:extLst>
          </p:cNvPr>
          <p:cNvSpPr>
            <a:spLocks noGrp="1"/>
          </p:cNvSpPr>
          <p:nvPr>
            <p:ph type="sldNum" sz="quarter" idx="5"/>
          </p:nvPr>
        </p:nvSpPr>
        <p:spPr/>
        <p:txBody>
          <a:bodyPr/>
          <a:lstStyle/>
          <a:p>
            <a:fld id="{CA3DF3E9-934D-C941-8C62-F5118CEB6501}" type="slidenum">
              <a:rPr lang="en-US" smtClean="0"/>
              <a:t>9</a:t>
            </a:fld>
            <a:endParaRPr lang="en-US"/>
          </a:p>
        </p:txBody>
      </p:sp>
    </p:spTree>
    <p:extLst>
      <p:ext uri="{BB962C8B-B14F-4D97-AF65-F5344CB8AC3E}">
        <p14:creationId xmlns:p14="http://schemas.microsoft.com/office/powerpoint/2010/main" val="3519508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84EF2-B56E-89A3-A969-7C9BE6E332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5D9203F-CE51-2C6D-0153-28A21E794B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DEC0566-1AD9-936F-02D3-1B003D83D41B}"/>
              </a:ext>
            </a:extLst>
          </p:cNvPr>
          <p:cNvSpPr>
            <a:spLocks noGrp="1"/>
          </p:cNvSpPr>
          <p:nvPr>
            <p:ph type="dt" sz="half" idx="10"/>
          </p:nvPr>
        </p:nvSpPr>
        <p:spPr/>
        <p:txBody>
          <a:bodyPr/>
          <a:lstStyle/>
          <a:p>
            <a:fld id="{C128FA71-3A18-48C0-980F-4B68F7F63042}" type="datetime1">
              <a:rPr lang="en-US" smtClean="0"/>
              <a:t>11/18/2025</a:t>
            </a:fld>
            <a:endParaRPr lang="en-US"/>
          </a:p>
        </p:txBody>
      </p:sp>
      <p:sp>
        <p:nvSpPr>
          <p:cNvPr id="5" name="Footer Placeholder 4">
            <a:extLst>
              <a:ext uri="{FF2B5EF4-FFF2-40B4-BE49-F238E27FC236}">
                <a16:creationId xmlns:a16="http://schemas.microsoft.com/office/drawing/2014/main" id="{71B18484-9622-BCE9-630F-C3D8F5E458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9000CB-FB27-90C1-1529-B02FDC455493}"/>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1962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CDE9-47B9-F562-E46E-FE6F748DF13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6F04236-54C3-8EBD-E37E-508A583525C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4F2849-CC1B-DB57-ED2A-F25AF029BBB1}"/>
              </a:ext>
            </a:extLst>
          </p:cNvPr>
          <p:cNvSpPr>
            <a:spLocks noGrp="1"/>
          </p:cNvSpPr>
          <p:nvPr>
            <p:ph type="dt" sz="half" idx="10"/>
          </p:nvPr>
        </p:nvSpPr>
        <p:spPr/>
        <p:txBody>
          <a:bodyPr/>
          <a:lstStyle/>
          <a:p>
            <a:fld id="{7104EDB3-C0E8-45F8-9E1D-1B6C8D1880C0}" type="datetime1">
              <a:rPr lang="en-US" smtClean="0"/>
              <a:t>11/18/2025</a:t>
            </a:fld>
            <a:endParaRPr lang="en-US"/>
          </a:p>
        </p:txBody>
      </p:sp>
      <p:sp>
        <p:nvSpPr>
          <p:cNvPr id="5" name="Footer Placeholder 4">
            <a:extLst>
              <a:ext uri="{FF2B5EF4-FFF2-40B4-BE49-F238E27FC236}">
                <a16:creationId xmlns:a16="http://schemas.microsoft.com/office/drawing/2014/main" id="{9AEA87E2-EF2D-99FA-F113-8F0CF5D74B2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9DA8E6-2DE7-D633-5AC9-4AB13FC7C12F}"/>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9687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356D97-E8B4-85A8-0D03-3C84E3A5AE6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2E5397A-E3A8-D8B7-6AA8-6B0328AA0B2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B61184A-0F1C-CDE2-B802-0C296C6DFD92}"/>
              </a:ext>
            </a:extLst>
          </p:cNvPr>
          <p:cNvSpPr>
            <a:spLocks noGrp="1"/>
          </p:cNvSpPr>
          <p:nvPr>
            <p:ph type="dt" sz="half" idx="10"/>
          </p:nvPr>
        </p:nvSpPr>
        <p:spPr/>
        <p:txBody>
          <a:bodyPr/>
          <a:lstStyle/>
          <a:p>
            <a:fld id="{9CF0EC4B-54ED-4041-B552-9BA760FA3DBA}" type="datetime1">
              <a:rPr lang="en-US" smtClean="0"/>
              <a:t>11/18/2025</a:t>
            </a:fld>
            <a:endParaRPr lang="en-US"/>
          </a:p>
        </p:txBody>
      </p:sp>
      <p:sp>
        <p:nvSpPr>
          <p:cNvPr id="5" name="Footer Placeholder 4">
            <a:extLst>
              <a:ext uri="{FF2B5EF4-FFF2-40B4-BE49-F238E27FC236}">
                <a16:creationId xmlns:a16="http://schemas.microsoft.com/office/drawing/2014/main" id="{7556A5F4-BCC7-8531-8306-C0BC449BAB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5A61EEF-5BE3-F415-C2B8-CD2FB2368757}"/>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0658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2E110-FEDE-B486-005D-C8D92B7369A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450F641-DAAD-95A1-6E0B-99A11405FE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3AB5D9B-8C86-BAB0-1C32-DD87E25460D8}"/>
              </a:ext>
            </a:extLst>
          </p:cNvPr>
          <p:cNvSpPr>
            <a:spLocks noGrp="1"/>
          </p:cNvSpPr>
          <p:nvPr>
            <p:ph type="dt" sz="half" idx="10"/>
          </p:nvPr>
        </p:nvSpPr>
        <p:spPr/>
        <p:txBody>
          <a:bodyPr/>
          <a:lstStyle/>
          <a:p>
            <a:fld id="{51C1210E-201E-4473-82AC-2466F5386C38}" type="datetime1">
              <a:rPr lang="en-US" smtClean="0"/>
              <a:t>11/18/2025</a:t>
            </a:fld>
            <a:endParaRPr lang="en-US"/>
          </a:p>
        </p:txBody>
      </p:sp>
      <p:sp>
        <p:nvSpPr>
          <p:cNvPr id="5" name="Footer Placeholder 4">
            <a:extLst>
              <a:ext uri="{FF2B5EF4-FFF2-40B4-BE49-F238E27FC236}">
                <a16:creationId xmlns:a16="http://schemas.microsoft.com/office/drawing/2014/main" id="{F448DAA0-24F6-3BC5-224F-2389C986BD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44C73B-8649-10F8-8A41-9728245A40F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7618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3E46-AEC9-200C-7B67-A45C650A69C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1B4086C-7702-2988-7F4D-FA2B2E11AC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002BC5-18E6-B9EF-D73C-42EE83D97B91}"/>
              </a:ext>
            </a:extLst>
          </p:cNvPr>
          <p:cNvSpPr>
            <a:spLocks noGrp="1"/>
          </p:cNvSpPr>
          <p:nvPr>
            <p:ph type="dt" sz="half" idx="10"/>
          </p:nvPr>
        </p:nvSpPr>
        <p:spPr/>
        <p:txBody>
          <a:bodyPr/>
          <a:lstStyle/>
          <a:p>
            <a:fld id="{B01EA198-6CAB-4B8F-B93F-1F9C8C4B6CE7}" type="datetime1">
              <a:rPr lang="en-US" smtClean="0"/>
              <a:t>11/18/2025</a:t>
            </a:fld>
            <a:endParaRPr lang="en-US"/>
          </a:p>
        </p:txBody>
      </p:sp>
      <p:sp>
        <p:nvSpPr>
          <p:cNvPr id="5" name="Footer Placeholder 4">
            <a:extLst>
              <a:ext uri="{FF2B5EF4-FFF2-40B4-BE49-F238E27FC236}">
                <a16:creationId xmlns:a16="http://schemas.microsoft.com/office/drawing/2014/main" id="{799FFD40-4806-8085-3838-746F32563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A225DC-44C6-8FB4-D460-C421C9D3D36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6943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A46E-053B-8BE6-80FC-F8FF1C50205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43983B1-69BD-A8A7-AEE5-C1BB6DEA0CB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1595E014-9B21-216E-CBE9-90573402BE6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EEA0406-224F-1ABB-5CA5-B8C919CBB58A}"/>
              </a:ext>
            </a:extLst>
          </p:cNvPr>
          <p:cNvSpPr>
            <a:spLocks noGrp="1"/>
          </p:cNvSpPr>
          <p:nvPr>
            <p:ph type="dt" sz="half" idx="10"/>
          </p:nvPr>
        </p:nvSpPr>
        <p:spPr/>
        <p:txBody>
          <a:bodyPr/>
          <a:lstStyle/>
          <a:p>
            <a:fld id="{CA06041F-4525-44D5-AA4F-332294BF1F56}" type="datetime1">
              <a:rPr lang="en-US" smtClean="0"/>
              <a:t>11/18/2025</a:t>
            </a:fld>
            <a:endParaRPr lang="en-US"/>
          </a:p>
        </p:txBody>
      </p:sp>
      <p:sp>
        <p:nvSpPr>
          <p:cNvPr id="6" name="Footer Placeholder 5">
            <a:extLst>
              <a:ext uri="{FF2B5EF4-FFF2-40B4-BE49-F238E27FC236}">
                <a16:creationId xmlns:a16="http://schemas.microsoft.com/office/drawing/2014/main" id="{20A8AE0B-D6FC-04B6-62AE-1FFC7653A4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B6E78C-D826-35E5-C3DE-D4D63F2A522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74903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E9A8-69D8-ACFF-E958-673103540A65}"/>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370DFC4-AA82-30CB-B2B9-8787844114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FB1730-8D53-441B-84C4-EA3EA82B565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9F7AD79-3859-697E-866C-7B02FFE49C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47B951B-4736-2D4C-B564-704F6CC832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143100E-795E-BF41-3CA6-2465B0B81CCD}"/>
              </a:ext>
            </a:extLst>
          </p:cNvPr>
          <p:cNvSpPr>
            <a:spLocks noGrp="1"/>
          </p:cNvSpPr>
          <p:nvPr>
            <p:ph type="dt" sz="half" idx="10"/>
          </p:nvPr>
        </p:nvSpPr>
        <p:spPr/>
        <p:txBody>
          <a:bodyPr/>
          <a:lstStyle/>
          <a:p>
            <a:fld id="{F9557091-BBDF-4EB9-BA6B-2BB67AC4FC0F}" type="datetime1">
              <a:rPr lang="en-US" smtClean="0"/>
              <a:t>11/18/2025</a:t>
            </a:fld>
            <a:endParaRPr lang="en-US"/>
          </a:p>
        </p:txBody>
      </p:sp>
      <p:sp>
        <p:nvSpPr>
          <p:cNvPr id="8" name="Footer Placeholder 7">
            <a:extLst>
              <a:ext uri="{FF2B5EF4-FFF2-40B4-BE49-F238E27FC236}">
                <a16:creationId xmlns:a16="http://schemas.microsoft.com/office/drawing/2014/main" id="{7AF6D4F1-09A8-D95F-D5C1-B962D514720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9DB313-1D49-56E7-3AF8-4A956CB42DBA}"/>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816121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61C3-4E3C-1E37-BB57-9B4F14D3B13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0BEE13-4566-1BE2-6599-C35CD0315B77}"/>
              </a:ext>
            </a:extLst>
          </p:cNvPr>
          <p:cNvSpPr>
            <a:spLocks noGrp="1"/>
          </p:cNvSpPr>
          <p:nvPr>
            <p:ph type="dt" sz="half" idx="10"/>
          </p:nvPr>
        </p:nvSpPr>
        <p:spPr/>
        <p:txBody>
          <a:bodyPr/>
          <a:lstStyle/>
          <a:p>
            <a:fld id="{2D6B226B-77A6-410C-9796-083F278E0125}" type="datetime1">
              <a:rPr lang="en-US" smtClean="0"/>
              <a:t>11/18/2025</a:t>
            </a:fld>
            <a:endParaRPr lang="en-US"/>
          </a:p>
        </p:txBody>
      </p:sp>
      <p:sp>
        <p:nvSpPr>
          <p:cNvPr id="4" name="Footer Placeholder 3">
            <a:extLst>
              <a:ext uri="{FF2B5EF4-FFF2-40B4-BE49-F238E27FC236}">
                <a16:creationId xmlns:a16="http://schemas.microsoft.com/office/drawing/2014/main" id="{51F84CE8-A4D7-1D47-DF37-C4E1D0019A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D818FE0-D60D-E73D-04DC-AA1755B94FE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70406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DD0AC-C2FA-BA23-D160-02A71EAC8769}"/>
              </a:ext>
            </a:extLst>
          </p:cNvPr>
          <p:cNvSpPr>
            <a:spLocks noGrp="1"/>
          </p:cNvSpPr>
          <p:nvPr>
            <p:ph type="dt" sz="half" idx="10"/>
          </p:nvPr>
        </p:nvSpPr>
        <p:spPr/>
        <p:txBody>
          <a:bodyPr/>
          <a:lstStyle/>
          <a:p>
            <a:fld id="{A23A578B-D289-4C40-8593-3D356C49DA58}" type="datetime1">
              <a:rPr lang="en-US" smtClean="0"/>
              <a:t>11/18/2025</a:t>
            </a:fld>
            <a:endParaRPr lang="en-US"/>
          </a:p>
        </p:txBody>
      </p:sp>
      <p:sp>
        <p:nvSpPr>
          <p:cNvPr id="3" name="Footer Placeholder 2">
            <a:extLst>
              <a:ext uri="{FF2B5EF4-FFF2-40B4-BE49-F238E27FC236}">
                <a16:creationId xmlns:a16="http://schemas.microsoft.com/office/drawing/2014/main" id="{E33C6FF5-AC60-F1FF-DD0C-0DD4CAAC6AB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77609DE-F3C5-4B60-F900-716B61B8A17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18556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BDF78-5E3A-E59B-04C1-AF20B8B4219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150FF87-9C71-62A0-DA1D-0C7ABDEC35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75EF650-7E02-77D2-7FE2-659FDEEE4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6DB118D-655A-C9E6-F8EC-14FE9D4F8367}"/>
              </a:ext>
            </a:extLst>
          </p:cNvPr>
          <p:cNvSpPr>
            <a:spLocks noGrp="1"/>
          </p:cNvSpPr>
          <p:nvPr>
            <p:ph type="dt" sz="half" idx="10"/>
          </p:nvPr>
        </p:nvSpPr>
        <p:spPr/>
        <p:txBody>
          <a:bodyPr/>
          <a:lstStyle/>
          <a:p>
            <a:fld id="{713DFAE3-14DB-48A7-A80F-80DDB072CE3D}" type="datetime1">
              <a:rPr lang="en-US" smtClean="0"/>
              <a:t>11/18/2025</a:t>
            </a:fld>
            <a:endParaRPr lang="en-US"/>
          </a:p>
        </p:txBody>
      </p:sp>
      <p:sp>
        <p:nvSpPr>
          <p:cNvPr id="6" name="Footer Placeholder 5">
            <a:extLst>
              <a:ext uri="{FF2B5EF4-FFF2-40B4-BE49-F238E27FC236}">
                <a16:creationId xmlns:a16="http://schemas.microsoft.com/office/drawing/2014/main" id="{9DBA7923-000B-82D9-0435-CDC5758483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460ECE-34A1-D7B3-9B94-A2B6F9D3A8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29417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BCBE5-75D1-713E-EB9D-6B9F64B4D2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54BD2B8-34C4-6B8C-0EEF-FA83A989B9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BAE9A9-067C-4AE8-5C5E-936D35CB1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9520B1-8327-4EB5-AB7F-7160934BFF43}"/>
              </a:ext>
            </a:extLst>
          </p:cNvPr>
          <p:cNvSpPr>
            <a:spLocks noGrp="1"/>
          </p:cNvSpPr>
          <p:nvPr>
            <p:ph type="dt" sz="half" idx="10"/>
          </p:nvPr>
        </p:nvSpPr>
        <p:spPr/>
        <p:txBody>
          <a:bodyPr/>
          <a:lstStyle/>
          <a:p>
            <a:fld id="{92C5EAEF-6478-4102-8F5D-A5FE9FC97ACB}" type="datetime1">
              <a:rPr lang="en-US" smtClean="0"/>
              <a:t>11/18/2025</a:t>
            </a:fld>
            <a:endParaRPr lang="en-US"/>
          </a:p>
        </p:txBody>
      </p:sp>
      <p:sp>
        <p:nvSpPr>
          <p:cNvPr id="6" name="Footer Placeholder 5">
            <a:extLst>
              <a:ext uri="{FF2B5EF4-FFF2-40B4-BE49-F238E27FC236}">
                <a16:creationId xmlns:a16="http://schemas.microsoft.com/office/drawing/2014/main" id="{D4B048BA-D310-862B-D90C-D6D2EE6B2C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F5874B-BB91-A2BA-A6E2-6A0FD9736413}"/>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79851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5BCAC6-BC53-B1CF-1A9F-244313A5C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691A566-CCCC-E6FD-B59A-E0D5B7873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D9C2723-F1AF-373A-D235-BC0EF246C8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45AC6-C491-4585-A584-9CE2AF7D5500}" type="datetime1">
              <a:rPr lang="en-US" smtClean="0"/>
              <a:t>11/18/2025</a:t>
            </a:fld>
            <a:endParaRPr lang="en-US"/>
          </a:p>
        </p:txBody>
      </p:sp>
      <p:sp>
        <p:nvSpPr>
          <p:cNvPr id="5" name="Footer Placeholder 4">
            <a:extLst>
              <a:ext uri="{FF2B5EF4-FFF2-40B4-BE49-F238E27FC236}">
                <a16:creationId xmlns:a16="http://schemas.microsoft.com/office/drawing/2014/main" id="{D4650820-B176-7E6A-356F-A3BD701B9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6B2C3B2-FB7C-437B-767C-81AA5A8D6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875531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16/j.ejogrb.2023.06.023"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i.org/10.3389/fphys.2019.0003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3" Type="http://schemas.openxmlformats.org/officeDocument/2006/relationships/image" Target="../media/image6.png"/><Relationship Id="rId18" Type="http://schemas.microsoft.com/office/2007/relationships/hdphoto" Target="../media/hdphoto11.wdp"/><Relationship Id="rId26" Type="http://schemas.microsoft.com/office/2007/relationships/hdphoto" Target="../media/hdphoto16.wdp"/><Relationship Id="rId39" Type="http://schemas.microsoft.com/office/2007/relationships/hdphoto" Target="../media/hdphoto27.wdp"/><Relationship Id="rId21" Type="http://schemas.microsoft.com/office/2007/relationships/hdphoto" Target="../media/hdphoto13.wdp"/><Relationship Id="rId34" Type="http://schemas.microsoft.com/office/2007/relationships/hdphoto" Target="../media/hdphoto22.wdp"/><Relationship Id="rId42" Type="http://schemas.openxmlformats.org/officeDocument/2006/relationships/image" Target="../media/image13.png"/><Relationship Id="rId47" Type="http://schemas.microsoft.com/office/2007/relationships/hdphoto" Target="../media/hdphoto34.wdp"/><Relationship Id="rId50" Type="http://schemas.microsoft.com/office/2007/relationships/hdphoto" Target="../media/hdphoto37.wdp"/><Relationship Id="rId55" Type="http://schemas.microsoft.com/office/2007/relationships/hdphoto" Target="../media/hdphoto42.wdp"/><Relationship Id="rId7" Type="http://schemas.microsoft.com/office/2007/relationships/hdphoto" Target="../media/hdphoto4.wdp"/><Relationship Id="rId2" Type="http://schemas.openxmlformats.org/officeDocument/2006/relationships/notesSlide" Target="../notesSlides/notesSlide3.xml"/><Relationship Id="rId16" Type="http://schemas.microsoft.com/office/2007/relationships/hdphoto" Target="../media/hdphoto10.wdp"/><Relationship Id="rId29" Type="http://schemas.microsoft.com/office/2007/relationships/hdphoto" Target="../media/hdphoto18.wdp"/><Relationship Id="rId11" Type="http://schemas.openxmlformats.org/officeDocument/2006/relationships/image" Target="../media/image5.png"/><Relationship Id="rId24" Type="http://schemas.openxmlformats.org/officeDocument/2006/relationships/image" Target="../media/image10.png"/><Relationship Id="rId32" Type="http://schemas.microsoft.com/office/2007/relationships/hdphoto" Target="../media/hdphoto20.wdp"/><Relationship Id="rId37" Type="http://schemas.microsoft.com/office/2007/relationships/hdphoto" Target="../media/hdphoto25.wdp"/><Relationship Id="rId40" Type="http://schemas.microsoft.com/office/2007/relationships/hdphoto" Target="../media/hdphoto28.wdp"/><Relationship Id="rId45" Type="http://schemas.microsoft.com/office/2007/relationships/hdphoto" Target="../media/hdphoto32.wdp"/><Relationship Id="rId53" Type="http://schemas.microsoft.com/office/2007/relationships/hdphoto" Target="../media/hdphoto40.wdp"/><Relationship Id="rId58" Type="http://schemas.microsoft.com/office/2007/relationships/hdphoto" Target="../media/hdphoto45.wdp"/><Relationship Id="rId5" Type="http://schemas.microsoft.com/office/2007/relationships/hdphoto" Target="../media/hdphoto2.wdp"/><Relationship Id="rId19"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4.png"/><Relationship Id="rId14" Type="http://schemas.microsoft.com/office/2007/relationships/hdphoto" Target="../media/hdphoto8.wdp"/><Relationship Id="rId22" Type="http://schemas.openxmlformats.org/officeDocument/2006/relationships/image" Target="../media/image9.png"/><Relationship Id="rId27" Type="http://schemas.openxmlformats.org/officeDocument/2006/relationships/image" Target="../media/image11.png"/><Relationship Id="rId30" Type="http://schemas.openxmlformats.org/officeDocument/2006/relationships/image" Target="../media/image12.png"/><Relationship Id="rId35" Type="http://schemas.microsoft.com/office/2007/relationships/hdphoto" Target="../media/hdphoto23.wdp"/><Relationship Id="rId43" Type="http://schemas.microsoft.com/office/2007/relationships/hdphoto" Target="../media/hdphoto30.wdp"/><Relationship Id="rId48" Type="http://schemas.microsoft.com/office/2007/relationships/hdphoto" Target="../media/hdphoto35.wdp"/><Relationship Id="rId56" Type="http://schemas.microsoft.com/office/2007/relationships/hdphoto" Target="../media/hdphoto43.wdp"/><Relationship Id="rId8" Type="http://schemas.microsoft.com/office/2007/relationships/hdphoto" Target="../media/hdphoto5.wdp"/><Relationship Id="rId51" Type="http://schemas.microsoft.com/office/2007/relationships/hdphoto" Target="../media/hdphoto38.wdp"/><Relationship Id="rId3" Type="http://schemas.openxmlformats.org/officeDocument/2006/relationships/image" Target="../media/image3.png"/><Relationship Id="rId12" Type="http://schemas.microsoft.com/office/2007/relationships/hdphoto" Target="../media/hdphoto7.wdp"/><Relationship Id="rId17" Type="http://schemas.openxmlformats.org/officeDocument/2006/relationships/image" Target="../media/image7.png"/><Relationship Id="rId25" Type="http://schemas.microsoft.com/office/2007/relationships/hdphoto" Target="../media/hdphoto15.wdp"/><Relationship Id="rId33" Type="http://schemas.microsoft.com/office/2007/relationships/hdphoto" Target="../media/hdphoto21.wdp"/><Relationship Id="rId38" Type="http://schemas.microsoft.com/office/2007/relationships/hdphoto" Target="../media/hdphoto26.wdp"/><Relationship Id="rId46" Type="http://schemas.microsoft.com/office/2007/relationships/hdphoto" Target="../media/hdphoto33.wdp"/><Relationship Id="rId59" Type="http://schemas.microsoft.com/office/2007/relationships/hdphoto" Target="../media/hdphoto46.wdp"/><Relationship Id="rId20" Type="http://schemas.microsoft.com/office/2007/relationships/hdphoto" Target="../media/hdphoto12.wdp"/><Relationship Id="rId41" Type="http://schemas.microsoft.com/office/2007/relationships/hdphoto" Target="../media/hdphoto29.wdp"/><Relationship Id="rId54" Type="http://schemas.microsoft.com/office/2007/relationships/hdphoto" Target="../media/hdphoto41.wdp"/><Relationship Id="rId1" Type="http://schemas.openxmlformats.org/officeDocument/2006/relationships/slideLayout" Target="../slideLayouts/slideLayout2.xml"/><Relationship Id="rId6" Type="http://schemas.microsoft.com/office/2007/relationships/hdphoto" Target="../media/hdphoto3.wdp"/><Relationship Id="rId15" Type="http://schemas.microsoft.com/office/2007/relationships/hdphoto" Target="../media/hdphoto9.wdp"/><Relationship Id="rId23" Type="http://schemas.microsoft.com/office/2007/relationships/hdphoto" Target="../media/hdphoto14.wdp"/><Relationship Id="rId28" Type="http://schemas.microsoft.com/office/2007/relationships/hdphoto" Target="../media/hdphoto17.wdp"/><Relationship Id="rId36" Type="http://schemas.microsoft.com/office/2007/relationships/hdphoto" Target="../media/hdphoto24.wdp"/><Relationship Id="rId49" Type="http://schemas.microsoft.com/office/2007/relationships/hdphoto" Target="../media/hdphoto36.wdp"/><Relationship Id="rId57" Type="http://schemas.microsoft.com/office/2007/relationships/hdphoto" Target="../media/hdphoto44.wdp"/><Relationship Id="rId10" Type="http://schemas.microsoft.com/office/2007/relationships/hdphoto" Target="../media/hdphoto6.wdp"/><Relationship Id="rId31" Type="http://schemas.microsoft.com/office/2007/relationships/hdphoto" Target="../media/hdphoto19.wdp"/><Relationship Id="rId44" Type="http://schemas.microsoft.com/office/2007/relationships/hdphoto" Target="../media/hdphoto31.wdp"/><Relationship Id="rId52" Type="http://schemas.microsoft.com/office/2007/relationships/hdphoto" Target="../media/hdphoto39.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48.wdp"/><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1.png"/><Relationship Id="rId5" Type="http://schemas.openxmlformats.org/officeDocument/2006/relationships/image" Target="../media/image16.jpeg"/><Relationship Id="rId10" Type="http://schemas.microsoft.com/office/2007/relationships/hdphoto" Target="../media/hdphoto47.wdp"/><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49.wdp"/><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3" name="Rectangle 1052">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5" name="Rectangle 1054">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7" name="Rectangle 1056">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9" name="Rectangle 1058">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B8EEE0-0607-9416-3A94-E240380239D7}"/>
              </a:ext>
            </a:extLst>
          </p:cNvPr>
          <p:cNvSpPr>
            <a:spLocks noGrp="1"/>
          </p:cNvSpPr>
          <p:nvPr>
            <p:ph type="ctrTitle"/>
          </p:nvPr>
        </p:nvSpPr>
        <p:spPr>
          <a:xfrm>
            <a:off x="1127208" y="857251"/>
            <a:ext cx="4747280" cy="3098061"/>
          </a:xfrm>
        </p:spPr>
        <p:txBody>
          <a:bodyPr anchor="b">
            <a:normAutofit/>
          </a:bodyPr>
          <a:lstStyle/>
          <a:p>
            <a:pPr algn="l"/>
            <a:r>
              <a:rPr lang="en-US" sz="4100">
                <a:solidFill>
                  <a:srgbClr val="FFFFFF"/>
                </a:solidFill>
                <a:latin typeface="Arial" panose="020B0604020202020204" pitchFamily="34" charset="0"/>
                <a:cs typeface="Arial" panose="020B0604020202020204" pitchFamily="34" charset="0"/>
              </a:rPr>
              <a:t>Merseyside Exercise and Diet for Aggregation of LDL (MEDAL Trial)</a:t>
            </a:r>
          </a:p>
        </p:txBody>
      </p:sp>
      <p:sp>
        <p:nvSpPr>
          <p:cNvPr id="1061" name="Rectangle 1060">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672C792-D76D-B0A0-98DC-D6DEE15A6986}"/>
              </a:ext>
            </a:extLst>
          </p:cNvPr>
          <p:cNvSpPr>
            <a:spLocks noGrp="1"/>
          </p:cNvSpPr>
          <p:nvPr>
            <p:ph type="subTitle" idx="1"/>
          </p:nvPr>
        </p:nvSpPr>
        <p:spPr>
          <a:xfrm>
            <a:off x="1127208" y="4756265"/>
            <a:ext cx="4393278" cy="1244483"/>
          </a:xfrm>
        </p:spPr>
        <p:txBody>
          <a:bodyPr anchor="t">
            <a:normAutofit/>
          </a:bodyPr>
          <a:lstStyle/>
          <a:p>
            <a:pPr algn="l"/>
            <a:r>
              <a:rPr lang="en-US">
                <a:solidFill>
                  <a:srgbClr val="FFFFFF"/>
                </a:solidFill>
                <a:latin typeface="Arial" panose="020B0604020202020204" pitchFamily="34" charset="0"/>
                <a:cs typeface="Arial" panose="020B0604020202020204" pitchFamily="34" charset="0"/>
              </a:rPr>
              <a:t>Alex Amorginos</a:t>
            </a:r>
          </a:p>
        </p:txBody>
      </p:sp>
      <p:sp>
        <p:nvSpPr>
          <p:cNvPr id="1063" name="Oval 1062">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omepage | Liverpool John Moores University">
            <a:extLst>
              <a:ext uri="{FF2B5EF4-FFF2-40B4-BE49-F238E27FC236}">
                <a16:creationId xmlns:a16="http://schemas.microsoft.com/office/drawing/2014/main" id="{997F462E-9F75-2C92-2373-5D05E6FA122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0559" y="2842869"/>
            <a:ext cx="3737164" cy="1186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30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FD7E15-FD13-EAB1-AECB-C632BE30327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4DCEA0-B5EE-6181-0F6E-A8ACA28666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2779678-4413-F854-B3A0-2E1F5D9E97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7F7A9A09-3AD4-43CB-A52C-29C6B40ED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2CE26F-59D8-9AB5-A803-1A2587865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710C77-636E-74C4-D6A8-5CA28B3F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A2FBD049-4F88-002D-CDBB-54C5A2D98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F73B14-9A18-F8E0-8C37-8B328C1E6AE0}"/>
              </a:ext>
            </a:extLst>
          </p:cNvPr>
          <p:cNvSpPr>
            <a:spLocks noGrp="1"/>
          </p:cNvSpPr>
          <p:nvPr>
            <p:ph type="title"/>
          </p:nvPr>
        </p:nvSpPr>
        <p:spPr>
          <a:xfrm>
            <a:off x="1043631" y="809898"/>
            <a:ext cx="9942716" cy="1554480"/>
          </a:xfrm>
        </p:spPr>
        <p:txBody>
          <a:bodyPr anchor="ctr">
            <a:normAutofit/>
          </a:bodyPr>
          <a:lstStyle/>
          <a:p>
            <a:r>
              <a:rPr lang="en-GB" sz="4800" dirty="0">
                <a:latin typeface="Chalkboard" panose="03050602040202020205" pitchFamily="66" charset="77"/>
              </a:rPr>
              <a:t>Our Project</a:t>
            </a:r>
          </a:p>
        </p:txBody>
      </p:sp>
      <p:cxnSp>
        <p:nvCxnSpPr>
          <p:cNvPr id="17" name="Straight Connector 16">
            <a:extLst>
              <a:ext uri="{FF2B5EF4-FFF2-40B4-BE49-F238E27FC236}">
                <a16:creationId xmlns:a16="http://schemas.microsoft.com/office/drawing/2014/main" id="{3AECC2E7-A9C1-5CAC-0A97-400D807AE0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AA455A5B-9A00-33F5-5D4D-DA4205894172}"/>
              </a:ext>
            </a:extLst>
          </p:cNvPr>
          <p:cNvSpPr>
            <a:spLocks noGrp="1"/>
          </p:cNvSpPr>
          <p:nvPr>
            <p:ph idx="1"/>
          </p:nvPr>
        </p:nvSpPr>
        <p:spPr>
          <a:xfrm>
            <a:off x="838200" y="2704013"/>
            <a:ext cx="10515600" cy="3344081"/>
          </a:xfrm>
        </p:spPr>
        <p:txBody>
          <a:bodyPr>
            <a:normAutofit lnSpcReduction="10000"/>
          </a:bodyPr>
          <a:lstStyle/>
          <a:p>
            <a:pPr marL="514350" indent="-514350">
              <a:buFont typeface="+mj-lt"/>
              <a:buAutoNum type="arabicPeriod"/>
            </a:pPr>
            <a:r>
              <a:rPr lang="en-GB" dirty="0">
                <a:latin typeface="Chalkboard" panose="03050602040202020205" pitchFamily="66" charset="77"/>
              </a:rPr>
              <a:t>A systematic review</a:t>
            </a:r>
          </a:p>
          <a:p>
            <a:pPr marL="514350" indent="-514350">
              <a:buFont typeface="+mj-lt"/>
              <a:buAutoNum type="arabicPeriod"/>
            </a:pPr>
            <a:endParaRPr lang="en-GB" dirty="0">
              <a:latin typeface="Chalkboard" panose="03050602040202020205" pitchFamily="66" charset="77"/>
            </a:endParaRPr>
          </a:p>
          <a:p>
            <a:pPr marL="514350" indent="-514350">
              <a:buFont typeface="+mj-lt"/>
              <a:buAutoNum type="arabicPeriod"/>
            </a:pPr>
            <a:r>
              <a:rPr lang="en-GB" dirty="0">
                <a:latin typeface="Chalkboard" panose="03050602040202020205" pitchFamily="66" charset="77"/>
              </a:rPr>
              <a:t>A feasibility study for which an application will be developed to encourage the consumption of a mediterranean diet through notifications and a checklist</a:t>
            </a:r>
          </a:p>
          <a:p>
            <a:pPr marL="514350" indent="-514350">
              <a:buFont typeface="+mj-lt"/>
              <a:buAutoNum type="arabicPeriod"/>
            </a:pPr>
            <a:endParaRPr lang="en-GB" dirty="0">
              <a:latin typeface="Chalkboard" panose="03050602040202020205" pitchFamily="66" charset="77"/>
            </a:endParaRPr>
          </a:p>
          <a:p>
            <a:pPr marL="514350" indent="-514350">
              <a:buFont typeface="+mj-lt"/>
              <a:buAutoNum type="arabicPeriod"/>
            </a:pPr>
            <a:r>
              <a:rPr lang="en-GB" dirty="0">
                <a:latin typeface="Chalkboard" panose="03050602040202020205" pitchFamily="66" charset="77"/>
              </a:rPr>
              <a:t>An 8wk 4-arm intervention to investigate the independent and combined effects of RT and the med diet</a:t>
            </a:r>
          </a:p>
        </p:txBody>
      </p:sp>
      <p:pic>
        <p:nvPicPr>
          <p:cNvPr id="4" name="Picture 3">
            <a:extLst>
              <a:ext uri="{FF2B5EF4-FFF2-40B4-BE49-F238E27FC236}">
                <a16:creationId xmlns:a16="http://schemas.microsoft.com/office/drawing/2014/main" id="{761BA57F-54C8-25EC-C135-4F2234B44EA6}"/>
              </a:ext>
            </a:extLst>
          </p:cNvPr>
          <p:cNvPicPr>
            <a:picLocks noChangeAspect="1"/>
          </p:cNvPicPr>
          <p:nvPr/>
        </p:nvPicPr>
        <p:blipFill>
          <a:blip r:embed="rId3"/>
          <a:stretch>
            <a:fillRect/>
          </a:stretch>
        </p:blipFill>
        <p:spPr>
          <a:xfrm>
            <a:off x="29130" y="335623"/>
            <a:ext cx="12198858" cy="5908423"/>
          </a:xfrm>
          <a:prstGeom prst="rect">
            <a:avLst/>
          </a:prstGeom>
        </p:spPr>
      </p:pic>
    </p:spTree>
    <p:extLst>
      <p:ext uri="{BB962C8B-B14F-4D97-AF65-F5344CB8AC3E}">
        <p14:creationId xmlns:p14="http://schemas.microsoft.com/office/powerpoint/2010/main" val="36357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FC255E-04F0-5EF1-661C-9AC195565DE3}"/>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1038C5-5EFD-1778-FD51-2FB499C464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B3F0423-7D88-1C2F-1E3F-80A046DF1E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B1955A61-C74D-6F8E-E9E0-38FC1878D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590958-9BBB-6C4F-ECF0-E926DD9E4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1B4595B-3AFE-1753-6FA2-2953E533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DC97450-1A65-CC10-F47E-57B653A63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C9575-D814-3112-E91A-0F175B97C93E}"/>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Our Population</a:t>
            </a:r>
          </a:p>
        </p:txBody>
      </p:sp>
      <p:cxnSp>
        <p:nvCxnSpPr>
          <p:cNvPr id="17" name="Straight Connector 16">
            <a:extLst>
              <a:ext uri="{FF2B5EF4-FFF2-40B4-BE49-F238E27FC236}">
                <a16:creationId xmlns:a16="http://schemas.microsoft.com/office/drawing/2014/main" id="{FEB12F1E-F8EF-B470-D361-DCB226AF1F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2B25FFB-8E7D-6457-BD4A-B4F7308F6EF1}"/>
              </a:ext>
            </a:extLst>
          </p:cNvPr>
          <p:cNvSpPr>
            <a:spLocks noGrp="1"/>
          </p:cNvSpPr>
          <p:nvPr>
            <p:ph idx="1"/>
          </p:nvPr>
        </p:nvSpPr>
        <p:spPr>
          <a:xfrm>
            <a:off x="766811" y="2704014"/>
            <a:ext cx="2907323" cy="1223406"/>
          </a:xfrm>
        </p:spPr>
        <p:txBody>
          <a:bodyPr>
            <a:normAutofit/>
          </a:bodyPr>
          <a:lstStyle/>
          <a:p>
            <a:pPr marL="0" indent="0" algn="ctr">
              <a:buNone/>
            </a:pPr>
            <a:r>
              <a:rPr lang="en-GB" sz="4000" dirty="0">
                <a:latin typeface="Arial" panose="020B0604020202020204" pitchFamily="34" charset="0"/>
                <a:cs typeface="Arial" panose="020B0604020202020204" pitchFamily="34" charset="0"/>
              </a:rPr>
              <a:t>80 total participants</a:t>
            </a:r>
          </a:p>
        </p:txBody>
      </p:sp>
      <p:pic>
        <p:nvPicPr>
          <p:cNvPr id="4" name="Graphic 3" descr="Group of people with solid fill">
            <a:extLst>
              <a:ext uri="{FF2B5EF4-FFF2-40B4-BE49-F238E27FC236}">
                <a16:creationId xmlns:a16="http://schemas.microsoft.com/office/drawing/2014/main" id="{4B3381F3-F848-DB7C-4A9C-3BB031FF9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373" y="3927420"/>
            <a:ext cx="2414201" cy="2414201"/>
          </a:xfrm>
          <a:prstGeom prst="rect">
            <a:avLst/>
          </a:prstGeom>
        </p:spPr>
      </p:pic>
      <p:sp>
        <p:nvSpPr>
          <p:cNvPr id="5" name="Content Placeholder 8">
            <a:extLst>
              <a:ext uri="{FF2B5EF4-FFF2-40B4-BE49-F238E27FC236}">
                <a16:creationId xmlns:a16="http://schemas.microsoft.com/office/drawing/2014/main" id="{E1369E6A-B0E0-D349-D2E8-F3B37A11FF1B}"/>
              </a:ext>
            </a:extLst>
          </p:cNvPr>
          <p:cNvSpPr txBox="1">
            <a:spLocks/>
          </p:cNvSpPr>
          <p:nvPr/>
        </p:nvSpPr>
        <p:spPr>
          <a:xfrm>
            <a:off x="7918656" y="2670081"/>
            <a:ext cx="3544725" cy="3344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000" dirty="0">
                <a:latin typeface="Arial" panose="020B0604020202020204" pitchFamily="34" charset="0"/>
                <a:cs typeface="Arial" panose="020B0604020202020204" pitchFamily="34" charset="0"/>
              </a:rPr>
              <a:t>Elevated LDL or non-HDL</a:t>
            </a:r>
          </a:p>
        </p:txBody>
      </p:sp>
      <p:sp>
        <p:nvSpPr>
          <p:cNvPr id="7" name="Content Placeholder 8">
            <a:extLst>
              <a:ext uri="{FF2B5EF4-FFF2-40B4-BE49-F238E27FC236}">
                <a16:creationId xmlns:a16="http://schemas.microsoft.com/office/drawing/2014/main" id="{CDC2D1EB-DCEC-2B43-61E1-CD1115B022D9}"/>
              </a:ext>
            </a:extLst>
          </p:cNvPr>
          <p:cNvSpPr txBox="1">
            <a:spLocks/>
          </p:cNvSpPr>
          <p:nvPr/>
        </p:nvSpPr>
        <p:spPr>
          <a:xfrm>
            <a:off x="4561327" y="2670081"/>
            <a:ext cx="2907323" cy="122340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000" dirty="0">
                <a:latin typeface="Arial" panose="020B0604020202020204" pitchFamily="34" charset="0"/>
                <a:cs typeface="Arial" panose="020B0604020202020204" pitchFamily="34" charset="0"/>
              </a:rPr>
              <a:t>30-55</a:t>
            </a:r>
          </a:p>
          <a:p>
            <a:pPr marL="0" indent="0" algn="ctr">
              <a:buFont typeface="Arial" panose="020B0604020202020204" pitchFamily="34" charset="0"/>
              <a:buNone/>
            </a:pPr>
            <a:r>
              <a:rPr lang="en-GB" sz="4000" dirty="0">
                <a:latin typeface="Arial" panose="020B0604020202020204" pitchFamily="34" charset="0"/>
                <a:cs typeface="Arial" panose="020B0604020202020204" pitchFamily="34" charset="0"/>
              </a:rPr>
              <a:t>years</a:t>
            </a:r>
          </a:p>
        </p:txBody>
      </p:sp>
      <p:pic>
        <p:nvPicPr>
          <p:cNvPr id="16" name="Graphic 15" descr="Woman with cane with solid fill">
            <a:extLst>
              <a:ext uri="{FF2B5EF4-FFF2-40B4-BE49-F238E27FC236}">
                <a16:creationId xmlns:a16="http://schemas.microsoft.com/office/drawing/2014/main" id="{443F68FD-4222-49A3-1145-4D876A754F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39937" y="3924845"/>
            <a:ext cx="2350101" cy="2350101"/>
          </a:xfrm>
          <a:prstGeom prst="rect">
            <a:avLst/>
          </a:prstGeom>
        </p:spPr>
      </p:pic>
      <p:pic>
        <p:nvPicPr>
          <p:cNvPr id="19" name="Graphic 18" descr="Water with solid fill">
            <a:extLst>
              <a:ext uri="{FF2B5EF4-FFF2-40B4-BE49-F238E27FC236}">
                <a16:creationId xmlns:a16="http://schemas.microsoft.com/office/drawing/2014/main" id="{58EC4CBE-C841-DF65-3288-E1A7C87AF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51090" y="3734306"/>
            <a:ext cx="2279856" cy="2279856"/>
          </a:xfrm>
          <a:prstGeom prst="rect">
            <a:avLst/>
          </a:prstGeom>
        </p:spPr>
      </p:pic>
    </p:spTree>
    <p:extLst>
      <p:ext uri="{BB962C8B-B14F-4D97-AF65-F5344CB8AC3E}">
        <p14:creationId xmlns:p14="http://schemas.microsoft.com/office/powerpoint/2010/main" val="580331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8FB4CB-DA1B-9240-AB3F-846D208CE01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2315CE-EDA7-A776-FF35-188B94DA8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EF7B258-FBD9-8E06-8212-DC6B58E8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3DF59D4-57AB-9387-3224-F58A8FBE9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F28D19-E67C-37DE-D726-08A8D05FB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5A0157-EAFA-0581-910C-B9278E934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1C996E56-F412-ABA4-3D7C-3F7718DBE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5B7278-0B26-D1F7-E257-9720D4410488}"/>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Our Project</a:t>
            </a:r>
          </a:p>
        </p:txBody>
      </p:sp>
      <p:cxnSp>
        <p:nvCxnSpPr>
          <p:cNvPr id="17" name="Straight Connector 16">
            <a:extLst>
              <a:ext uri="{FF2B5EF4-FFF2-40B4-BE49-F238E27FC236}">
                <a16:creationId xmlns:a16="http://schemas.microsoft.com/office/drawing/2014/main" id="{187D715A-D91F-5008-B719-3144DD221F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243FF1BF-939F-D793-E930-34E53EC18FF9}"/>
              </a:ext>
            </a:extLst>
          </p:cNvPr>
          <p:cNvSpPr>
            <a:spLocks noGrp="1"/>
          </p:cNvSpPr>
          <p:nvPr>
            <p:ph idx="1"/>
          </p:nvPr>
        </p:nvSpPr>
        <p:spPr>
          <a:xfrm>
            <a:off x="838200" y="2704013"/>
            <a:ext cx="10515600" cy="3344081"/>
          </a:xfrm>
        </p:spPr>
        <p:txBody>
          <a:bodyPr>
            <a:normAutofit lnSpcReduction="10000"/>
          </a:bodyPr>
          <a:lstStyle/>
          <a:p>
            <a:pPr marL="514350" indent="-514350">
              <a:buAutoNum type="arabicPeriod"/>
            </a:pPr>
            <a:r>
              <a:rPr lang="en-GB" dirty="0">
                <a:latin typeface="Arial" panose="020B0604020202020204" pitchFamily="34" charset="0"/>
                <a:cs typeface="Arial" panose="020B0604020202020204" pitchFamily="34" charset="0"/>
              </a:rPr>
              <a:t>Control </a:t>
            </a:r>
          </a:p>
          <a:p>
            <a:pPr marL="514350" indent="-514350">
              <a:buAutoNum type="arabicPeriod"/>
            </a:pPr>
            <a:endParaRPr lang="en-GB" dirty="0">
              <a:latin typeface="Arial" panose="020B0604020202020204" pitchFamily="34" charset="0"/>
              <a:cs typeface="Arial" panose="020B0604020202020204" pitchFamily="34" charset="0"/>
            </a:endParaRPr>
          </a:p>
          <a:p>
            <a:pPr marL="514350" indent="-514350">
              <a:buAutoNum type="arabicPeriod"/>
            </a:pPr>
            <a:r>
              <a:rPr lang="en-GB" dirty="0">
                <a:latin typeface="Arial" panose="020B0604020202020204" pitchFamily="34" charset="0"/>
                <a:cs typeface="Arial" panose="020B0604020202020204" pitchFamily="34" charset="0"/>
              </a:rPr>
              <a:t>High Protein Med-Style Diet – no change to exercise</a:t>
            </a:r>
          </a:p>
          <a:p>
            <a:pPr marL="514350" indent="-514350">
              <a:buAutoNum type="arabicPeriod"/>
            </a:pPr>
            <a:endParaRPr lang="en-GB" dirty="0">
              <a:latin typeface="Arial" panose="020B0604020202020204" pitchFamily="34" charset="0"/>
              <a:cs typeface="Arial" panose="020B0604020202020204" pitchFamily="34" charset="0"/>
            </a:endParaRPr>
          </a:p>
          <a:p>
            <a:pPr marL="514350" indent="-514350">
              <a:buAutoNum type="arabicPeriod"/>
            </a:pPr>
            <a:r>
              <a:rPr lang="en-GB" dirty="0">
                <a:latin typeface="Arial" panose="020B0604020202020204" pitchFamily="34" charset="0"/>
                <a:cs typeface="Arial" panose="020B0604020202020204" pitchFamily="34" charset="0"/>
              </a:rPr>
              <a:t>Resistance Training – 3x p/w full body session</a:t>
            </a:r>
          </a:p>
          <a:p>
            <a:pPr marL="514350" indent="-514350">
              <a:buAutoNum type="arabicPeriod"/>
            </a:pPr>
            <a:endParaRPr lang="en-GB" dirty="0">
              <a:latin typeface="Arial" panose="020B0604020202020204" pitchFamily="34" charset="0"/>
              <a:cs typeface="Arial" panose="020B0604020202020204" pitchFamily="34" charset="0"/>
            </a:endParaRPr>
          </a:p>
          <a:p>
            <a:pPr marL="514350" indent="-514350">
              <a:buAutoNum type="arabicPeriod"/>
            </a:pPr>
            <a:r>
              <a:rPr lang="en-GB" dirty="0">
                <a:latin typeface="Arial" panose="020B0604020202020204" pitchFamily="34" charset="0"/>
                <a:cs typeface="Arial" panose="020B0604020202020204" pitchFamily="34" charset="0"/>
              </a:rPr>
              <a:t>Combo (</a:t>
            </a:r>
            <a:r>
              <a:rPr lang="en-GB" dirty="0" err="1">
                <a:latin typeface="Arial" panose="020B0604020202020204" pitchFamily="34" charset="0"/>
                <a:cs typeface="Arial" panose="020B0604020202020204" pitchFamily="34" charset="0"/>
              </a:rPr>
              <a:t>ProMed</a:t>
            </a:r>
            <a:r>
              <a:rPr lang="en-GB" dirty="0">
                <a:latin typeface="Arial" panose="020B0604020202020204" pitchFamily="34" charset="0"/>
                <a:cs typeface="Arial" panose="020B0604020202020204" pitchFamily="34" charset="0"/>
              </a:rPr>
              <a:t> + RE)</a:t>
            </a:r>
          </a:p>
        </p:txBody>
      </p:sp>
    </p:spTree>
    <p:extLst>
      <p:ext uri="{BB962C8B-B14F-4D97-AF65-F5344CB8AC3E}">
        <p14:creationId xmlns:p14="http://schemas.microsoft.com/office/powerpoint/2010/main" val="336663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35696B-A6F2-9A85-38B5-7AEE92FA31E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6E31081-E071-6EBE-C065-4A5FD8895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4FCC755-8AF8-7DA6-C1DB-51800CC2AC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DB660CA-A4D8-2EEB-7868-51CEB01A17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468EF5B-0284-E92B-871E-88466843D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FBA70E-8C6C-79DD-9443-B6951BC709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1C3CB27-77B3-D31C-B1EB-A18074EB3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2E231-BD75-AB47-2892-36A4652A9CF1}"/>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References</a:t>
            </a:r>
          </a:p>
        </p:txBody>
      </p:sp>
      <p:cxnSp>
        <p:nvCxnSpPr>
          <p:cNvPr id="17" name="Straight Connector 16">
            <a:extLst>
              <a:ext uri="{FF2B5EF4-FFF2-40B4-BE49-F238E27FC236}">
                <a16:creationId xmlns:a16="http://schemas.microsoft.com/office/drawing/2014/main" id="{86B80594-E8C3-6F24-8E8B-1BC11F4CE1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1C3EE06-B98D-5A9A-FDFF-F3E662260F7B}"/>
              </a:ext>
            </a:extLst>
          </p:cNvPr>
          <p:cNvSpPr>
            <a:spLocks noGrp="1"/>
          </p:cNvSpPr>
          <p:nvPr>
            <p:ph idx="1"/>
          </p:nvPr>
        </p:nvSpPr>
        <p:spPr>
          <a:xfrm>
            <a:off x="838200" y="2704013"/>
            <a:ext cx="10515600" cy="3781296"/>
          </a:xfrm>
        </p:spPr>
        <p:txBody>
          <a:bodyPr>
            <a:normAutofit fontScale="40000" lnSpcReduction="20000"/>
          </a:bodyPr>
          <a:lstStyle/>
          <a:p>
            <a:r>
              <a:rPr lang="en-GB" dirty="0">
                <a:latin typeface="Arial" panose="020B0604020202020204" pitchFamily="34" charset="0"/>
                <a:cs typeface="Arial" panose="020B0604020202020204" pitchFamily="34" charset="0"/>
              </a:rPr>
              <a:t>Ambroży, T., Rydzik, </a:t>
            </a:r>
            <a:r>
              <a:rPr lang="en-GB" dirty="0" err="1">
                <a:latin typeface="Arial" panose="020B0604020202020204" pitchFamily="34" charset="0"/>
                <a:cs typeface="Arial" panose="020B0604020202020204" pitchFamily="34" charset="0"/>
              </a:rPr>
              <a:t>Ł</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Obmiński</a:t>
            </a:r>
            <a:r>
              <a:rPr lang="en-GB" dirty="0">
                <a:latin typeface="Arial" panose="020B0604020202020204" pitchFamily="34" charset="0"/>
                <a:cs typeface="Arial" panose="020B0604020202020204" pitchFamily="34" charset="0"/>
              </a:rPr>
              <a:t>, Z., </a:t>
            </a:r>
            <a:r>
              <a:rPr lang="en-GB" dirty="0" err="1">
                <a:latin typeface="Arial" panose="020B0604020202020204" pitchFamily="34" charset="0"/>
                <a:cs typeface="Arial" panose="020B0604020202020204" pitchFamily="34" charset="0"/>
              </a:rPr>
              <a:t>Spieszny</a:t>
            </a:r>
            <a:r>
              <a:rPr lang="en-GB" dirty="0">
                <a:latin typeface="Arial" panose="020B0604020202020204" pitchFamily="34" charset="0"/>
                <a:cs typeface="Arial" panose="020B0604020202020204" pitchFamily="34" charset="0"/>
              </a:rPr>
              <a:t>, M., Szczepanik, A., Ambroży, D., </a:t>
            </a:r>
            <a:r>
              <a:rPr lang="en-GB" dirty="0" err="1">
                <a:latin typeface="Arial" panose="020B0604020202020204" pitchFamily="34" charset="0"/>
                <a:cs typeface="Arial" panose="020B0604020202020204" pitchFamily="34" charset="0"/>
              </a:rPr>
              <a:t>Basiaga</a:t>
            </a:r>
            <a:r>
              <a:rPr lang="en-GB" dirty="0">
                <a:latin typeface="Arial" panose="020B0604020202020204" pitchFamily="34" charset="0"/>
                <a:cs typeface="Arial" panose="020B0604020202020204" pitchFamily="34" charset="0"/>
              </a:rPr>
              <a:t>-Pasternak, J., </a:t>
            </a:r>
            <a:r>
              <a:rPr lang="en-GB" dirty="0" err="1">
                <a:latin typeface="Arial" panose="020B0604020202020204" pitchFamily="34" charset="0"/>
                <a:cs typeface="Arial" panose="020B0604020202020204" pitchFamily="34" charset="0"/>
              </a:rPr>
              <a:t>Spieszny</a:t>
            </a:r>
            <a:r>
              <a:rPr lang="en-GB" dirty="0">
                <a:latin typeface="Arial" panose="020B0604020202020204" pitchFamily="34" charset="0"/>
                <a:cs typeface="Arial" panose="020B0604020202020204" pitchFamily="34" charset="0"/>
              </a:rPr>
              <a:t>, J., </a:t>
            </a:r>
            <a:r>
              <a:rPr lang="en-GB" dirty="0" err="1">
                <a:latin typeface="Arial" panose="020B0604020202020204" pitchFamily="34" charset="0"/>
                <a:cs typeface="Arial" panose="020B0604020202020204" pitchFamily="34" charset="0"/>
              </a:rPr>
              <a:t>Niewczas</a:t>
            </a:r>
            <a:r>
              <a:rPr lang="en-GB" dirty="0">
                <a:latin typeface="Arial" panose="020B0604020202020204" pitchFamily="34" charset="0"/>
                <a:cs typeface="Arial" panose="020B0604020202020204" pitchFamily="34" charset="0"/>
              </a:rPr>
              <a:t>, M., &amp; </a:t>
            </a:r>
            <a:r>
              <a:rPr lang="en-GB" dirty="0" err="1">
                <a:latin typeface="Arial" panose="020B0604020202020204" pitchFamily="34" charset="0"/>
                <a:cs typeface="Arial" panose="020B0604020202020204" pitchFamily="34" charset="0"/>
              </a:rPr>
              <a:t>Jaszczur</a:t>
            </a:r>
            <a:r>
              <a:rPr lang="en-GB" dirty="0">
                <a:latin typeface="Arial" panose="020B0604020202020204" pitchFamily="34" charset="0"/>
                <a:cs typeface="Arial" panose="020B0604020202020204" pitchFamily="34" charset="0"/>
              </a:rPr>
              <a:t>-Nowicki, J., 2022. Effect of High-Intensity Strength and Endurance Training in the Form of Small Circuits on Changes in Lipid Levels in Men Aged 35–40 Years. </a:t>
            </a:r>
            <a:r>
              <a:rPr lang="en-GB" i="1" dirty="0">
                <a:latin typeface="Arial" panose="020B0604020202020204" pitchFamily="34" charset="0"/>
                <a:cs typeface="Arial" panose="020B0604020202020204" pitchFamily="34" charset="0"/>
              </a:rPr>
              <a:t>Journal of Clinical Medicine</a:t>
            </a:r>
            <a:r>
              <a:rPr lang="en-GB" dirty="0">
                <a:latin typeface="Arial" panose="020B0604020202020204" pitchFamily="34" charset="0"/>
                <a:cs typeface="Arial" panose="020B0604020202020204" pitchFamily="34" charset="0"/>
              </a:rPr>
              <a:t>, 11. https://</a:t>
            </a:r>
            <a:r>
              <a:rPr lang="en-GB" dirty="0" err="1">
                <a:latin typeface="Arial" panose="020B0604020202020204" pitchFamily="34" charset="0"/>
                <a:cs typeface="Arial" panose="020B0604020202020204" pitchFamily="34" charset="0"/>
              </a:rPr>
              <a:t>doi.org</a:t>
            </a:r>
            <a:r>
              <a:rPr lang="en-GB" dirty="0">
                <a:latin typeface="Arial" panose="020B0604020202020204" pitchFamily="34" charset="0"/>
                <a:cs typeface="Arial" panose="020B0604020202020204" pitchFamily="34" charset="0"/>
              </a:rPr>
              <a:t>/10.3390/jcm11175146. </a:t>
            </a:r>
          </a:p>
          <a:p>
            <a:r>
              <a:rPr lang="en-GB" dirty="0">
                <a:latin typeface="Arial" panose="020B0604020202020204" pitchFamily="34" charset="0"/>
                <a:cs typeface="Arial" panose="020B0604020202020204" pitchFamily="34" charset="0"/>
              </a:rPr>
              <a:t>Ference, B.A., Ginsberg, H.N., Graham, I., Ray, K.K., Packard, C.J., Bruckert, E., Hegele, R.A., Krauss, R.M., Raal, F.J., </a:t>
            </a:r>
            <a:r>
              <a:rPr lang="en-GB" dirty="0" err="1">
                <a:latin typeface="Arial" panose="020B0604020202020204" pitchFamily="34" charset="0"/>
                <a:cs typeface="Arial" panose="020B0604020202020204" pitchFamily="34" charset="0"/>
              </a:rPr>
              <a:t>Schunkert</a:t>
            </a:r>
            <a:r>
              <a:rPr lang="en-GB" dirty="0">
                <a:latin typeface="Arial" panose="020B0604020202020204" pitchFamily="34" charset="0"/>
                <a:cs typeface="Arial" panose="020B0604020202020204" pitchFamily="34" charset="0"/>
              </a:rPr>
              <a:t>, H. and Watts, G.F., 2017. Low-density lipoproteins cause atherosclerotic cardiovascular disease. 1. Evidence from genetic, epidemiologic, and clinical studies. A consensus statement from the European Atherosclerosis Society Consensus Panel. </a:t>
            </a:r>
            <a:r>
              <a:rPr lang="en-GB" i="1" dirty="0">
                <a:latin typeface="Arial" panose="020B0604020202020204" pitchFamily="34" charset="0"/>
                <a:cs typeface="Arial" panose="020B0604020202020204" pitchFamily="34" charset="0"/>
              </a:rPr>
              <a:t>European heart journal</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38</a:t>
            </a:r>
            <a:r>
              <a:rPr lang="en-GB" dirty="0">
                <a:latin typeface="Arial" panose="020B0604020202020204" pitchFamily="34" charset="0"/>
                <a:cs typeface="Arial" panose="020B0604020202020204" pitchFamily="34" charset="0"/>
              </a:rPr>
              <a:t>(32), pp.2459-2472.</a:t>
            </a:r>
          </a:p>
          <a:p>
            <a:r>
              <a:rPr lang="en-GB" dirty="0">
                <a:latin typeface="Arial" panose="020B0604020202020204" pitchFamily="34" charset="0"/>
                <a:cs typeface="Arial" panose="020B0604020202020204" pitchFamily="34" charset="0"/>
              </a:rPr>
              <a:t>Hooper L, Martin N, Jimoh OF, Kirk C, Foster E, Abdelhamid AS. Reduction in saturated fat intake for cardiovascular disease. Cochrane Database of Systematic Reviews 2020, Issue 8. Art. No.: CD011737. DOI: 10.1002/14651858.CD011737.pub3.</a:t>
            </a:r>
          </a:p>
          <a:p>
            <a:r>
              <a:rPr lang="en-GB" dirty="0">
                <a:latin typeface="Arial" panose="020B0604020202020204" pitchFamily="34" charset="0"/>
                <a:cs typeface="Arial" panose="020B0604020202020204" pitchFamily="34" charset="0"/>
              </a:rPr>
              <a:t>He, M., Hu, S., Wang, J., Wang, J., </a:t>
            </a:r>
            <a:r>
              <a:rPr lang="en-GB" dirty="0" err="1">
                <a:latin typeface="Arial" panose="020B0604020202020204" pitchFamily="34" charset="0"/>
                <a:cs typeface="Arial" panose="020B0604020202020204" pitchFamily="34" charset="0"/>
              </a:rPr>
              <a:t>Găman</a:t>
            </a:r>
            <a:r>
              <a:rPr lang="en-GB" dirty="0">
                <a:latin typeface="Arial" panose="020B0604020202020204" pitchFamily="34" charset="0"/>
                <a:cs typeface="Arial" panose="020B0604020202020204" pitchFamily="34" charset="0"/>
              </a:rPr>
              <a:t>, M., Hariri, Z., &amp; Tian, Y., 2023. Effect of resistance training on lipid profile in postmenopausal women: A systematic review and meta-analysis of randomized controlled trials.. </a:t>
            </a:r>
            <a:r>
              <a:rPr lang="en-GB" i="1" dirty="0">
                <a:latin typeface="Arial" panose="020B0604020202020204" pitchFamily="34" charset="0"/>
                <a:cs typeface="Arial" panose="020B0604020202020204" pitchFamily="34" charset="0"/>
              </a:rPr>
              <a:t>European journal of obstetrics, </a:t>
            </a:r>
            <a:r>
              <a:rPr lang="en-GB" i="1" dirty="0" err="1">
                <a:latin typeface="Arial" panose="020B0604020202020204" pitchFamily="34" charset="0"/>
                <a:cs typeface="Arial" panose="020B0604020202020204" pitchFamily="34" charset="0"/>
              </a:rPr>
              <a:t>gynecology</a:t>
            </a:r>
            <a:r>
              <a:rPr lang="en-GB" i="1" dirty="0">
                <a:latin typeface="Arial" panose="020B0604020202020204" pitchFamily="34" charset="0"/>
                <a:cs typeface="Arial" panose="020B0604020202020204" pitchFamily="34" charset="0"/>
              </a:rPr>
              <a:t>, and reproductive biology</a:t>
            </a:r>
            <a:r>
              <a:rPr lang="en-GB" dirty="0">
                <a:latin typeface="Arial" panose="020B0604020202020204" pitchFamily="34" charset="0"/>
                <a:cs typeface="Arial" panose="020B0604020202020204" pitchFamily="34" charset="0"/>
              </a:rPr>
              <a:t>, 288, pp. 18-28 . </a:t>
            </a:r>
            <a:r>
              <a:rPr lang="en-GB"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https://doi.org/10.1016/j.ejogrb.2023.06.023</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Ihalainen, J., Inglis, A., Mäkinen, T., Newton, R., Kainulainen, H., </a:t>
            </a:r>
            <a:r>
              <a:rPr lang="en-GB" dirty="0" err="1">
                <a:latin typeface="Arial" panose="020B0604020202020204" pitchFamily="34" charset="0"/>
                <a:cs typeface="Arial" panose="020B0604020202020204" pitchFamily="34" charset="0"/>
              </a:rPr>
              <a:t>Kyröläinen</a:t>
            </a:r>
            <a:r>
              <a:rPr lang="en-GB" dirty="0">
                <a:latin typeface="Arial" panose="020B0604020202020204" pitchFamily="34" charset="0"/>
                <a:cs typeface="Arial" panose="020B0604020202020204" pitchFamily="34" charset="0"/>
              </a:rPr>
              <a:t>, H., &amp; Walker, S., 2019. Strength Training Improves Metabolic Health Markers in Older Individual Regardless of Training Frequency. </a:t>
            </a:r>
            <a:r>
              <a:rPr lang="en-GB" i="1" dirty="0">
                <a:latin typeface="Arial" panose="020B0604020202020204" pitchFamily="34" charset="0"/>
                <a:cs typeface="Arial" panose="020B0604020202020204" pitchFamily="34" charset="0"/>
              </a:rPr>
              <a:t>Frontiers in Physiology</a:t>
            </a:r>
            <a:r>
              <a:rPr lang="en-GB" dirty="0">
                <a:latin typeface="Arial" panose="020B0604020202020204" pitchFamily="34" charset="0"/>
                <a:cs typeface="Arial" panose="020B0604020202020204" pitchFamily="34" charset="0"/>
              </a:rPr>
              <a:t>, 10. </a:t>
            </a:r>
            <a:r>
              <a:rPr lang="en-GB"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https://doi.org/10.3389/fphys.2019.00032</a:t>
            </a:r>
            <a:r>
              <a:rPr lang="en-GB" dirty="0">
                <a:latin typeface="Arial" panose="020B0604020202020204" pitchFamily="34" charset="0"/>
                <a:cs typeface="Arial" panose="020B0604020202020204" pitchFamily="34" charset="0"/>
              </a:rPr>
              <a:t>.</a:t>
            </a:r>
          </a:p>
          <a:p>
            <a:r>
              <a:rPr lang="en-GB" dirty="0">
                <a:latin typeface="Arial" panose="020B0604020202020204" pitchFamily="34" charset="0"/>
                <a:cs typeface="Arial" panose="020B0604020202020204" pitchFamily="34" charset="0"/>
              </a:rPr>
              <a:t>Linton, M.F., Yancey, P.G., Davies, S.S., Jerome, W.G., Linton, E.F., Song, W.L., Doran, A.C. and Vickers, K.C., 2019. The role of lipids and lipoproteins in atherosclerosis. </a:t>
            </a:r>
            <a:r>
              <a:rPr lang="en-GB" i="1" dirty="0" err="1">
                <a:latin typeface="Arial" panose="020B0604020202020204" pitchFamily="34" charset="0"/>
                <a:cs typeface="Arial" panose="020B0604020202020204" pitchFamily="34" charset="0"/>
              </a:rPr>
              <a:t>Endotext</a:t>
            </a:r>
            <a:r>
              <a:rPr lang="en-GB" i="1" dirty="0">
                <a:latin typeface="Arial" panose="020B0604020202020204" pitchFamily="34" charset="0"/>
                <a:cs typeface="Arial" panose="020B0604020202020204" pitchFamily="34" charset="0"/>
              </a:rPr>
              <a:t> [Internet]</a:t>
            </a:r>
            <a:r>
              <a:rPr lang="en-GB" dirty="0">
                <a:latin typeface="Arial" panose="020B0604020202020204" pitchFamily="34" charset="0"/>
                <a:cs typeface="Arial" panose="020B0604020202020204" pitchFamily="34" charset="0"/>
              </a:rPr>
              <a:t>.</a:t>
            </a:r>
          </a:p>
          <a:p>
            <a:r>
              <a:rPr lang="en-GB" dirty="0" err="1">
                <a:latin typeface="Arial" panose="020B0604020202020204" pitchFamily="34" charset="0"/>
                <a:cs typeface="Arial" panose="020B0604020202020204" pitchFamily="34" charset="0"/>
              </a:rPr>
              <a:t>Ruuth</a:t>
            </a:r>
            <a:r>
              <a:rPr lang="en-GB" dirty="0">
                <a:latin typeface="Arial" panose="020B0604020202020204" pitchFamily="34" charset="0"/>
                <a:cs typeface="Arial" panose="020B0604020202020204" pitchFamily="34" charset="0"/>
              </a:rPr>
              <a:t>, M., </a:t>
            </a:r>
            <a:r>
              <a:rPr lang="en-GB" dirty="0" err="1">
                <a:latin typeface="Arial" panose="020B0604020202020204" pitchFamily="34" charset="0"/>
                <a:cs typeface="Arial" panose="020B0604020202020204" pitchFamily="34" charset="0"/>
              </a:rPr>
              <a:t>Lahelma</a:t>
            </a:r>
            <a:r>
              <a:rPr lang="en-GB" dirty="0">
                <a:latin typeface="Arial" panose="020B0604020202020204" pitchFamily="34" charset="0"/>
                <a:cs typeface="Arial" panose="020B0604020202020204" pitchFamily="34" charset="0"/>
              </a:rPr>
              <a:t>, M., Luukkonen, P.K., Lorey, M.B., Qadri, S., </a:t>
            </a:r>
            <a:r>
              <a:rPr lang="en-GB" dirty="0" err="1">
                <a:latin typeface="Arial" panose="020B0604020202020204" pitchFamily="34" charset="0"/>
                <a:cs typeface="Arial" panose="020B0604020202020204" pitchFamily="34" charset="0"/>
              </a:rPr>
              <a:t>Sädevirta</a:t>
            </a:r>
            <a:r>
              <a:rPr lang="en-GB" dirty="0">
                <a:latin typeface="Arial" panose="020B0604020202020204" pitchFamily="34" charset="0"/>
                <a:cs typeface="Arial" panose="020B0604020202020204" pitchFamily="34" charset="0"/>
              </a:rPr>
              <a:t>, S., </a:t>
            </a:r>
            <a:r>
              <a:rPr lang="en-GB" dirty="0" err="1">
                <a:latin typeface="Arial" panose="020B0604020202020204" pitchFamily="34" charset="0"/>
                <a:cs typeface="Arial" panose="020B0604020202020204" pitchFamily="34" charset="0"/>
              </a:rPr>
              <a:t>Hyötyläinen</a:t>
            </a:r>
            <a:r>
              <a:rPr lang="en-GB" dirty="0">
                <a:latin typeface="Arial" panose="020B0604020202020204" pitchFamily="34" charset="0"/>
                <a:cs typeface="Arial" panose="020B0604020202020204" pitchFamily="34" charset="0"/>
              </a:rPr>
              <a:t>, T., Kovanen, P.T., Hodson, L., </a:t>
            </a:r>
            <a:r>
              <a:rPr lang="en-GB" dirty="0" err="1">
                <a:latin typeface="Arial" panose="020B0604020202020204" pitchFamily="34" charset="0"/>
                <a:cs typeface="Arial" panose="020B0604020202020204" pitchFamily="34" charset="0"/>
              </a:rPr>
              <a:t>Yki</a:t>
            </a:r>
            <a:r>
              <a:rPr lang="en-GB" dirty="0">
                <a:latin typeface="Arial" panose="020B0604020202020204" pitchFamily="34" charset="0"/>
                <a:cs typeface="Arial" panose="020B0604020202020204" pitchFamily="34" charset="0"/>
              </a:rPr>
              <a:t>-Järvinen, H. and </a:t>
            </a:r>
            <a:r>
              <a:rPr lang="en-GB" dirty="0" err="1">
                <a:latin typeface="Arial" panose="020B0604020202020204" pitchFamily="34" charset="0"/>
                <a:cs typeface="Arial" panose="020B0604020202020204" pitchFamily="34" charset="0"/>
              </a:rPr>
              <a:t>Öörni</a:t>
            </a:r>
            <a:r>
              <a:rPr lang="en-GB" dirty="0">
                <a:latin typeface="Arial" panose="020B0604020202020204" pitchFamily="34" charset="0"/>
                <a:cs typeface="Arial" panose="020B0604020202020204" pitchFamily="34" charset="0"/>
              </a:rPr>
              <a:t>, K., 2021. Overfeeding saturated fat increases LDL (low-density lipoprotein) aggregation susceptibility while overfeeding unsaturated fat decreases proteoglycan-binding of lipoproteins. </a:t>
            </a:r>
            <a:r>
              <a:rPr lang="en-GB" i="1" dirty="0">
                <a:latin typeface="Arial" panose="020B0604020202020204" pitchFamily="34" charset="0"/>
                <a:cs typeface="Arial" panose="020B0604020202020204" pitchFamily="34" charset="0"/>
              </a:rPr>
              <a:t>Arteriosclerosis, thrombosis, and vascular biology</a:t>
            </a:r>
            <a:r>
              <a:rPr lang="en-GB" dirty="0">
                <a:latin typeface="Arial" panose="020B0604020202020204" pitchFamily="34" charset="0"/>
                <a:cs typeface="Arial" panose="020B0604020202020204" pitchFamily="34" charset="0"/>
              </a:rPr>
              <a:t>, </a:t>
            </a:r>
            <a:r>
              <a:rPr lang="en-GB" i="1" dirty="0">
                <a:latin typeface="Arial" panose="020B0604020202020204" pitchFamily="34" charset="0"/>
                <a:cs typeface="Arial" panose="020B0604020202020204" pitchFamily="34" charset="0"/>
              </a:rPr>
              <a:t>41</a:t>
            </a:r>
            <a:r>
              <a:rPr lang="en-GB" dirty="0">
                <a:latin typeface="Arial" panose="020B0604020202020204" pitchFamily="34" charset="0"/>
                <a:cs typeface="Arial" panose="020B0604020202020204" pitchFamily="34" charset="0"/>
              </a:rPr>
              <a:t>(11), pp.2823-2836.</a:t>
            </a:r>
          </a:p>
          <a:p>
            <a:r>
              <a:rPr lang="en-GB" dirty="0">
                <a:latin typeface="Arial" panose="020B0604020202020204" pitchFamily="34" charset="0"/>
                <a:cs typeface="Arial" panose="020B0604020202020204" pitchFamily="34" charset="0"/>
              </a:rPr>
              <a:t>Zhou, Y., Wu, W., Zou, Y., Huang, W., Lin, S., Ye, J., &amp; Lan, Y., 2022. Benefits of different combinations of aerobic and resistance exercise for improving plasma glucose and lipid metabolism and sleep quality among elderly patients with metabolic syndrome: a randomized controlled trial.. </a:t>
            </a:r>
            <a:r>
              <a:rPr lang="en-GB" i="1" dirty="0">
                <a:latin typeface="Arial" panose="020B0604020202020204" pitchFamily="34" charset="0"/>
                <a:cs typeface="Arial" panose="020B0604020202020204" pitchFamily="34" charset="0"/>
              </a:rPr>
              <a:t>Endocrine journal</a:t>
            </a:r>
            <a:r>
              <a:rPr lang="en-GB" dirty="0">
                <a:latin typeface="Arial" panose="020B0604020202020204" pitchFamily="34" charset="0"/>
                <a:cs typeface="Arial" panose="020B0604020202020204" pitchFamily="34" charset="0"/>
              </a:rPr>
              <a:t>. https://</a:t>
            </a:r>
            <a:r>
              <a:rPr lang="en-GB" dirty="0" err="1">
                <a:latin typeface="Arial" panose="020B0604020202020204" pitchFamily="34" charset="0"/>
                <a:cs typeface="Arial" panose="020B0604020202020204" pitchFamily="34" charset="0"/>
              </a:rPr>
              <a:t>doi.org</a:t>
            </a:r>
            <a:r>
              <a:rPr lang="en-GB" dirty="0">
                <a:latin typeface="Arial" panose="020B0604020202020204" pitchFamily="34" charset="0"/>
                <a:cs typeface="Arial" panose="020B0604020202020204" pitchFamily="34" charset="0"/>
              </a:rPr>
              <a:t>/10.1507/endocrj.ej21-0589.</a:t>
            </a:r>
          </a:p>
        </p:txBody>
      </p:sp>
    </p:spTree>
    <p:extLst>
      <p:ext uri="{BB962C8B-B14F-4D97-AF65-F5344CB8AC3E}">
        <p14:creationId xmlns:p14="http://schemas.microsoft.com/office/powerpoint/2010/main" val="109368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8B124440-A150-74A4-C584-D64AE3521698}"/>
              </a:ext>
            </a:extLst>
          </p:cNvPr>
          <p:cNvPicPr>
            <a:picLocks noGrp="1" noChangeAspect="1"/>
          </p:cNvPicPr>
          <p:nvPr>
            <p:ph idx="1"/>
          </p:nvPr>
        </p:nvPicPr>
        <p:blipFill>
          <a:blip r:embed="rId3"/>
          <a:srcRect r="538" b="2"/>
          <a:stretch>
            <a:fillRect/>
          </a:stretch>
        </p:blipFill>
        <p:spPr>
          <a:xfrm>
            <a:off x="1882006" y="569843"/>
            <a:ext cx="8450714" cy="5649981"/>
          </a:xfrm>
          <a:prstGeom prst="rect">
            <a:avLst/>
          </a:prstGeom>
        </p:spPr>
      </p:pic>
    </p:spTree>
    <p:extLst>
      <p:ext uri="{BB962C8B-B14F-4D97-AF65-F5344CB8AC3E}">
        <p14:creationId xmlns:p14="http://schemas.microsoft.com/office/powerpoint/2010/main" val="931270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8C26B3-D657-320C-CAD1-698F4D1294F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507AF4-538D-784F-136E-CAA3B6ACD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4F47A1B-91BD-1B41-9B46-2502AA146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BACB087D-2FC1-2A30-F11A-B179536F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D4285D-AD1D-F7A0-C45B-7B87E0299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2BB2802-508D-F95F-3B84-42D2431FE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9063855-6980-84C9-EC99-CB22FF346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055653-5C99-B38C-D73B-A8D537217472}"/>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How does ASCVD occur?</a:t>
            </a:r>
          </a:p>
        </p:txBody>
      </p:sp>
      <p:cxnSp>
        <p:nvCxnSpPr>
          <p:cNvPr id="17" name="Straight Connector 16">
            <a:extLst>
              <a:ext uri="{FF2B5EF4-FFF2-40B4-BE49-F238E27FC236}">
                <a16:creationId xmlns:a16="http://schemas.microsoft.com/office/drawing/2014/main" id="{0A9026D3-36F7-A15B-91F6-23B250B1ED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462EF9B8-66C1-9591-E686-C542DC38AE2D}"/>
              </a:ext>
            </a:extLst>
          </p:cNvPr>
          <p:cNvSpPr>
            <a:spLocks noGrp="1"/>
          </p:cNvSpPr>
          <p:nvPr>
            <p:ph idx="1"/>
          </p:nvPr>
        </p:nvSpPr>
        <p:spPr>
          <a:xfrm>
            <a:off x="838200" y="2704013"/>
            <a:ext cx="10515600" cy="3472949"/>
          </a:xfrm>
        </p:spPr>
        <p:txBody>
          <a:bodyPr/>
          <a:lstStyle/>
          <a:p>
            <a:endParaRPr lang="en-GB" dirty="0"/>
          </a:p>
        </p:txBody>
      </p:sp>
      <p:cxnSp>
        <p:nvCxnSpPr>
          <p:cNvPr id="14" name="Straight Connector 13">
            <a:extLst>
              <a:ext uri="{FF2B5EF4-FFF2-40B4-BE49-F238E27FC236}">
                <a16:creationId xmlns:a16="http://schemas.microsoft.com/office/drawing/2014/main" id="{C74397D8-B7CF-F2D3-B684-D51879D86B6D}"/>
              </a:ext>
            </a:extLst>
          </p:cNvPr>
          <p:cNvCxnSpPr/>
          <p:nvPr/>
        </p:nvCxnSpPr>
        <p:spPr>
          <a:xfrm>
            <a:off x="295835" y="2626530"/>
            <a:ext cx="11600329"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6F335AF-D0B0-1B1C-BDDA-A418C7911A1D}"/>
              </a:ext>
            </a:extLst>
          </p:cNvPr>
          <p:cNvCxnSpPr/>
          <p:nvPr/>
        </p:nvCxnSpPr>
        <p:spPr>
          <a:xfrm>
            <a:off x="295835" y="6472385"/>
            <a:ext cx="11600329" cy="0"/>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CB61A53-FD3D-906A-96AE-F0BD6693BE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484094" y="2856726"/>
            <a:ext cx="790809" cy="778326"/>
          </a:xfrm>
          <a:prstGeom prst="rect">
            <a:avLst/>
          </a:prstGeom>
        </p:spPr>
      </p:pic>
      <p:pic>
        <p:nvPicPr>
          <p:cNvPr id="19" name="Picture 18">
            <a:extLst>
              <a:ext uri="{FF2B5EF4-FFF2-40B4-BE49-F238E27FC236}">
                <a16:creationId xmlns:a16="http://schemas.microsoft.com/office/drawing/2014/main" id="{6D1B3A67-A93A-A227-4C4B-C8F1A07F6B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4009311" y="2856726"/>
            <a:ext cx="790809" cy="778326"/>
          </a:xfrm>
          <a:prstGeom prst="rect">
            <a:avLst/>
          </a:prstGeom>
        </p:spPr>
      </p:pic>
      <p:pic>
        <p:nvPicPr>
          <p:cNvPr id="20" name="Picture 19">
            <a:extLst>
              <a:ext uri="{FF2B5EF4-FFF2-40B4-BE49-F238E27FC236}">
                <a16:creationId xmlns:a16="http://schemas.microsoft.com/office/drawing/2014/main" id="{E3C4F94D-83E6-0F5C-73AD-4FC2754AB5EB}"/>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5870924" y="3246689"/>
            <a:ext cx="790809" cy="778326"/>
          </a:xfrm>
          <a:prstGeom prst="rect">
            <a:avLst/>
          </a:prstGeom>
        </p:spPr>
      </p:pic>
      <p:pic>
        <p:nvPicPr>
          <p:cNvPr id="21" name="Picture 20">
            <a:extLst>
              <a:ext uri="{FF2B5EF4-FFF2-40B4-BE49-F238E27FC236}">
                <a16:creationId xmlns:a16="http://schemas.microsoft.com/office/drawing/2014/main" id="{E72BB571-A3EC-850C-E6A1-A7443E93ADC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7378912" y="3685959"/>
            <a:ext cx="790809" cy="778326"/>
          </a:xfrm>
          <a:prstGeom prst="rect">
            <a:avLst/>
          </a:prstGeom>
        </p:spPr>
      </p:pic>
      <p:pic>
        <p:nvPicPr>
          <p:cNvPr id="22" name="Picture 21">
            <a:extLst>
              <a:ext uri="{FF2B5EF4-FFF2-40B4-BE49-F238E27FC236}">
                <a16:creationId xmlns:a16="http://schemas.microsoft.com/office/drawing/2014/main" id="{B6ECD982-9A77-2029-C683-7B68940C99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8803341" y="2787900"/>
            <a:ext cx="790809" cy="778326"/>
          </a:xfrm>
          <a:prstGeom prst="rect">
            <a:avLst/>
          </a:prstGeom>
        </p:spPr>
      </p:pic>
      <p:pic>
        <p:nvPicPr>
          <p:cNvPr id="23" name="Picture 22">
            <a:extLst>
              <a:ext uri="{FF2B5EF4-FFF2-40B4-BE49-F238E27FC236}">
                <a16:creationId xmlns:a16="http://schemas.microsoft.com/office/drawing/2014/main" id="{B4FA96FA-CEC5-9D2D-9EC2-C736F59E38D2}"/>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9439836" y="3657479"/>
            <a:ext cx="790809" cy="778326"/>
          </a:xfrm>
          <a:prstGeom prst="rect">
            <a:avLst/>
          </a:prstGeom>
        </p:spPr>
      </p:pic>
      <p:pic>
        <p:nvPicPr>
          <p:cNvPr id="24" name="Picture 23">
            <a:extLst>
              <a:ext uri="{FF2B5EF4-FFF2-40B4-BE49-F238E27FC236}">
                <a16:creationId xmlns:a16="http://schemas.microsoft.com/office/drawing/2014/main" id="{6EB9EA1C-03AD-D20D-8BBE-C700423314E9}"/>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10702901" y="2856726"/>
            <a:ext cx="790809" cy="778326"/>
          </a:xfrm>
          <a:prstGeom prst="rect">
            <a:avLst/>
          </a:prstGeom>
        </p:spPr>
      </p:pic>
      <p:pic>
        <p:nvPicPr>
          <p:cNvPr id="25" name="Picture 24">
            <a:extLst>
              <a:ext uri="{FF2B5EF4-FFF2-40B4-BE49-F238E27FC236}">
                <a16:creationId xmlns:a16="http://schemas.microsoft.com/office/drawing/2014/main" id="{D6D43C56-7243-5932-FC73-6512666C5A50}"/>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3295659" y="3731586"/>
            <a:ext cx="790809" cy="778326"/>
          </a:xfrm>
          <a:prstGeom prst="rect">
            <a:avLst/>
          </a:prstGeom>
        </p:spPr>
      </p:pic>
      <p:pic>
        <p:nvPicPr>
          <p:cNvPr id="26" name="Picture 25">
            <a:extLst>
              <a:ext uri="{FF2B5EF4-FFF2-40B4-BE49-F238E27FC236}">
                <a16:creationId xmlns:a16="http://schemas.microsoft.com/office/drawing/2014/main" id="{F93DBE47-51AB-F4C6-08E3-161E9CB2B8F4}"/>
              </a:ext>
            </a:extLst>
          </p:cNvPr>
          <p:cNvPicPr>
            <a:picLocks noChangeAspect="1"/>
          </p:cNvPicPr>
          <p:nvPr/>
        </p:nvPicPr>
        <p:blipFill>
          <a:blip r:embed="rId3">
            <a:extLst>
              <a:ext uri="{BEBA8EAE-BF5A-486C-A8C5-ECC9F3942E4B}">
                <a14:imgProps xmlns:a14="http://schemas.microsoft.com/office/drawing/2010/main">
                  <a14:imgLayer r:embed="rId7">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1893573" y="3296002"/>
            <a:ext cx="790809" cy="778326"/>
          </a:xfrm>
          <a:prstGeom prst="rect">
            <a:avLst/>
          </a:prstGeom>
        </p:spPr>
      </p:pic>
      <p:pic>
        <p:nvPicPr>
          <p:cNvPr id="27" name="Picture 26">
            <a:extLst>
              <a:ext uri="{FF2B5EF4-FFF2-40B4-BE49-F238E27FC236}">
                <a16:creationId xmlns:a16="http://schemas.microsoft.com/office/drawing/2014/main" id="{E77FF2F7-14A3-EFAE-F63C-87B5F5FCCC1C}"/>
              </a:ext>
            </a:extLst>
          </p:cNvPr>
          <p:cNvPicPr>
            <a:picLocks noChangeAspect="1"/>
          </p:cNvPicPr>
          <p:nvPr/>
        </p:nvPicPr>
        <p:blipFill>
          <a:blip r:embed="rId3">
            <a:extLst>
              <a:ext uri="{BEBA8EAE-BF5A-486C-A8C5-ECC9F3942E4B}">
                <a14:imgProps xmlns:a14="http://schemas.microsoft.com/office/drawing/2010/main">
                  <a14:imgLayer r:embed="rId8">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Layer>
                </a14:imgProps>
              </a:ext>
            </a:extLst>
          </a:blip>
          <a:srcRect l="9327" t="5360" r="13453" b="8577"/>
          <a:stretch/>
        </p:blipFill>
        <p:spPr>
          <a:xfrm>
            <a:off x="855208" y="3885830"/>
            <a:ext cx="790809" cy="778326"/>
          </a:xfrm>
          <a:prstGeom prst="rect">
            <a:avLst/>
          </a:prstGeom>
        </p:spPr>
      </p:pic>
      <p:cxnSp>
        <p:nvCxnSpPr>
          <p:cNvPr id="28" name="Straight Arrow Connector 27">
            <a:extLst>
              <a:ext uri="{FF2B5EF4-FFF2-40B4-BE49-F238E27FC236}">
                <a16:creationId xmlns:a16="http://schemas.microsoft.com/office/drawing/2014/main" id="{7D585667-E802-571E-A240-2041C0A9ACAD}"/>
              </a:ext>
            </a:extLst>
          </p:cNvPr>
          <p:cNvCxnSpPr/>
          <p:nvPr/>
        </p:nvCxnSpPr>
        <p:spPr>
          <a:xfrm>
            <a:off x="1646017" y="5602812"/>
            <a:ext cx="1204759" cy="0"/>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3EDE8B2-8D67-872C-69E3-31C189759718}"/>
              </a:ext>
            </a:extLst>
          </p:cNvPr>
          <p:cNvSpPr txBox="1"/>
          <p:nvPr/>
        </p:nvSpPr>
        <p:spPr>
          <a:xfrm>
            <a:off x="1760540" y="5233474"/>
            <a:ext cx="832279" cy="369332"/>
          </a:xfrm>
          <a:prstGeom prst="rect">
            <a:avLst/>
          </a:prstGeom>
          <a:noFill/>
        </p:spPr>
        <p:txBody>
          <a:bodyPr wrap="none" rtlCol="0">
            <a:spAutoFit/>
          </a:bodyPr>
          <a:lstStyle/>
          <a:p>
            <a:r>
              <a:rPr lang="en-US" dirty="0"/>
              <a:t>+ROS</a:t>
            </a:r>
          </a:p>
        </p:txBody>
      </p:sp>
      <p:sp>
        <p:nvSpPr>
          <p:cNvPr id="30" name="TextBox 29">
            <a:extLst>
              <a:ext uri="{FF2B5EF4-FFF2-40B4-BE49-F238E27FC236}">
                <a16:creationId xmlns:a16="http://schemas.microsoft.com/office/drawing/2014/main" id="{A3620DE4-7E01-3DD8-BB52-81DE413D680A}"/>
              </a:ext>
            </a:extLst>
          </p:cNvPr>
          <p:cNvSpPr txBox="1"/>
          <p:nvPr/>
        </p:nvSpPr>
        <p:spPr>
          <a:xfrm>
            <a:off x="2850776" y="5065501"/>
            <a:ext cx="1150526" cy="369332"/>
          </a:xfrm>
          <a:prstGeom prst="rect">
            <a:avLst/>
          </a:prstGeom>
          <a:noFill/>
        </p:spPr>
        <p:txBody>
          <a:bodyPr wrap="square" rtlCol="0">
            <a:spAutoFit/>
          </a:bodyPr>
          <a:lstStyle/>
          <a:p>
            <a:pPr algn="ctr"/>
            <a:r>
              <a:rPr lang="en-US" dirty="0"/>
              <a:t>Modified</a:t>
            </a:r>
          </a:p>
        </p:txBody>
      </p:sp>
      <p:pic>
        <p:nvPicPr>
          <p:cNvPr id="31" name="Picture 30">
            <a:extLst>
              <a:ext uri="{FF2B5EF4-FFF2-40B4-BE49-F238E27FC236}">
                <a16:creationId xmlns:a16="http://schemas.microsoft.com/office/drawing/2014/main" id="{3A027A6C-0567-049F-62AF-1724F818D23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143" b="94286" l="5764" r="90483">
                        <a14:foregroundMark x1="19303" y1="43857" x2="25603" y2="34429"/>
                        <a14:foregroundMark x1="25603" y1="34429" x2="50134" y2="18143"/>
                        <a14:foregroundMark x1="50134" y1="18143" x2="62735" y2="14429"/>
                        <a14:foregroundMark x1="62735" y1="14429" x2="70375" y2="25571"/>
                        <a14:foregroundMark x1="70375" y1="25571" x2="74665" y2="63429"/>
                        <a14:foregroundMark x1="74665" y1="63429" x2="63673" y2="84286"/>
                        <a14:foregroundMark x1="63673" y1="84286" x2="42225" y2="89429"/>
                        <a14:foregroundMark x1="42225" y1="89429" x2="30563" y2="85143"/>
                        <a14:foregroundMark x1="30563" y1="85143" x2="14075" y2="68000"/>
                        <a14:foregroundMark x1="14075" y1="68000" x2="14745" y2="67714"/>
                        <a14:foregroundMark x1="14745" y1="67286" x2="15282" y2="27857"/>
                        <a14:foregroundMark x1="15282" y1="27857" x2="25067" y2="17571"/>
                        <a14:foregroundMark x1="25067" y1="17571" x2="34450" y2="13571"/>
                        <a14:foregroundMark x1="34450" y1="13571" x2="44370" y2="12429"/>
                        <a14:foregroundMark x1="44370" y1="12429" x2="49598" y2="12429"/>
                        <a14:foregroundMark x1="50804" y1="8286" x2="63003" y2="9143"/>
                        <a14:foregroundMark x1="63003" y1="9143" x2="72922" y2="16714"/>
                        <a14:foregroundMark x1="72922" y1="16714" x2="83244" y2="55000"/>
                        <a14:foregroundMark x1="83244" y1="55000" x2="81099" y2="71000"/>
                        <a14:foregroundMark x1="81099" y1="71000" x2="76676" y2="81571"/>
                        <a14:foregroundMark x1="76676" y1="81571" x2="57239" y2="91000"/>
                        <a14:foregroundMark x1="57239" y1="91000" x2="46649" y2="91571"/>
                        <a14:foregroundMark x1="46649" y1="91571" x2="44370" y2="94286"/>
                        <a14:foregroundMark x1="6032" y1="58429" x2="9517" y2="54714"/>
                        <a14:foregroundMark x1="47721" y1="7571" x2="53083" y2="5143"/>
                        <a14:foregroundMark x1="89008" y1="45429" x2="89008" y2="45429"/>
                        <a14:foregroundMark x1="89008" y1="45429" x2="90483" y2="45857"/>
                      </a14:backgroundRemoval>
                    </a14:imgEffect>
                  </a14:imgLayer>
                </a14:imgProps>
              </a:ext>
            </a:extLst>
          </a:blip>
          <a:stretch>
            <a:fillRect/>
          </a:stretch>
        </p:blipFill>
        <p:spPr>
          <a:xfrm>
            <a:off x="4728692" y="3761702"/>
            <a:ext cx="880834" cy="826520"/>
          </a:xfrm>
          <a:prstGeom prst="rect">
            <a:avLst/>
          </a:prstGeom>
        </p:spPr>
      </p:pic>
      <p:pic>
        <p:nvPicPr>
          <p:cNvPr id="32" name="Picture 31">
            <a:extLst>
              <a:ext uri="{FF2B5EF4-FFF2-40B4-BE49-F238E27FC236}">
                <a16:creationId xmlns:a16="http://schemas.microsoft.com/office/drawing/2014/main" id="{EAB27B54-14EF-5F35-B174-240C4B2F6BB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261" b="97826" l="3226" r="91398">
                        <a14:foregroundMark x1="52509" y1="9964" x2="38530" y2="11051"/>
                        <a14:foregroundMark x1="38530" y1="11051" x2="52151" y2="6341"/>
                        <a14:foregroundMark x1="52151" y1="6341" x2="59677" y2="6884"/>
                        <a14:foregroundMark x1="3405" y1="59058" x2="12366" y2="32428"/>
                        <a14:foregroundMark x1="12366" y1="32428" x2="12545" y2="32428"/>
                        <a14:foregroundMark x1="89427" y1="33514" x2="91577" y2="48007"/>
                        <a14:foregroundMark x1="91577" y1="48007" x2="90502" y2="29891"/>
                        <a14:foregroundMark x1="25627" y1="91848" x2="39606" y2="91304"/>
                        <a14:foregroundMark x1="39606" y1="91304" x2="62186" y2="92754"/>
                        <a14:foregroundMark x1="42473" y1="98007" x2="45520" y2="96920"/>
                        <a14:foregroundMark x1="54480" y1="3261" x2="54480" y2="3261"/>
                      </a14:backgroundRemoval>
                    </a14:imgEffect>
                  </a14:imgLayer>
                </a14:imgProps>
              </a:ext>
            </a:extLst>
          </a:blip>
          <a:stretch>
            <a:fillRect/>
          </a:stretch>
        </p:blipFill>
        <p:spPr>
          <a:xfrm>
            <a:off x="5064092" y="5203386"/>
            <a:ext cx="949939" cy="939725"/>
          </a:xfrm>
          <a:prstGeom prst="rect">
            <a:avLst/>
          </a:prstGeom>
        </p:spPr>
      </p:pic>
      <p:grpSp>
        <p:nvGrpSpPr>
          <p:cNvPr id="33" name="Group 32">
            <a:extLst>
              <a:ext uri="{FF2B5EF4-FFF2-40B4-BE49-F238E27FC236}">
                <a16:creationId xmlns:a16="http://schemas.microsoft.com/office/drawing/2014/main" id="{9B502E1E-9654-A575-6DE1-B377E3EA7D4F}"/>
              </a:ext>
            </a:extLst>
          </p:cNvPr>
          <p:cNvGrpSpPr/>
          <p:nvPr/>
        </p:nvGrpSpPr>
        <p:grpSpPr>
          <a:xfrm>
            <a:off x="3176469" y="5350464"/>
            <a:ext cx="614953" cy="694113"/>
            <a:chOff x="3176093" y="4784350"/>
            <a:chExt cx="614953" cy="694113"/>
          </a:xfrm>
        </p:grpSpPr>
        <p:pic>
          <p:nvPicPr>
            <p:cNvPr id="34" name="Picture 33">
              <a:extLst>
                <a:ext uri="{FF2B5EF4-FFF2-40B4-BE49-F238E27FC236}">
                  <a16:creationId xmlns:a16="http://schemas.microsoft.com/office/drawing/2014/main" id="{4444ECB1-0766-4FC0-08ED-1675DABCB265}"/>
                </a:ext>
              </a:extLst>
            </p:cNvPr>
            <p:cNvPicPr>
              <a:picLocks noChangeAspect="1"/>
            </p:cNvPicPr>
            <p:nvPr/>
          </p:nvPicPr>
          <p:blipFill>
            <a:blip r:embed="rId13">
              <a:duotone>
                <a:prstClr val="black"/>
                <a:srgbClr val="FF0000">
                  <a:tint val="45000"/>
                  <a:satMod val="400000"/>
                </a:srgbClr>
              </a:duotone>
              <a:extLst>
                <a:ext uri="{BEBA8EAE-BF5A-486C-A8C5-ECC9F3942E4B}">
                  <a14:imgProps xmlns:a14="http://schemas.microsoft.com/office/drawing/2010/main">
                    <a14:imgLayer r:embed="rId14">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Effect>
                        <a14:saturation sat="66000"/>
                      </a14:imgEffect>
                    </a14:imgLayer>
                  </a14:imgProps>
                </a:ext>
              </a:extLst>
            </a:blip>
            <a:srcRect l="9327" t="5360" r="13453" b="8577"/>
            <a:stretch/>
          </p:blipFill>
          <p:spPr>
            <a:xfrm>
              <a:off x="3176093" y="4784350"/>
              <a:ext cx="333303" cy="328042"/>
            </a:xfrm>
            <a:prstGeom prst="rect">
              <a:avLst/>
            </a:prstGeom>
          </p:spPr>
        </p:pic>
        <p:pic>
          <p:nvPicPr>
            <p:cNvPr id="35" name="Picture 34">
              <a:extLst>
                <a:ext uri="{FF2B5EF4-FFF2-40B4-BE49-F238E27FC236}">
                  <a16:creationId xmlns:a16="http://schemas.microsoft.com/office/drawing/2014/main" id="{0F235E8F-469D-16E7-4988-816DD4EBCB76}"/>
                </a:ext>
              </a:extLst>
            </p:cNvPr>
            <p:cNvPicPr>
              <a:picLocks noChangeAspect="1"/>
            </p:cNvPicPr>
            <p:nvPr/>
          </p:nvPicPr>
          <p:blipFill>
            <a:blip r:embed="rId13">
              <a:duotone>
                <a:prstClr val="black"/>
                <a:srgbClr val="FF0000">
                  <a:tint val="45000"/>
                  <a:satMod val="400000"/>
                </a:srgbClr>
              </a:duotone>
              <a:extLst>
                <a:ext uri="{BEBA8EAE-BF5A-486C-A8C5-ECC9F3942E4B}">
                  <a14:imgProps xmlns:a14="http://schemas.microsoft.com/office/drawing/2010/main">
                    <a14:imgLayer r:embed="rId7">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Effect>
                        <a14:saturation sat="66000"/>
                      </a14:imgEffect>
                    </a14:imgLayer>
                  </a14:imgProps>
                </a:ext>
              </a:extLst>
            </a:blip>
            <a:srcRect l="9327" t="5360" r="13453" b="8577"/>
            <a:stretch/>
          </p:blipFill>
          <p:spPr>
            <a:xfrm>
              <a:off x="3185057" y="5053434"/>
              <a:ext cx="333303" cy="328042"/>
            </a:xfrm>
            <a:prstGeom prst="rect">
              <a:avLst/>
            </a:prstGeom>
          </p:spPr>
        </p:pic>
        <p:pic>
          <p:nvPicPr>
            <p:cNvPr id="36" name="Picture 35">
              <a:extLst>
                <a:ext uri="{FF2B5EF4-FFF2-40B4-BE49-F238E27FC236}">
                  <a16:creationId xmlns:a16="http://schemas.microsoft.com/office/drawing/2014/main" id="{408B2B24-DB83-93C9-05BD-2A6285FDE73F}"/>
                </a:ext>
              </a:extLst>
            </p:cNvPr>
            <p:cNvPicPr>
              <a:picLocks noChangeAspect="1"/>
            </p:cNvPicPr>
            <p:nvPr/>
          </p:nvPicPr>
          <p:blipFill>
            <a:blip r:embed="rId13">
              <a:duotone>
                <a:prstClr val="black"/>
                <a:srgbClr val="FF0000">
                  <a:tint val="45000"/>
                  <a:satMod val="400000"/>
                </a:srgbClr>
              </a:duotone>
              <a:extLst>
                <a:ext uri="{BEBA8EAE-BF5A-486C-A8C5-ECC9F3942E4B}">
                  <a14:imgProps xmlns:a14="http://schemas.microsoft.com/office/drawing/2010/main">
                    <a14:imgLayer r:embed="rId15">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Effect>
                        <a14:saturation sat="66000"/>
                      </a14:imgEffect>
                    </a14:imgLayer>
                  </a14:imgProps>
                </a:ext>
              </a:extLst>
            </a:blip>
            <a:srcRect l="9327" t="5360" r="13453" b="8577"/>
            <a:stretch/>
          </p:blipFill>
          <p:spPr>
            <a:xfrm>
              <a:off x="3409175" y="4923963"/>
              <a:ext cx="333303" cy="328042"/>
            </a:xfrm>
            <a:prstGeom prst="rect">
              <a:avLst/>
            </a:prstGeom>
          </p:spPr>
        </p:pic>
        <p:pic>
          <p:nvPicPr>
            <p:cNvPr id="37" name="Picture 36">
              <a:extLst>
                <a:ext uri="{FF2B5EF4-FFF2-40B4-BE49-F238E27FC236}">
                  <a16:creationId xmlns:a16="http://schemas.microsoft.com/office/drawing/2014/main" id="{BD415698-3A00-6FBC-37B3-29D358D48D0E}"/>
                </a:ext>
              </a:extLst>
            </p:cNvPr>
            <p:cNvPicPr>
              <a:picLocks noChangeAspect="1"/>
            </p:cNvPicPr>
            <p:nvPr/>
          </p:nvPicPr>
          <p:blipFill>
            <a:blip r:embed="rId13">
              <a:duotone>
                <a:prstClr val="black"/>
                <a:srgbClr val="FF0000">
                  <a:tint val="45000"/>
                  <a:satMod val="400000"/>
                </a:srgbClr>
              </a:duotone>
              <a:extLst>
                <a:ext uri="{BEBA8EAE-BF5A-486C-A8C5-ECC9F3942E4B}">
                  <a14:imgProps xmlns:a14="http://schemas.microsoft.com/office/drawing/2010/main">
                    <a14:imgLayer r:embed="rId16">
                      <a14:imgEffect>
                        <a14:backgroundRemoval t="9811" b="89953" l="9916" r="89979">
                          <a14:foregroundMark x1="56472" y1="19504" x2="55846" y2="10284"/>
                          <a14:foregroundMark x1="55846" y1="10284" x2="47495" y2="8865"/>
                          <a14:foregroundMark x1="47495" y1="8865" x2="39144" y2="10284"/>
                          <a14:foregroundMark x1="39144" y1="10284" x2="47286" y2="10165"/>
                          <a14:foregroundMark x1="47286" y1="10165" x2="55532" y2="10520"/>
                          <a14:foregroundMark x1="55532" y1="10520" x2="57620" y2="9811"/>
                        </a14:backgroundRemoval>
                      </a14:imgEffect>
                      <a14:imgEffect>
                        <a14:saturation sat="66000"/>
                      </a14:imgEffect>
                    </a14:imgLayer>
                  </a14:imgProps>
                </a:ext>
              </a:extLst>
            </a:blip>
            <a:srcRect l="9327" t="5360" r="13453" b="8577"/>
            <a:stretch/>
          </p:blipFill>
          <p:spPr>
            <a:xfrm>
              <a:off x="3457743" y="5150421"/>
              <a:ext cx="333303" cy="328042"/>
            </a:xfrm>
            <a:prstGeom prst="rect">
              <a:avLst/>
            </a:prstGeom>
          </p:spPr>
        </p:pic>
      </p:grpSp>
      <p:grpSp>
        <p:nvGrpSpPr>
          <p:cNvPr id="38" name="Group 37">
            <a:extLst>
              <a:ext uri="{FF2B5EF4-FFF2-40B4-BE49-F238E27FC236}">
                <a16:creationId xmlns:a16="http://schemas.microsoft.com/office/drawing/2014/main" id="{2748D837-64E0-538A-B43C-F2ADDF6E084D}"/>
              </a:ext>
            </a:extLst>
          </p:cNvPr>
          <p:cNvGrpSpPr/>
          <p:nvPr/>
        </p:nvGrpSpPr>
        <p:grpSpPr>
          <a:xfrm>
            <a:off x="9430877" y="4731951"/>
            <a:ext cx="2498240" cy="1779378"/>
            <a:chOff x="9430877" y="3934221"/>
            <a:chExt cx="2498240" cy="1779378"/>
          </a:xfrm>
        </p:grpSpPr>
        <p:pic>
          <p:nvPicPr>
            <p:cNvPr id="39" name="Picture 38">
              <a:extLst>
                <a:ext uri="{FF2B5EF4-FFF2-40B4-BE49-F238E27FC236}">
                  <a16:creationId xmlns:a16="http://schemas.microsoft.com/office/drawing/2014/main" id="{A978AA5B-D112-EE38-6EAE-0E913CE3D486}"/>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686" b="96795" l="2614" r="93301">
                          <a14:foregroundMark x1="37255" y1="21955" x2="26797" y2="25801"/>
                          <a14:foregroundMark x1="26797" y1="25801" x2="15686" y2="54006"/>
                          <a14:foregroundMark x1="15686" y1="54006" x2="21078" y2="76122"/>
                          <a14:foregroundMark x1="21078" y1="76122" x2="54902" y2="91186"/>
                          <a14:foregroundMark x1="54902" y1="91186" x2="65196" y2="88622"/>
                          <a14:foregroundMark x1="65196" y1="88622" x2="80556" y2="72115"/>
                          <a14:foregroundMark x1="80556" y1="72115" x2="84150" y2="63782"/>
                          <a14:foregroundMark x1="84150" y1="63782" x2="75327" y2="25801"/>
                          <a14:foregroundMark x1="75327" y1="25801" x2="67484" y2="30128"/>
                          <a14:foregroundMark x1="67484" y1="30128" x2="57843" y2="27724"/>
                          <a14:foregroundMark x1="57843" y1="27724" x2="53758" y2="17788"/>
                          <a14:foregroundMark x1="53758" y1="17788" x2="47059" y2="23718"/>
                          <a14:foregroundMark x1="47059" y1="23718" x2="51797" y2="14423"/>
                          <a14:foregroundMark x1="51797" y1="14423" x2="39706" y2="23237"/>
                          <a14:foregroundMark x1="39706" y1="23237" x2="26797" y2="23558"/>
                          <a14:foregroundMark x1="26797" y1="23558" x2="7516" y2="35577"/>
                          <a14:foregroundMark x1="7516" y1="35577" x2="12255" y2="50000"/>
                          <a14:foregroundMark x1="12255" y1="50000" x2="10131" y2="60897"/>
                          <a14:foregroundMark x1="10131" y1="60897" x2="12745" y2="69872"/>
                          <a14:foregroundMark x1="12745" y1="69872" x2="26471" y2="82853"/>
                          <a14:foregroundMark x1="26471" y1="82853" x2="38235" y2="88301"/>
                          <a14:foregroundMark x1="38235" y1="88301" x2="48366" y2="89744"/>
                          <a14:foregroundMark x1="48366" y1="89744" x2="58170" y2="89423"/>
                          <a14:foregroundMark x1="58170" y1="89423" x2="58497" y2="89423"/>
                          <a14:foregroundMark x1="5392" y1="60737" x2="5882" y2="50801"/>
                          <a14:foregroundMark x1="5882" y1="50801" x2="16993" y2="35577"/>
                          <a14:foregroundMark x1="16993" y1="35577" x2="31863" y2="31250"/>
                          <a14:foregroundMark x1="31863" y1="31250" x2="37092" y2="23878"/>
                          <a14:foregroundMark x1="37092" y1="23878" x2="33824" y2="15545"/>
                          <a14:foregroundMark x1="33824" y1="15545" x2="41993" y2="9936"/>
                          <a14:foregroundMark x1="41993" y1="9936" x2="50327" y2="7853"/>
                          <a14:foregroundMark x1="50327" y1="7853" x2="78268" y2="23718"/>
                          <a14:foregroundMark x1="78268" y1="23718" x2="86111" y2="31090"/>
                          <a14:foregroundMark x1="86111" y1="31090" x2="91503" y2="48558"/>
                          <a14:foregroundMark x1="91503" y1="48558" x2="83170" y2="54968"/>
                          <a14:foregroundMark x1="83170" y1="54968" x2="78431" y2="62981"/>
                          <a14:foregroundMark x1="78431" y1="62981" x2="76307" y2="71635"/>
                          <a14:foregroundMark x1="76307" y1="71635" x2="70098" y2="77885"/>
                          <a14:foregroundMark x1="70098" y1="77885" x2="64052" y2="88622"/>
                          <a14:foregroundMark x1="64052" y1="88622" x2="44935" y2="96795"/>
                          <a14:foregroundMark x1="44935" y1="96795" x2="38399" y2="93109"/>
                          <a14:foregroundMark x1="55392" y1="6891" x2="55719" y2="4006"/>
                          <a14:foregroundMark x1="92484" y1="29968" x2="92484" y2="31731"/>
                          <a14:foregroundMark x1="93464" y1="47276" x2="93464" y2="47276"/>
                          <a14:foregroundMark x1="2614" y1="57051" x2="2614" y2="57051"/>
                        </a14:backgroundRemoval>
                      </a14:imgEffect>
                    </a14:imgLayer>
                  </a14:imgProps>
                </a:ext>
              </a:extLst>
            </a:blip>
            <a:stretch>
              <a:fillRect/>
            </a:stretch>
          </p:blipFill>
          <p:spPr>
            <a:xfrm>
              <a:off x="9430877" y="4374786"/>
              <a:ext cx="1169364" cy="1192293"/>
            </a:xfrm>
            <a:prstGeom prst="rect">
              <a:avLst/>
            </a:prstGeom>
          </p:spPr>
        </p:pic>
        <p:pic>
          <p:nvPicPr>
            <p:cNvPr id="40" name="Picture 39">
              <a:extLst>
                <a:ext uri="{FF2B5EF4-FFF2-40B4-BE49-F238E27FC236}">
                  <a16:creationId xmlns:a16="http://schemas.microsoft.com/office/drawing/2014/main" id="{7A0D3BFF-B507-CC7D-1703-55A9AEBD4256}"/>
                </a:ext>
              </a:extLst>
            </p:cNvPr>
            <p:cNvPicPr>
              <a:picLocks noChangeAspect="1"/>
            </p:cNvPicPr>
            <p:nvPr/>
          </p:nvPicPr>
          <p:blipFill>
            <a:blip r:embed="rId19">
              <a:duotone>
                <a:schemeClr val="accent1">
                  <a:shade val="45000"/>
                  <a:satMod val="135000"/>
                </a:schemeClr>
                <a:prstClr val="white"/>
              </a:duotone>
              <a:extLst>
                <a:ext uri="{BEBA8EAE-BF5A-486C-A8C5-ECC9F3942E4B}">
                  <a14:imgProps xmlns:a14="http://schemas.microsoft.com/office/drawing/2010/main">
                    <a14:imgLayer r:embed="rId20">
                      <a14:imgEffect>
                        <a14:backgroundRemoval t="7872" b="94752" l="9913" r="90087">
                          <a14:foregroundMark x1="60641" y1="8309" x2="60641" y2="8309"/>
                          <a14:foregroundMark x1="90379" y1="59329" x2="90379" y2="59329"/>
                          <a14:foregroundMark x1="61516" y1="91399" x2="61516" y2="91399"/>
                          <a14:foregroundMark x1="61224" y1="94752" x2="61224" y2="94752"/>
                        </a14:backgroundRemoval>
                      </a14:imgEffect>
                    </a14:imgLayer>
                  </a14:imgProps>
                </a:ext>
              </a:extLst>
            </a:blip>
            <a:stretch>
              <a:fillRect/>
            </a:stretch>
          </p:blipFill>
          <p:spPr>
            <a:xfrm>
              <a:off x="9914948" y="4517176"/>
              <a:ext cx="1196423" cy="1196423"/>
            </a:xfrm>
            <a:prstGeom prst="rect">
              <a:avLst/>
            </a:prstGeom>
          </p:spPr>
        </p:pic>
        <p:pic>
          <p:nvPicPr>
            <p:cNvPr id="41" name="Picture 40">
              <a:extLst>
                <a:ext uri="{FF2B5EF4-FFF2-40B4-BE49-F238E27FC236}">
                  <a16:creationId xmlns:a16="http://schemas.microsoft.com/office/drawing/2014/main" id="{CE08AE1A-FD04-CAAE-1427-BC842FD0D060}"/>
                </a:ext>
              </a:extLst>
            </p:cNvPr>
            <p:cNvPicPr>
              <a:picLocks noChangeAspect="1"/>
            </p:cNvPicPr>
            <p:nvPr/>
          </p:nvPicPr>
          <p:blipFill>
            <a:blip r:embed="rId17">
              <a:extLst>
                <a:ext uri="{BEBA8EAE-BF5A-486C-A8C5-ECC9F3942E4B}">
                  <a14:imgProps xmlns:a14="http://schemas.microsoft.com/office/drawing/2010/main">
                    <a14:imgLayer r:embed="rId21">
                      <a14:imgEffect>
                        <a14:backgroundRemoval t="3686" b="96795" l="2614" r="93301">
                          <a14:foregroundMark x1="37255" y1="21955" x2="26797" y2="25801"/>
                          <a14:foregroundMark x1="26797" y1="25801" x2="15686" y2="54006"/>
                          <a14:foregroundMark x1="15686" y1="54006" x2="21078" y2="76122"/>
                          <a14:foregroundMark x1="21078" y1="76122" x2="54902" y2="91186"/>
                          <a14:foregroundMark x1="54902" y1="91186" x2="65196" y2="88622"/>
                          <a14:foregroundMark x1="65196" y1="88622" x2="80556" y2="72115"/>
                          <a14:foregroundMark x1="80556" y1="72115" x2="84150" y2="63782"/>
                          <a14:foregroundMark x1="84150" y1="63782" x2="75327" y2="25801"/>
                          <a14:foregroundMark x1="75327" y1="25801" x2="67484" y2="30128"/>
                          <a14:foregroundMark x1="67484" y1="30128" x2="57843" y2="27724"/>
                          <a14:foregroundMark x1="57843" y1="27724" x2="53758" y2="17788"/>
                          <a14:foregroundMark x1="53758" y1="17788" x2="47059" y2="23718"/>
                          <a14:foregroundMark x1="47059" y1="23718" x2="51797" y2="14423"/>
                          <a14:foregroundMark x1="51797" y1="14423" x2="39706" y2="23237"/>
                          <a14:foregroundMark x1="39706" y1="23237" x2="26797" y2="23558"/>
                          <a14:foregroundMark x1="26797" y1="23558" x2="7516" y2="35577"/>
                          <a14:foregroundMark x1="7516" y1="35577" x2="12255" y2="50000"/>
                          <a14:foregroundMark x1="12255" y1="50000" x2="10131" y2="60897"/>
                          <a14:foregroundMark x1="10131" y1="60897" x2="12745" y2="69872"/>
                          <a14:foregroundMark x1="12745" y1="69872" x2="26471" y2="82853"/>
                          <a14:foregroundMark x1="26471" y1="82853" x2="38235" y2="88301"/>
                          <a14:foregroundMark x1="38235" y1="88301" x2="48366" y2="89744"/>
                          <a14:foregroundMark x1="48366" y1="89744" x2="58170" y2="89423"/>
                          <a14:foregroundMark x1="58170" y1="89423" x2="58497" y2="89423"/>
                          <a14:foregroundMark x1="5392" y1="60737" x2="5882" y2="50801"/>
                          <a14:foregroundMark x1="5882" y1="50801" x2="16993" y2="35577"/>
                          <a14:foregroundMark x1="16993" y1="35577" x2="31863" y2="31250"/>
                          <a14:foregroundMark x1="31863" y1="31250" x2="37092" y2="23878"/>
                          <a14:foregroundMark x1="37092" y1="23878" x2="33824" y2="15545"/>
                          <a14:foregroundMark x1="33824" y1="15545" x2="41993" y2="9936"/>
                          <a14:foregroundMark x1="41993" y1="9936" x2="50327" y2="7853"/>
                          <a14:foregroundMark x1="50327" y1="7853" x2="78268" y2="23718"/>
                          <a14:foregroundMark x1="78268" y1="23718" x2="86111" y2="31090"/>
                          <a14:foregroundMark x1="86111" y1="31090" x2="91503" y2="48558"/>
                          <a14:foregroundMark x1="91503" y1="48558" x2="83170" y2="54968"/>
                          <a14:foregroundMark x1="83170" y1="54968" x2="78431" y2="62981"/>
                          <a14:foregroundMark x1="78431" y1="62981" x2="76307" y2="71635"/>
                          <a14:foregroundMark x1="76307" y1="71635" x2="70098" y2="77885"/>
                          <a14:foregroundMark x1="70098" y1="77885" x2="64052" y2="88622"/>
                          <a14:foregroundMark x1="64052" y1="88622" x2="44935" y2="96795"/>
                          <a14:foregroundMark x1="44935" y1="96795" x2="38399" y2="93109"/>
                          <a14:foregroundMark x1="55392" y1="6891" x2="55719" y2="4006"/>
                          <a14:foregroundMark x1="92484" y1="29968" x2="92484" y2="31731"/>
                          <a14:foregroundMark x1="93464" y1="47276" x2="93464" y2="47276"/>
                          <a14:foregroundMark x1="2614" y1="57051" x2="2614" y2="57051"/>
                        </a14:backgroundRemoval>
                      </a14:imgEffect>
                    </a14:imgLayer>
                  </a14:imgProps>
                </a:ext>
              </a:extLst>
            </a:blip>
            <a:stretch>
              <a:fillRect/>
            </a:stretch>
          </p:blipFill>
          <p:spPr>
            <a:xfrm>
              <a:off x="10759753" y="4489948"/>
              <a:ext cx="1169364" cy="1192293"/>
            </a:xfrm>
            <a:prstGeom prst="rect">
              <a:avLst/>
            </a:prstGeom>
          </p:spPr>
        </p:pic>
        <p:pic>
          <p:nvPicPr>
            <p:cNvPr id="42" name="Picture 41">
              <a:extLst>
                <a:ext uri="{FF2B5EF4-FFF2-40B4-BE49-F238E27FC236}">
                  <a16:creationId xmlns:a16="http://schemas.microsoft.com/office/drawing/2014/main" id="{7F6EC9D6-9093-71FD-9AE2-C7F2A4C28C2E}"/>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4618" b="94586" l="5484" r="92742">
                          <a14:foregroundMark x1="15968" y1="35510" x2="26452" y2="23089"/>
                          <a14:foregroundMark x1="26452" y1="23089" x2="51935" y2="13694"/>
                          <a14:foregroundMark x1="51935" y1="13694" x2="64516" y2="19745"/>
                          <a14:foregroundMark x1="64516" y1="19745" x2="81613" y2="38376"/>
                          <a14:foregroundMark x1="81613" y1="38376" x2="82097" y2="64331"/>
                          <a14:foregroundMark x1="82097" y1="64331" x2="60806" y2="79936"/>
                          <a14:foregroundMark x1="60806" y1="79936" x2="43395" y2="89204"/>
                          <a14:foregroundMark x1="37965" y1="87806" x2="27581" y2="82962"/>
                          <a14:foregroundMark x1="27581" y1="82962" x2="17258" y2="35191"/>
                          <a14:foregroundMark x1="10968" y1="44904" x2="10968" y2="44904"/>
                          <a14:foregroundMark x1="16774" y1="24682" x2="6929" y2="33829"/>
                          <a14:foregroundMark x1="6061" y1="36067" x2="12097" y2="64331"/>
                          <a14:foregroundMark x1="38871" y1="7484" x2="51129" y2="7484"/>
                          <a14:foregroundMark x1="51129" y1="7484" x2="58548" y2="7166"/>
                          <a14:foregroundMark x1="89677" y1="44904" x2="89677" y2="44904"/>
                          <a14:foregroundMark x1="91129" y1="44108" x2="91129" y2="44108"/>
                          <a14:foregroundMark x1="91129" y1="44108" x2="82258" y2="20064"/>
                          <a14:foregroundMark x1="82258" y1="20064" x2="72097" y2="11306"/>
                          <a14:foregroundMark x1="72097" y1="11306" x2="59194" y2="5573"/>
                          <a14:foregroundMark x1="59194" y1="5573" x2="46452" y2="4777"/>
                          <a14:foregroundMark x1="46452" y1="4777" x2="34516" y2="7325"/>
                          <a14:foregroundMark x1="34516" y1="7325" x2="21452" y2="14968"/>
                          <a14:foregroundMark x1="15968" y1="19586" x2="6774" y2="43312"/>
                          <a14:foregroundMark x1="6774" y1="43312" x2="6129" y2="56369"/>
                          <a14:foregroundMark x1="6129" y1="56369" x2="17097" y2="78662"/>
                          <a14:foregroundMark x1="17097" y1="78662" x2="26157" y2="86806"/>
                          <a14:foregroundMark x1="69132" y1="89327" x2="85645" y2="75000"/>
                          <a14:foregroundMark x1="85645" y1="75000" x2="92742" y2="48726"/>
                          <a14:foregroundMark x1="92742" y1="48726" x2="90968" y2="35669"/>
                          <a14:foregroundMark x1="90968" y1="35669" x2="81774" y2="20701"/>
                          <a14:foregroundMark x1="32903" y1="90764" x2="32903" y2="90764"/>
                          <a14:foregroundMark x1="37258" y1="90764" x2="55000" y2="93790"/>
                          <a14:foregroundMark x1="27097" y1="86783" x2="34839" y2="90287"/>
                          <a14:foregroundMark x1="30968" y1="87580" x2="39194" y2="88376"/>
                          <a14:backgroundMark x1="3871" y1="35191" x2="3871" y2="35191"/>
                          <a14:backgroundMark x1="5323" y1="35510" x2="5323" y2="35510"/>
                          <a14:backgroundMark x1="4677" y1="35510" x2="4677" y2="35510"/>
                          <a14:backgroundMark x1="4677" y1="35510" x2="5806" y2="36306"/>
                          <a14:backgroundMark x1="62903" y1="92994" x2="62903" y2="92994"/>
                          <a14:backgroundMark x1="68387" y1="91083" x2="59355" y2="93471"/>
                          <a14:backgroundMark x1="54400" y1="94619" x2="56129" y2="95064"/>
                          <a14:backgroundMark x1="25806" y1="87261" x2="26512" y2="87443"/>
                          <a14:backgroundMark x1="56129" y1="95064" x2="71129" y2="90764"/>
                        </a14:backgroundRemoval>
                      </a14:imgEffect>
                    </a14:imgLayer>
                  </a14:imgProps>
                </a:ext>
              </a:extLst>
            </a:blip>
            <a:stretch>
              <a:fillRect/>
            </a:stretch>
          </p:blipFill>
          <p:spPr>
            <a:xfrm>
              <a:off x="11158501" y="4086126"/>
              <a:ext cx="721770" cy="731083"/>
            </a:xfrm>
            <a:prstGeom prst="rect">
              <a:avLst/>
            </a:prstGeom>
          </p:spPr>
        </p:pic>
        <p:pic>
          <p:nvPicPr>
            <p:cNvPr id="43" name="Picture 42">
              <a:extLst>
                <a:ext uri="{FF2B5EF4-FFF2-40B4-BE49-F238E27FC236}">
                  <a16:creationId xmlns:a16="http://schemas.microsoft.com/office/drawing/2014/main" id="{B0DACBFD-8B69-0A0E-0EAC-BBF5BBE4D4D7}"/>
                </a:ext>
              </a:extLst>
            </p:cNvPr>
            <p:cNvPicPr>
              <a:picLocks noChangeAspect="1"/>
            </p:cNvPicPr>
            <p:nvPr/>
          </p:nvPicPr>
          <p:blipFill>
            <a:blip r:embed="rId24">
              <a:grayscl/>
              <a:extLst>
                <a:ext uri="{BEBA8EAE-BF5A-486C-A8C5-ECC9F3942E4B}">
                  <a14:imgProps xmlns:a14="http://schemas.microsoft.com/office/drawing/2010/main">
                    <a14:imgLayer r:embed="rId25">
                      <a14:imgEffect>
                        <a14:backgroundRemoval t="6679" b="94585" l="4630" r="90926">
                          <a14:foregroundMark x1="58519" y1="11552" x2="44815" y2="8123"/>
                          <a14:foregroundMark x1="44815" y1="8123" x2="29630" y2="12635"/>
                          <a14:foregroundMark x1="29630" y1="12635" x2="12037" y2="35740"/>
                          <a14:foregroundMark x1="12037" y1="35740" x2="7407" y2="49458"/>
                          <a14:foregroundMark x1="7407" y1="49458" x2="8704" y2="64440"/>
                          <a14:foregroundMark x1="8704" y1="64440" x2="34074" y2="86101"/>
                          <a14:foregroundMark x1="34074" y1="86101" x2="49815" y2="92599"/>
                          <a14:foregroundMark x1="49815" y1="92599" x2="68333" y2="83574"/>
                          <a14:foregroundMark x1="68333" y1="83574" x2="85926" y2="50181"/>
                          <a14:foregroundMark x1="85926" y1="50181" x2="90926" y2="48556"/>
                          <a14:foregroundMark x1="4630" y1="49097" x2="4630" y2="49097"/>
                          <a14:foregroundMark x1="45370" y1="94765" x2="45370" y2="94765"/>
                          <a14:foregroundMark x1="50370" y1="6679" x2="50370" y2="6679"/>
                        </a14:backgroundRemoval>
                      </a14:imgEffect>
                    </a14:imgLayer>
                  </a14:imgProps>
                </a:ext>
              </a:extLst>
            </a:blip>
            <a:stretch>
              <a:fillRect/>
            </a:stretch>
          </p:blipFill>
          <p:spPr>
            <a:xfrm>
              <a:off x="9742147" y="4090479"/>
              <a:ext cx="721770" cy="740483"/>
            </a:xfrm>
            <a:prstGeom prst="rect">
              <a:avLst/>
            </a:prstGeom>
          </p:spPr>
        </p:pic>
        <p:pic>
          <p:nvPicPr>
            <p:cNvPr id="44" name="Picture 43">
              <a:extLst>
                <a:ext uri="{FF2B5EF4-FFF2-40B4-BE49-F238E27FC236}">
                  <a16:creationId xmlns:a16="http://schemas.microsoft.com/office/drawing/2014/main" id="{3ECF7CAA-EAA0-63F5-9A1D-151DAFAC7718}"/>
                </a:ext>
              </a:extLst>
            </p:cNvPr>
            <p:cNvPicPr>
              <a:picLocks noChangeAspect="1"/>
            </p:cNvPicPr>
            <p:nvPr/>
          </p:nvPicPr>
          <p:blipFill>
            <a:blip r:embed="rId17">
              <a:extLst>
                <a:ext uri="{BEBA8EAE-BF5A-486C-A8C5-ECC9F3942E4B}">
                  <a14:imgProps xmlns:a14="http://schemas.microsoft.com/office/drawing/2010/main">
                    <a14:imgLayer r:embed="rId26">
                      <a14:imgEffect>
                        <a14:backgroundRemoval t="3686" b="96795" l="2614" r="93301">
                          <a14:foregroundMark x1="37255" y1="21955" x2="26797" y2="25801"/>
                          <a14:foregroundMark x1="26797" y1="25801" x2="15686" y2="54006"/>
                          <a14:foregroundMark x1="15686" y1="54006" x2="21078" y2="76122"/>
                          <a14:foregroundMark x1="21078" y1="76122" x2="54902" y2="91186"/>
                          <a14:foregroundMark x1="54902" y1="91186" x2="65196" y2="88622"/>
                          <a14:foregroundMark x1="65196" y1="88622" x2="80556" y2="72115"/>
                          <a14:foregroundMark x1="80556" y1="72115" x2="84150" y2="63782"/>
                          <a14:foregroundMark x1="84150" y1="63782" x2="75327" y2="25801"/>
                          <a14:foregroundMark x1="75327" y1="25801" x2="67484" y2="30128"/>
                          <a14:foregroundMark x1="67484" y1="30128" x2="57843" y2="27724"/>
                          <a14:foregroundMark x1="57843" y1="27724" x2="53758" y2="17788"/>
                          <a14:foregroundMark x1="53758" y1="17788" x2="47059" y2="23718"/>
                          <a14:foregroundMark x1="47059" y1="23718" x2="51797" y2="14423"/>
                          <a14:foregroundMark x1="51797" y1="14423" x2="39706" y2="23237"/>
                          <a14:foregroundMark x1="39706" y1="23237" x2="26797" y2="23558"/>
                          <a14:foregroundMark x1="26797" y1="23558" x2="7516" y2="35577"/>
                          <a14:foregroundMark x1="7516" y1="35577" x2="12255" y2="50000"/>
                          <a14:foregroundMark x1="12255" y1="50000" x2="10131" y2="60897"/>
                          <a14:foregroundMark x1="10131" y1="60897" x2="12745" y2="69872"/>
                          <a14:foregroundMark x1="12745" y1="69872" x2="26471" y2="82853"/>
                          <a14:foregroundMark x1="26471" y1="82853" x2="38235" y2="88301"/>
                          <a14:foregroundMark x1="38235" y1="88301" x2="48366" y2="89744"/>
                          <a14:foregroundMark x1="48366" y1="89744" x2="58170" y2="89423"/>
                          <a14:foregroundMark x1="58170" y1="89423" x2="58497" y2="89423"/>
                          <a14:foregroundMark x1="5392" y1="60737" x2="5882" y2="50801"/>
                          <a14:foregroundMark x1="5882" y1="50801" x2="16993" y2="35577"/>
                          <a14:foregroundMark x1="16993" y1="35577" x2="31863" y2="31250"/>
                          <a14:foregroundMark x1="31863" y1="31250" x2="37092" y2="23878"/>
                          <a14:foregroundMark x1="37092" y1="23878" x2="33824" y2="15545"/>
                          <a14:foregroundMark x1="33824" y1="15545" x2="41993" y2="9936"/>
                          <a14:foregroundMark x1="41993" y1="9936" x2="50327" y2="7853"/>
                          <a14:foregroundMark x1="50327" y1="7853" x2="78268" y2="23718"/>
                          <a14:foregroundMark x1="78268" y1="23718" x2="86111" y2="31090"/>
                          <a14:foregroundMark x1="86111" y1="31090" x2="91503" y2="48558"/>
                          <a14:foregroundMark x1="91503" y1="48558" x2="83170" y2="54968"/>
                          <a14:foregroundMark x1="83170" y1="54968" x2="78431" y2="62981"/>
                          <a14:foregroundMark x1="78431" y1="62981" x2="76307" y2="71635"/>
                          <a14:foregroundMark x1="76307" y1="71635" x2="70098" y2="77885"/>
                          <a14:foregroundMark x1="70098" y1="77885" x2="64052" y2="88622"/>
                          <a14:foregroundMark x1="64052" y1="88622" x2="44935" y2="96795"/>
                          <a14:foregroundMark x1="44935" y1="96795" x2="38399" y2="93109"/>
                          <a14:foregroundMark x1="55392" y1="6891" x2="55719" y2="4006"/>
                          <a14:foregroundMark x1="92484" y1="29968" x2="92484" y2="31731"/>
                          <a14:foregroundMark x1="93464" y1="47276" x2="93464" y2="47276"/>
                          <a14:foregroundMark x1="2614" y1="57051" x2="2614" y2="57051"/>
                        </a14:backgroundRemoval>
                      </a14:imgEffect>
                    </a14:imgLayer>
                  </a14:imgProps>
                </a:ext>
              </a:extLst>
            </a:blip>
            <a:stretch>
              <a:fillRect/>
            </a:stretch>
          </p:blipFill>
          <p:spPr>
            <a:xfrm>
              <a:off x="10195651" y="3934221"/>
              <a:ext cx="1169364" cy="1192293"/>
            </a:xfrm>
            <a:prstGeom prst="rect">
              <a:avLst/>
            </a:prstGeom>
          </p:spPr>
        </p:pic>
      </p:grpSp>
      <p:pic>
        <p:nvPicPr>
          <p:cNvPr id="45" name="Picture 44">
            <a:extLst>
              <a:ext uri="{FF2B5EF4-FFF2-40B4-BE49-F238E27FC236}">
                <a16:creationId xmlns:a16="http://schemas.microsoft.com/office/drawing/2014/main" id="{87A0F581-93E6-5AED-7B9B-AF675F2E9F82}"/>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9909" b="96189" l="6868" r="89973">
                        <a14:foregroundMark x1="7692" y1="61128" x2="7692" y2="61128"/>
                        <a14:foregroundMark x1="26786" y1="91616" x2="26786" y2="91616"/>
                        <a14:foregroundMark x1="27473" y1="96341" x2="27473" y2="96341"/>
                        <a14:foregroundMark x1="79396" y1="10061" x2="79396" y2="10061"/>
                        <a14:foregroundMark x1="88462" y1="16463" x2="88462" y2="16463"/>
                        <a14:foregroundMark x1="89148" y1="17226" x2="89148" y2="17226"/>
                        <a14:foregroundMark x1="89286" y1="17378" x2="89286" y2="17378"/>
                        <a14:foregroundMark x1="6868" y1="74085" x2="6868" y2="74085"/>
                      </a14:backgroundRemoval>
                    </a14:imgEffect>
                  </a14:imgLayer>
                </a14:imgProps>
              </a:ext>
            </a:extLst>
          </a:blip>
          <a:stretch>
            <a:fillRect/>
          </a:stretch>
        </p:blipFill>
        <p:spPr>
          <a:xfrm rot="18388051">
            <a:off x="3744089" y="4336318"/>
            <a:ext cx="1508212" cy="1359048"/>
          </a:xfrm>
          <a:prstGeom prst="rect">
            <a:avLst/>
          </a:prstGeom>
        </p:spPr>
      </p:pic>
      <p:pic>
        <p:nvPicPr>
          <p:cNvPr id="46" name="Picture 45">
            <a:extLst>
              <a:ext uri="{FF2B5EF4-FFF2-40B4-BE49-F238E27FC236}">
                <a16:creationId xmlns:a16="http://schemas.microsoft.com/office/drawing/2014/main" id="{7886C256-C3E6-E1D3-E31D-AD6C505C46C7}"/>
              </a:ext>
            </a:extLst>
          </p:cNvPr>
          <p:cNvPicPr>
            <a:picLocks noChangeAspect="1"/>
          </p:cNvPicPr>
          <p:nvPr/>
        </p:nvPicPr>
        <p:blipFill>
          <a:blip r:embed="rId9">
            <a:extLst>
              <a:ext uri="{BEBA8EAE-BF5A-486C-A8C5-ECC9F3942E4B}">
                <a14:imgProps xmlns:a14="http://schemas.microsoft.com/office/drawing/2010/main">
                  <a14:imgLayer r:embed="rId29">
                    <a14:imgEffect>
                      <a14:backgroundRemoval t="5143" b="94286" l="5764" r="90483">
                        <a14:foregroundMark x1="19303" y1="43857" x2="25603" y2="34429"/>
                        <a14:foregroundMark x1="25603" y1="34429" x2="50134" y2="18143"/>
                        <a14:foregroundMark x1="50134" y1="18143" x2="62735" y2="14429"/>
                        <a14:foregroundMark x1="62735" y1="14429" x2="70375" y2="25571"/>
                        <a14:foregroundMark x1="70375" y1="25571" x2="74665" y2="63429"/>
                        <a14:foregroundMark x1="74665" y1="63429" x2="63673" y2="84286"/>
                        <a14:foregroundMark x1="63673" y1="84286" x2="42225" y2="89429"/>
                        <a14:foregroundMark x1="42225" y1="89429" x2="30563" y2="85143"/>
                        <a14:foregroundMark x1="30563" y1="85143" x2="14075" y2="68000"/>
                        <a14:foregroundMark x1="14075" y1="68000" x2="14745" y2="67714"/>
                        <a14:foregroundMark x1="14745" y1="67286" x2="15282" y2="27857"/>
                        <a14:foregroundMark x1="15282" y1="27857" x2="25067" y2="17571"/>
                        <a14:foregroundMark x1="25067" y1="17571" x2="34450" y2="13571"/>
                        <a14:foregroundMark x1="34450" y1="13571" x2="44370" y2="12429"/>
                        <a14:foregroundMark x1="44370" y1="12429" x2="49598" y2="12429"/>
                        <a14:foregroundMark x1="50804" y1="8286" x2="63003" y2="9143"/>
                        <a14:foregroundMark x1="63003" y1="9143" x2="72922" y2="16714"/>
                        <a14:foregroundMark x1="72922" y1="16714" x2="83244" y2="55000"/>
                        <a14:foregroundMark x1="83244" y1="55000" x2="81099" y2="71000"/>
                        <a14:foregroundMark x1="81099" y1="71000" x2="76676" y2="81571"/>
                        <a14:foregroundMark x1="76676" y1="81571" x2="57239" y2="91000"/>
                        <a14:foregroundMark x1="57239" y1="91000" x2="46649" y2="91571"/>
                        <a14:foregroundMark x1="46649" y1="91571" x2="44370" y2="94286"/>
                        <a14:foregroundMark x1="6032" y1="58429" x2="9517" y2="54714"/>
                        <a14:foregroundMark x1="47721" y1="7571" x2="53083" y2="5143"/>
                        <a14:foregroundMark x1="89008" y1="45429" x2="89008" y2="45429"/>
                        <a14:foregroundMark x1="89008" y1="45429" x2="90483" y2="45857"/>
                      </a14:backgroundRemoval>
                    </a14:imgEffect>
                  </a14:imgLayer>
                </a14:imgProps>
              </a:ext>
            </a:extLst>
          </a:blip>
          <a:stretch>
            <a:fillRect/>
          </a:stretch>
        </p:blipFill>
        <p:spPr>
          <a:xfrm>
            <a:off x="3954186" y="5248925"/>
            <a:ext cx="880834" cy="826520"/>
          </a:xfrm>
          <a:prstGeom prst="rect">
            <a:avLst/>
          </a:prstGeom>
        </p:spPr>
      </p:pic>
      <p:pic>
        <p:nvPicPr>
          <p:cNvPr id="47" name="Picture 46">
            <a:extLst>
              <a:ext uri="{FF2B5EF4-FFF2-40B4-BE49-F238E27FC236}">
                <a16:creationId xmlns:a16="http://schemas.microsoft.com/office/drawing/2014/main" id="{7BBE2D1C-655F-FAC2-F47B-E4FD19E6F3B2}"/>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286350" y="4593752"/>
            <a:ext cx="1078793" cy="352813"/>
          </a:xfrm>
          <a:prstGeom prst="rect">
            <a:avLst/>
          </a:prstGeom>
        </p:spPr>
      </p:pic>
      <p:pic>
        <p:nvPicPr>
          <p:cNvPr id="48" name="Picture 47">
            <a:extLst>
              <a:ext uri="{FF2B5EF4-FFF2-40B4-BE49-F238E27FC236}">
                <a16:creationId xmlns:a16="http://schemas.microsoft.com/office/drawing/2014/main" id="{3B1EB2BE-160C-F4F3-E428-3D5DFFE26D6F}"/>
              </a:ext>
            </a:extLst>
          </p:cNvPr>
          <p:cNvPicPr>
            <a:picLocks noChangeAspect="1"/>
          </p:cNvPicPr>
          <p:nvPr/>
        </p:nvPicPr>
        <p:blipFill>
          <a:blip r:embed="rId30">
            <a:extLst>
              <a:ext uri="{BEBA8EAE-BF5A-486C-A8C5-ECC9F3942E4B}">
                <a14:imgProps xmlns:a14="http://schemas.microsoft.com/office/drawing/2010/main">
                  <a14:imgLayer r:embed="rId32">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1331874" y="4590895"/>
            <a:ext cx="1078793" cy="352813"/>
          </a:xfrm>
          <a:prstGeom prst="rect">
            <a:avLst/>
          </a:prstGeom>
        </p:spPr>
      </p:pic>
      <p:pic>
        <p:nvPicPr>
          <p:cNvPr id="49" name="Picture 48">
            <a:extLst>
              <a:ext uri="{FF2B5EF4-FFF2-40B4-BE49-F238E27FC236}">
                <a16:creationId xmlns:a16="http://schemas.microsoft.com/office/drawing/2014/main" id="{25A8BA01-75FB-9B30-868C-1376724D712F}"/>
              </a:ext>
            </a:extLst>
          </p:cNvPr>
          <p:cNvPicPr>
            <a:picLocks noChangeAspect="1"/>
          </p:cNvPicPr>
          <p:nvPr/>
        </p:nvPicPr>
        <p:blipFill>
          <a:blip r:embed="rId30">
            <a:extLst>
              <a:ext uri="{BEBA8EAE-BF5A-486C-A8C5-ECC9F3942E4B}">
                <a14:imgProps xmlns:a14="http://schemas.microsoft.com/office/drawing/2010/main">
                  <a14:imgLayer r:embed="rId33">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2395778" y="4589228"/>
            <a:ext cx="1078793" cy="352813"/>
          </a:xfrm>
          <a:prstGeom prst="rect">
            <a:avLst/>
          </a:prstGeom>
        </p:spPr>
      </p:pic>
      <p:pic>
        <p:nvPicPr>
          <p:cNvPr id="50" name="Picture 49">
            <a:extLst>
              <a:ext uri="{FF2B5EF4-FFF2-40B4-BE49-F238E27FC236}">
                <a16:creationId xmlns:a16="http://schemas.microsoft.com/office/drawing/2014/main" id="{0C60B3DE-2D94-C78F-8ADE-A60D4D829186}"/>
              </a:ext>
            </a:extLst>
          </p:cNvPr>
          <p:cNvPicPr>
            <a:picLocks noChangeAspect="1"/>
          </p:cNvPicPr>
          <p:nvPr/>
        </p:nvPicPr>
        <p:blipFill>
          <a:blip r:embed="rId30">
            <a:extLst>
              <a:ext uri="{BEBA8EAE-BF5A-486C-A8C5-ECC9F3942E4B}">
                <a14:imgProps xmlns:a14="http://schemas.microsoft.com/office/drawing/2010/main">
                  <a14:imgLayer r:embed="rId34">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3441302" y="4586371"/>
            <a:ext cx="1078793" cy="352813"/>
          </a:xfrm>
          <a:prstGeom prst="rect">
            <a:avLst/>
          </a:prstGeom>
        </p:spPr>
      </p:pic>
      <p:pic>
        <p:nvPicPr>
          <p:cNvPr id="51" name="Picture 50">
            <a:extLst>
              <a:ext uri="{FF2B5EF4-FFF2-40B4-BE49-F238E27FC236}">
                <a16:creationId xmlns:a16="http://schemas.microsoft.com/office/drawing/2014/main" id="{5DAB0F0C-0AA6-DF55-7F50-10D55A14C6FF}"/>
              </a:ext>
            </a:extLst>
          </p:cNvPr>
          <p:cNvPicPr>
            <a:picLocks noChangeAspect="1"/>
          </p:cNvPicPr>
          <p:nvPr/>
        </p:nvPicPr>
        <p:blipFill>
          <a:blip r:embed="rId30">
            <a:extLst>
              <a:ext uri="{BEBA8EAE-BF5A-486C-A8C5-ECC9F3942E4B}">
                <a14:imgProps xmlns:a14="http://schemas.microsoft.com/office/drawing/2010/main">
                  <a14:imgLayer r:embed="rId35">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4480761" y="4588222"/>
            <a:ext cx="1078793" cy="352813"/>
          </a:xfrm>
          <a:prstGeom prst="rect">
            <a:avLst/>
          </a:prstGeom>
        </p:spPr>
      </p:pic>
      <p:pic>
        <p:nvPicPr>
          <p:cNvPr id="52" name="Picture 51">
            <a:extLst>
              <a:ext uri="{FF2B5EF4-FFF2-40B4-BE49-F238E27FC236}">
                <a16:creationId xmlns:a16="http://schemas.microsoft.com/office/drawing/2014/main" id="{C8D87B6B-62A2-9A59-28A7-9DC2DD877296}"/>
              </a:ext>
            </a:extLst>
          </p:cNvPr>
          <p:cNvPicPr>
            <a:picLocks noChangeAspect="1"/>
          </p:cNvPicPr>
          <p:nvPr/>
        </p:nvPicPr>
        <p:blipFill>
          <a:blip r:embed="rId30">
            <a:extLst>
              <a:ext uri="{BEBA8EAE-BF5A-486C-A8C5-ECC9F3942E4B}">
                <a14:imgProps xmlns:a14="http://schemas.microsoft.com/office/drawing/2010/main">
                  <a14:imgLayer r:embed="rId36">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5526285" y="4585365"/>
            <a:ext cx="1078793" cy="352813"/>
          </a:xfrm>
          <a:prstGeom prst="rect">
            <a:avLst/>
          </a:prstGeom>
        </p:spPr>
      </p:pic>
      <p:pic>
        <p:nvPicPr>
          <p:cNvPr id="53" name="Picture 52">
            <a:extLst>
              <a:ext uri="{FF2B5EF4-FFF2-40B4-BE49-F238E27FC236}">
                <a16:creationId xmlns:a16="http://schemas.microsoft.com/office/drawing/2014/main" id="{C067DDF4-D66B-83B7-9CDE-D7E499C0B557}"/>
              </a:ext>
            </a:extLst>
          </p:cNvPr>
          <p:cNvPicPr>
            <a:picLocks noChangeAspect="1"/>
          </p:cNvPicPr>
          <p:nvPr/>
        </p:nvPicPr>
        <p:blipFill>
          <a:blip r:embed="rId30">
            <a:extLst>
              <a:ext uri="{BEBA8EAE-BF5A-486C-A8C5-ECC9F3942E4B}">
                <a14:imgProps xmlns:a14="http://schemas.microsoft.com/office/drawing/2010/main">
                  <a14:imgLayer r:embed="rId37">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6590189" y="4583698"/>
            <a:ext cx="1078793" cy="352813"/>
          </a:xfrm>
          <a:prstGeom prst="rect">
            <a:avLst/>
          </a:prstGeom>
        </p:spPr>
      </p:pic>
      <p:pic>
        <p:nvPicPr>
          <p:cNvPr id="54" name="Picture 53">
            <a:extLst>
              <a:ext uri="{FF2B5EF4-FFF2-40B4-BE49-F238E27FC236}">
                <a16:creationId xmlns:a16="http://schemas.microsoft.com/office/drawing/2014/main" id="{7A97D1D4-4B61-EF0F-89F6-60A926DCD75F}"/>
              </a:ext>
            </a:extLst>
          </p:cNvPr>
          <p:cNvPicPr>
            <a:picLocks noChangeAspect="1"/>
          </p:cNvPicPr>
          <p:nvPr/>
        </p:nvPicPr>
        <p:blipFill>
          <a:blip r:embed="rId30">
            <a:extLst>
              <a:ext uri="{BEBA8EAE-BF5A-486C-A8C5-ECC9F3942E4B}">
                <a14:imgProps xmlns:a14="http://schemas.microsoft.com/office/drawing/2010/main">
                  <a14:imgLayer r:embed="rId38">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7635713" y="4580841"/>
            <a:ext cx="1078793" cy="352813"/>
          </a:xfrm>
          <a:prstGeom prst="rect">
            <a:avLst/>
          </a:prstGeom>
        </p:spPr>
      </p:pic>
      <p:pic>
        <p:nvPicPr>
          <p:cNvPr id="55" name="Picture 54">
            <a:extLst>
              <a:ext uri="{FF2B5EF4-FFF2-40B4-BE49-F238E27FC236}">
                <a16:creationId xmlns:a16="http://schemas.microsoft.com/office/drawing/2014/main" id="{812F3044-087E-B0CB-AA39-4744E0B9823A}"/>
              </a:ext>
            </a:extLst>
          </p:cNvPr>
          <p:cNvPicPr>
            <a:picLocks noChangeAspect="1"/>
          </p:cNvPicPr>
          <p:nvPr/>
        </p:nvPicPr>
        <p:blipFill>
          <a:blip r:embed="rId30">
            <a:extLst>
              <a:ext uri="{BEBA8EAE-BF5A-486C-A8C5-ECC9F3942E4B}">
                <a14:imgProps xmlns:a14="http://schemas.microsoft.com/office/drawing/2010/main">
                  <a14:imgLayer r:embed="rId39">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8681237" y="4582930"/>
            <a:ext cx="1078793" cy="352813"/>
          </a:xfrm>
          <a:prstGeom prst="rect">
            <a:avLst/>
          </a:prstGeom>
        </p:spPr>
      </p:pic>
      <p:pic>
        <p:nvPicPr>
          <p:cNvPr id="56" name="Picture 55">
            <a:extLst>
              <a:ext uri="{FF2B5EF4-FFF2-40B4-BE49-F238E27FC236}">
                <a16:creationId xmlns:a16="http://schemas.microsoft.com/office/drawing/2014/main" id="{DC135330-CF04-BBC7-8110-5FC08F866077}"/>
              </a:ext>
            </a:extLst>
          </p:cNvPr>
          <p:cNvPicPr>
            <a:picLocks noChangeAspect="1"/>
          </p:cNvPicPr>
          <p:nvPr/>
        </p:nvPicPr>
        <p:blipFill>
          <a:blip r:embed="rId30">
            <a:extLst>
              <a:ext uri="{BEBA8EAE-BF5A-486C-A8C5-ECC9F3942E4B}">
                <a14:imgProps xmlns:a14="http://schemas.microsoft.com/office/drawing/2010/main">
                  <a14:imgLayer r:embed="rId40">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9726761" y="4580073"/>
            <a:ext cx="1078793" cy="352813"/>
          </a:xfrm>
          <a:prstGeom prst="rect">
            <a:avLst/>
          </a:prstGeom>
        </p:spPr>
      </p:pic>
      <p:pic>
        <p:nvPicPr>
          <p:cNvPr id="57" name="Picture 56">
            <a:extLst>
              <a:ext uri="{FF2B5EF4-FFF2-40B4-BE49-F238E27FC236}">
                <a16:creationId xmlns:a16="http://schemas.microsoft.com/office/drawing/2014/main" id="{62B04964-1AE3-6758-7331-5D66EBE04B95}"/>
              </a:ext>
            </a:extLst>
          </p:cNvPr>
          <p:cNvPicPr>
            <a:picLocks noChangeAspect="1"/>
          </p:cNvPicPr>
          <p:nvPr/>
        </p:nvPicPr>
        <p:blipFill>
          <a:blip r:embed="rId30">
            <a:extLst>
              <a:ext uri="{BEBA8EAE-BF5A-486C-A8C5-ECC9F3942E4B}">
                <a14:imgProps xmlns:a14="http://schemas.microsoft.com/office/drawing/2010/main">
                  <a14:imgLayer r:embed="rId41">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10790665" y="4578406"/>
            <a:ext cx="1078793" cy="352813"/>
          </a:xfrm>
          <a:prstGeom prst="rect">
            <a:avLst/>
          </a:prstGeom>
        </p:spPr>
      </p:pic>
      <p:pic>
        <p:nvPicPr>
          <p:cNvPr id="58" name="Picture 57">
            <a:extLst>
              <a:ext uri="{FF2B5EF4-FFF2-40B4-BE49-F238E27FC236}">
                <a16:creationId xmlns:a16="http://schemas.microsoft.com/office/drawing/2014/main" id="{C540C49F-582D-DF53-1A84-2F9FC52872C2}"/>
              </a:ext>
            </a:extLst>
          </p:cNvPr>
          <p:cNvPicPr>
            <a:picLocks noChangeAspect="1"/>
          </p:cNvPicPr>
          <p:nvPr/>
        </p:nvPicPr>
        <p:blipFill>
          <a:blip r:embed="rId42">
            <a:extLst>
              <a:ext uri="{BEBA8EAE-BF5A-486C-A8C5-ECC9F3942E4B}">
                <a14:imgProps xmlns:a14="http://schemas.microsoft.com/office/drawing/2010/main">
                  <a14:imgLayer r:embed="rId43">
                    <a14:imgEffect>
                      <a14:backgroundRemoval t="3710" b="96613" l="4590" r="93115">
                        <a14:foregroundMark x1="6557" y1="33710" x2="6557" y2="33710"/>
                        <a14:foregroundMark x1="6557" y1="33710" x2="6557" y2="33710"/>
                        <a14:foregroundMark x1="52951" y1="6935" x2="52951" y2="6935"/>
                        <a14:foregroundMark x1="54590" y1="3710" x2="54590" y2="3710"/>
                        <a14:foregroundMark x1="90492" y1="42419" x2="90492" y2="42419"/>
                        <a14:foregroundMark x1="93115" y1="48871" x2="93115" y2="48871"/>
                        <a14:foregroundMark x1="44918" y1="92903" x2="44918" y2="92903"/>
                        <a14:foregroundMark x1="4754" y1="56613" x2="4754" y2="56613"/>
                        <a14:foregroundMark x1="41803" y1="96613" x2="41803" y2="96613"/>
                        <a14:foregroundMark x1="91803" y1="30645" x2="91803" y2="30645"/>
                        <a14:foregroundMark x1="92295" y1="30645" x2="92295" y2="30645"/>
                      </a14:backgroundRemoval>
                    </a14:imgEffect>
                  </a14:imgLayer>
                </a14:imgProps>
              </a:ext>
            </a:extLst>
          </a:blip>
          <a:stretch>
            <a:fillRect/>
          </a:stretch>
        </p:blipFill>
        <p:spPr>
          <a:xfrm rot="19697663">
            <a:off x="6042545" y="5099042"/>
            <a:ext cx="1111508" cy="1129729"/>
          </a:xfrm>
          <a:prstGeom prst="rect">
            <a:avLst/>
          </a:prstGeom>
        </p:spPr>
      </p:pic>
      <p:pic>
        <p:nvPicPr>
          <p:cNvPr id="59" name="Picture 58">
            <a:extLst>
              <a:ext uri="{FF2B5EF4-FFF2-40B4-BE49-F238E27FC236}">
                <a16:creationId xmlns:a16="http://schemas.microsoft.com/office/drawing/2014/main" id="{BAB5F273-A494-48FA-FEAB-8C07565807E5}"/>
              </a:ext>
            </a:extLst>
          </p:cNvPr>
          <p:cNvPicPr>
            <a:picLocks noChangeAspect="1"/>
          </p:cNvPicPr>
          <p:nvPr/>
        </p:nvPicPr>
        <p:blipFill>
          <a:blip r:embed="rId17">
            <a:extLst>
              <a:ext uri="{BEBA8EAE-BF5A-486C-A8C5-ECC9F3942E4B}">
                <a14:imgProps xmlns:a14="http://schemas.microsoft.com/office/drawing/2010/main">
                  <a14:imgLayer r:embed="rId44">
                    <a14:imgEffect>
                      <a14:backgroundRemoval t="3686" b="96795" l="2614" r="93301">
                        <a14:foregroundMark x1="37255" y1="21955" x2="26797" y2="25801"/>
                        <a14:foregroundMark x1="26797" y1="25801" x2="15686" y2="54006"/>
                        <a14:foregroundMark x1="15686" y1="54006" x2="21078" y2="76122"/>
                        <a14:foregroundMark x1="21078" y1="76122" x2="54902" y2="91186"/>
                        <a14:foregroundMark x1="54902" y1="91186" x2="65196" y2="88622"/>
                        <a14:foregroundMark x1="65196" y1="88622" x2="80556" y2="72115"/>
                        <a14:foregroundMark x1="80556" y1="72115" x2="84150" y2="63782"/>
                        <a14:foregroundMark x1="84150" y1="63782" x2="75327" y2="25801"/>
                        <a14:foregroundMark x1="75327" y1="25801" x2="67484" y2="30128"/>
                        <a14:foregroundMark x1="67484" y1="30128" x2="57843" y2="27724"/>
                        <a14:foregroundMark x1="57843" y1="27724" x2="53758" y2="17788"/>
                        <a14:foregroundMark x1="53758" y1="17788" x2="47059" y2="23718"/>
                        <a14:foregroundMark x1="47059" y1="23718" x2="51797" y2="14423"/>
                        <a14:foregroundMark x1="51797" y1="14423" x2="39706" y2="23237"/>
                        <a14:foregroundMark x1="39706" y1="23237" x2="26797" y2="23558"/>
                        <a14:foregroundMark x1="26797" y1="23558" x2="7516" y2="35577"/>
                        <a14:foregroundMark x1="7516" y1="35577" x2="12255" y2="50000"/>
                        <a14:foregroundMark x1="12255" y1="50000" x2="10131" y2="60897"/>
                        <a14:foregroundMark x1="10131" y1="60897" x2="12745" y2="69872"/>
                        <a14:foregroundMark x1="12745" y1="69872" x2="26471" y2="82853"/>
                        <a14:foregroundMark x1="26471" y1="82853" x2="38235" y2="88301"/>
                        <a14:foregroundMark x1="38235" y1="88301" x2="48366" y2="89744"/>
                        <a14:foregroundMark x1="48366" y1="89744" x2="58170" y2="89423"/>
                        <a14:foregroundMark x1="58170" y1="89423" x2="58497" y2="89423"/>
                        <a14:foregroundMark x1="5392" y1="60737" x2="5882" y2="50801"/>
                        <a14:foregroundMark x1="5882" y1="50801" x2="16993" y2="35577"/>
                        <a14:foregroundMark x1="16993" y1="35577" x2="31863" y2="31250"/>
                        <a14:foregroundMark x1="31863" y1="31250" x2="37092" y2="23878"/>
                        <a14:foregroundMark x1="37092" y1="23878" x2="33824" y2="15545"/>
                        <a14:foregroundMark x1="33824" y1="15545" x2="41993" y2="9936"/>
                        <a14:foregroundMark x1="41993" y1="9936" x2="50327" y2="7853"/>
                        <a14:foregroundMark x1="50327" y1="7853" x2="78268" y2="23718"/>
                        <a14:foregroundMark x1="78268" y1="23718" x2="86111" y2="31090"/>
                        <a14:foregroundMark x1="86111" y1="31090" x2="91503" y2="48558"/>
                        <a14:foregroundMark x1="91503" y1="48558" x2="83170" y2="54968"/>
                        <a14:foregroundMark x1="83170" y1="54968" x2="78431" y2="62981"/>
                        <a14:foregroundMark x1="78431" y1="62981" x2="76307" y2="71635"/>
                        <a14:foregroundMark x1="76307" y1="71635" x2="70098" y2="77885"/>
                        <a14:foregroundMark x1="70098" y1="77885" x2="64052" y2="88622"/>
                        <a14:foregroundMark x1="64052" y1="88622" x2="44935" y2="96795"/>
                        <a14:foregroundMark x1="44935" y1="96795" x2="38399" y2="93109"/>
                        <a14:foregroundMark x1="55392" y1="6891" x2="55719" y2="4006"/>
                        <a14:foregroundMark x1="92484" y1="29968" x2="92484" y2="31731"/>
                        <a14:foregroundMark x1="93464" y1="47276" x2="93464" y2="47276"/>
                        <a14:foregroundMark x1="2614" y1="57051" x2="2614" y2="57051"/>
                      </a14:backgroundRemoval>
                    </a14:imgEffect>
                  </a14:imgLayer>
                </a14:imgProps>
              </a:ext>
            </a:extLst>
          </a:blip>
          <a:stretch>
            <a:fillRect/>
          </a:stretch>
        </p:blipFill>
        <p:spPr>
          <a:xfrm>
            <a:off x="6039613" y="5036826"/>
            <a:ext cx="1169364" cy="1192293"/>
          </a:xfrm>
          <a:prstGeom prst="rect">
            <a:avLst/>
          </a:prstGeom>
        </p:spPr>
      </p:pic>
      <p:pic>
        <p:nvPicPr>
          <p:cNvPr id="60" name="Picture 59">
            <a:extLst>
              <a:ext uri="{FF2B5EF4-FFF2-40B4-BE49-F238E27FC236}">
                <a16:creationId xmlns:a16="http://schemas.microsoft.com/office/drawing/2014/main" id="{60C35FA4-10C6-D64B-3EF2-BEA37FBA1E53}"/>
              </a:ext>
            </a:extLst>
          </p:cNvPr>
          <p:cNvPicPr>
            <a:picLocks noChangeAspect="1"/>
          </p:cNvPicPr>
          <p:nvPr/>
        </p:nvPicPr>
        <p:blipFill>
          <a:blip r:embed="rId19">
            <a:duotone>
              <a:schemeClr val="accent1">
                <a:shade val="45000"/>
                <a:satMod val="135000"/>
              </a:schemeClr>
              <a:prstClr val="white"/>
            </a:duotone>
            <a:extLst>
              <a:ext uri="{BEBA8EAE-BF5A-486C-A8C5-ECC9F3942E4B}">
                <a14:imgProps xmlns:a14="http://schemas.microsoft.com/office/drawing/2010/main">
                  <a14:imgLayer r:embed="rId45">
                    <a14:imgEffect>
                      <a14:backgroundRemoval t="7872" b="94752" l="9913" r="90087">
                        <a14:foregroundMark x1="60641" y1="8309" x2="60641" y2="8309"/>
                        <a14:foregroundMark x1="90379" y1="59329" x2="90379" y2="59329"/>
                        <a14:foregroundMark x1="61516" y1="91399" x2="61516" y2="91399"/>
                        <a14:foregroundMark x1="61224" y1="94752" x2="61224" y2="94752"/>
                      </a14:backgroundRemoval>
                    </a14:imgEffect>
                  </a14:imgLayer>
                </a14:imgProps>
              </a:ext>
            </a:extLst>
          </a:blip>
          <a:stretch>
            <a:fillRect/>
          </a:stretch>
        </p:blipFill>
        <p:spPr>
          <a:xfrm>
            <a:off x="8430553" y="4162695"/>
            <a:ext cx="596523" cy="596523"/>
          </a:xfrm>
          <a:prstGeom prst="rect">
            <a:avLst/>
          </a:prstGeom>
        </p:spPr>
      </p:pic>
      <p:pic>
        <p:nvPicPr>
          <p:cNvPr id="61" name="Picture 60">
            <a:extLst>
              <a:ext uri="{FF2B5EF4-FFF2-40B4-BE49-F238E27FC236}">
                <a16:creationId xmlns:a16="http://schemas.microsoft.com/office/drawing/2014/main" id="{160F54A3-E2C6-B64D-91D3-F42F5716BEB4}"/>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4618" b="94586" l="5484" r="92742">
                        <a14:foregroundMark x1="15968" y1="35510" x2="26452" y2="23089"/>
                        <a14:foregroundMark x1="26452" y1="23089" x2="51935" y2="13694"/>
                        <a14:foregroundMark x1="51935" y1="13694" x2="64516" y2="19745"/>
                        <a14:foregroundMark x1="64516" y1="19745" x2="81613" y2="38376"/>
                        <a14:foregroundMark x1="81613" y1="38376" x2="82097" y2="64331"/>
                        <a14:foregroundMark x1="82097" y1="64331" x2="60806" y2="79936"/>
                        <a14:foregroundMark x1="60806" y1="79936" x2="43395" y2="89204"/>
                        <a14:foregroundMark x1="37965" y1="87806" x2="27581" y2="82962"/>
                        <a14:foregroundMark x1="27581" y1="82962" x2="17258" y2="35191"/>
                        <a14:foregroundMark x1="10968" y1="44904" x2="10968" y2="44904"/>
                        <a14:foregroundMark x1="16774" y1="24682" x2="6929" y2="33829"/>
                        <a14:foregroundMark x1="6061" y1="36067" x2="12097" y2="64331"/>
                        <a14:foregroundMark x1="38871" y1="7484" x2="51129" y2="7484"/>
                        <a14:foregroundMark x1="51129" y1="7484" x2="58548" y2="7166"/>
                        <a14:foregroundMark x1="89677" y1="44904" x2="89677" y2="44904"/>
                        <a14:foregroundMark x1="91129" y1="44108" x2="91129" y2="44108"/>
                        <a14:foregroundMark x1="91129" y1="44108" x2="82258" y2="20064"/>
                        <a14:foregroundMark x1="82258" y1="20064" x2="72097" y2="11306"/>
                        <a14:foregroundMark x1="72097" y1="11306" x2="59194" y2="5573"/>
                        <a14:foregroundMark x1="59194" y1="5573" x2="46452" y2="4777"/>
                        <a14:foregroundMark x1="46452" y1="4777" x2="34516" y2="7325"/>
                        <a14:foregroundMark x1="34516" y1="7325" x2="21452" y2="14968"/>
                        <a14:foregroundMark x1="15968" y1="19586" x2="6774" y2="43312"/>
                        <a14:foregroundMark x1="6774" y1="43312" x2="6129" y2="56369"/>
                        <a14:foregroundMark x1="6129" y1="56369" x2="17097" y2="78662"/>
                        <a14:foregroundMark x1="17097" y1="78662" x2="26157" y2="86806"/>
                        <a14:foregroundMark x1="69132" y1="89327" x2="85645" y2="75000"/>
                        <a14:foregroundMark x1="85645" y1="75000" x2="92742" y2="48726"/>
                        <a14:foregroundMark x1="92742" y1="48726" x2="90968" y2="35669"/>
                        <a14:foregroundMark x1="90968" y1="35669" x2="81774" y2="20701"/>
                        <a14:foregroundMark x1="32903" y1="90764" x2="32903" y2="90764"/>
                        <a14:foregroundMark x1="37258" y1="90764" x2="55000" y2="93790"/>
                        <a14:foregroundMark x1="27097" y1="86783" x2="34839" y2="90287"/>
                        <a14:foregroundMark x1="30968" y1="87580" x2="39194" y2="88376"/>
                        <a14:backgroundMark x1="3871" y1="35191" x2="3871" y2="35191"/>
                        <a14:backgroundMark x1="5323" y1="35510" x2="5323" y2="35510"/>
                        <a14:backgroundMark x1="4677" y1="35510" x2="4677" y2="35510"/>
                        <a14:backgroundMark x1="4677" y1="35510" x2="5806" y2="36306"/>
                        <a14:backgroundMark x1="62903" y1="92994" x2="62903" y2="92994"/>
                        <a14:backgroundMark x1="68387" y1="91083" x2="59355" y2="93471"/>
                        <a14:backgroundMark x1="54400" y1="94619" x2="56129" y2="95064"/>
                        <a14:backgroundMark x1="25806" y1="87261" x2="26512" y2="87443"/>
                        <a14:backgroundMark x1="56129" y1="95064" x2="71129" y2="90764"/>
                      </a14:backgroundRemoval>
                    </a14:imgEffect>
                  </a14:imgLayer>
                </a14:imgProps>
              </a:ext>
            </a:extLst>
          </a:blip>
          <a:stretch>
            <a:fillRect/>
          </a:stretch>
        </p:blipFill>
        <p:spPr>
          <a:xfrm>
            <a:off x="8927911" y="4015634"/>
            <a:ext cx="359866" cy="364509"/>
          </a:xfrm>
          <a:prstGeom prst="rect">
            <a:avLst/>
          </a:prstGeom>
        </p:spPr>
      </p:pic>
      <p:pic>
        <p:nvPicPr>
          <p:cNvPr id="62" name="Picture 61">
            <a:extLst>
              <a:ext uri="{FF2B5EF4-FFF2-40B4-BE49-F238E27FC236}">
                <a16:creationId xmlns:a16="http://schemas.microsoft.com/office/drawing/2014/main" id="{3D3F25F6-BBED-1400-164B-09D5EF41BABB}"/>
              </a:ext>
            </a:extLst>
          </p:cNvPr>
          <p:cNvPicPr>
            <a:picLocks noChangeAspect="1"/>
          </p:cNvPicPr>
          <p:nvPr/>
        </p:nvPicPr>
        <p:blipFill>
          <a:blip r:embed="rId24">
            <a:grayscl/>
            <a:extLst>
              <a:ext uri="{BEBA8EAE-BF5A-486C-A8C5-ECC9F3942E4B}">
                <a14:imgProps xmlns:a14="http://schemas.microsoft.com/office/drawing/2010/main">
                  <a14:imgLayer r:embed="rId46">
                    <a14:imgEffect>
                      <a14:backgroundRemoval t="6679" b="94585" l="4630" r="90926">
                        <a14:foregroundMark x1="58519" y1="11552" x2="44815" y2="8123"/>
                        <a14:foregroundMark x1="44815" y1="8123" x2="29630" y2="12635"/>
                        <a14:foregroundMark x1="29630" y1="12635" x2="12037" y2="35740"/>
                        <a14:foregroundMark x1="12037" y1="35740" x2="7407" y2="49458"/>
                        <a14:foregroundMark x1="7407" y1="49458" x2="8704" y2="64440"/>
                        <a14:foregroundMark x1="8704" y1="64440" x2="34074" y2="86101"/>
                        <a14:foregroundMark x1="34074" y1="86101" x2="49815" y2="92599"/>
                        <a14:foregroundMark x1="49815" y1="92599" x2="68333" y2="83574"/>
                        <a14:foregroundMark x1="68333" y1="83574" x2="85926" y2="50181"/>
                        <a14:foregroundMark x1="85926" y1="50181" x2="90926" y2="48556"/>
                        <a14:foregroundMark x1="4630" y1="49097" x2="4630" y2="49097"/>
                        <a14:foregroundMark x1="45370" y1="94765" x2="45370" y2="94765"/>
                        <a14:foregroundMark x1="50370" y1="6679" x2="50370" y2="6679"/>
                      </a14:backgroundRemoval>
                    </a14:imgEffect>
                  </a14:imgLayer>
                </a14:imgProps>
              </a:ext>
            </a:extLst>
          </a:blip>
          <a:stretch>
            <a:fillRect/>
          </a:stretch>
        </p:blipFill>
        <p:spPr>
          <a:xfrm>
            <a:off x="8476891" y="3793466"/>
            <a:ext cx="359866" cy="369196"/>
          </a:xfrm>
          <a:prstGeom prst="rect">
            <a:avLst/>
          </a:prstGeom>
        </p:spPr>
      </p:pic>
      <p:pic>
        <p:nvPicPr>
          <p:cNvPr id="63" name="Picture 62">
            <a:extLst>
              <a:ext uri="{FF2B5EF4-FFF2-40B4-BE49-F238E27FC236}">
                <a16:creationId xmlns:a16="http://schemas.microsoft.com/office/drawing/2014/main" id="{4EAA1506-1064-810E-8C65-861E3961871E}"/>
              </a:ext>
            </a:extLst>
          </p:cNvPr>
          <p:cNvPicPr>
            <a:picLocks noChangeAspect="1"/>
          </p:cNvPicPr>
          <p:nvPr/>
        </p:nvPicPr>
        <p:blipFill>
          <a:blip r:embed="rId17">
            <a:extLst>
              <a:ext uri="{BEBA8EAE-BF5A-486C-A8C5-ECC9F3942E4B}">
                <a14:imgProps xmlns:a14="http://schemas.microsoft.com/office/drawing/2010/main">
                  <a14:imgLayer r:embed="rId47">
                    <a14:imgEffect>
                      <a14:backgroundRemoval t="3686" b="96795" l="2614" r="93301">
                        <a14:foregroundMark x1="37255" y1="21955" x2="26797" y2="25801"/>
                        <a14:foregroundMark x1="26797" y1="25801" x2="15686" y2="54006"/>
                        <a14:foregroundMark x1="15686" y1="54006" x2="21078" y2="76122"/>
                        <a14:foregroundMark x1="21078" y1="76122" x2="54902" y2="91186"/>
                        <a14:foregroundMark x1="54902" y1="91186" x2="65196" y2="88622"/>
                        <a14:foregroundMark x1="65196" y1="88622" x2="80556" y2="72115"/>
                        <a14:foregroundMark x1="80556" y1="72115" x2="84150" y2="63782"/>
                        <a14:foregroundMark x1="84150" y1="63782" x2="75327" y2="25801"/>
                        <a14:foregroundMark x1="75327" y1="25801" x2="67484" y2="30128"/>
                        <a14:foregroundMark x1="67484" y1="30128" x2="57843" y2="27724"/>
                        <a14:foregroundMark x1="57843" y1="27724" x2="53758" y2="17788"/>
                        <a14:foregroundMark x1="53758" y1="17788" x2="47059" y2="23718"/>
                        <a14:foregroundMark x1="47059" y1="23718" x2="51797" y2="14423"/>
                        <a14:foregroundMark x1="51797" y1="14423" x2="39706" y2="23237"/>
                        <a14:foregroundMark x1="39706" y1="23237" x2="26797" y2="23558"/>
                        <a14:foregroundMark x1="26797" y1="23558" x2="7516" y2="35577"/>
                        <a14:foregroundMark x1="7516" y1="35577" x2="12255" y2="50000"/>
                        <a14:foregroundMark x1="12255" y1="50000" x2="10131" y2="60897"/>
                        <a14:foregroundMark x1="10131" y1="60897" x2="12745" y2="69872"/>
                        <a14:foregroundMark x1="12745" y1="69872" x2="26471" y2="82853"/>
                        <a14:foregroundMark x1="26471" y1="82853" x2="38235" y2="88301"/>
                        <a14:foregroundMark x1="38235" y1="88301" x2="48366" y2="89744"/>
                        <a14:foregroundMark x1="48366" y1="89744" x2="58170" y2="89423"/>
                        <a14:foregroundMark x1="58170" y1="89423" x2="58497" y2="89423"/>
                        <a14:foregroundMark x1="5392" y1="60737" x2="5882" y2="50801"/>
                        <a14:foregroundMark x1="5882" y1="50801" x2="16993" y2="35577"/>
                        <a14:foregroundMark x1="16993" y1="35577" x2="31863" y2="31250"/>
                        <a14:foregroundMark x1="31863" y1="31250" x2="37092" y2="23878"/>
                        <a14:foregroundMark x1="37092" y1="23878" x2="33824" y2="15545"/>
                        <a14:foregroundMark x1="33824" y1="15545" x2="41993" y2="9936"/>
                        <a14:foregroundMark x1="41993" y1="9936" x2="50327" y2="7853"/>
                        <a14:foregroundMark x1="50327" y1="7853" x2="78268" y2="23718"/>
                        <a14:foregroundMark x1="78268" y1="23718" x2="86111" y2="31090"/>
                        <a14:foregroundMark x1="86111" y1="31090" x2="91503" y2="48558"/>
                        <a14:foregroundMark x1="91503" y1="48558" x2="83170" y2="54968"/>
                        <a14:foregroundMark x1="83170" y1="54968" x2="78431" y2="62981"/>
                        <a14:foregroundMark x1="78431" y1="62981" x2="76307" y2="71635"/>
                        <a14:foregroundMark x1="76307" y1="71635" x2="70098" y2="77885"/>
                        <a14:foregroundMark x1="70098" y1="77885" x2="64052" y2="88622"/>
                        <a14:foregroundMark x1="64052" y1="88622" x2="44935" y2="96795"/>
                        <a14:foregroundMark x1="44935" y1="96795" x2="38399" y2="93109"/>
                        <a14:foregroundMark x1="55392" y1="6891" x2="55719" y2="4006"/>
                        <a14:foregroundMark x1="92484" y1="29968" x2="92484" y2="31731"/>
                        <a14:foregroundMark x1="93464" y1="47276" x2="93464" y2="47276"/>
                        <a14:foregroundMark x1="2614" y1="57051" x2="2614" y2="57051"/>
                      </a14:backgroundRemoval>
                    </a14:imgEffect>
                  </a14:imgLayer>
                </a14:imgProps>
              </a:ext>
            </a:extLst>
          </a:blip>
          <a:stretch>
            <a:fillRect/>
          </a:stretch>
        </p:blipFill>
        <p:spPr>
          <a:xfrm>
            <a:off x="7723454" y="5032234"/>
            <a:ext cx="1169364" cy="1192293"/>
          </a:xfrm>
          <a:prstGeom prst="rect">
            <a:avLst/>
          </a:prstGeom>
        </p:spPr>
      </p:pic>
      <p:pic>
        <p:nvPicPr>
          <p:cNvPr id="3072" name="Picture 3071">
            <a:extLst>
              <a:ext uri="{FF2B5EF4-FFF2-40B4-BE49-F238E27FC236}">
                <a16:creationId xmlns:a16="http://schemas.microsoft.com/office/drawing/2014/main" id="{A59745DC-F329-FA34-6FA7-A2C5432A9FEB}"/>
              </a:ext>
            </a:extLst>
          </p:cNvPr>
          <p:cNvPicPr>
            <a:picLocks noChangeAspect="1"/>
          </p:cNvPicPr>
          <p:nvPr/>
        </p:nvPicPr>
        <p:blipFill>
          <a:blip r:embed="rId19">
            <a:duotone>
              <a:schemeClr val="accent1">
                <a:shade val="45000"/>
                <a:satMod val="135000"/>
              </a:schemeClr>
              <a:prstClr val="white"/>
            </a:duotone>
            <a:extLst>
              <a:ext uri="{BEBA8EAE-BF5A-486C-A8C5-ECC9F3942E4B}">
                <a14:imgProps xmlns:a14="http://schemas.microsoft.com/office/drawing/2010/main">
                  <a14:imgLayer r:embed="rId48">
                    <a14:imgEffect>
                      <a14:backgroundRemoval t="7872" b="94752" l="9913" r="90087">
                        <a14:foregroundMark x1="60641" y1="8309" x2="60641" y2="8309"/>
                        <a14:foregroundMark x1="90379" y1="59329" x2="90379" y2="59329"/>
                        <a14:foregroundMark x1="61516" y1="91399" x2="61516" y2="91399"/>
                        <a14:foregroundMark x1="61224" y1="94752" x2="61224" y2="94752"/>
                      </a14:backgroundRemoval>
                    </a14:imgEffect>
                  </a14:imgLayer>
                </a14:imgProps>
              </a:ext>
            </a:extLst>
          </a:blip>
          <a:stretch>
            <a:fillRect/>
          </a:stretch>
        </p:blipFill>
        <p:spPr>
          <a:xfrm>
            <a:off x="8697980" y="5261992"/>
            <a:ext cx="596523" cy="596523"/>
          </a:xfrm>
          <a:prstGeom prst="rect">
            <a:avLst/>
          </a:prstGeom>
        </p:spPr>
      </p:pic>
      <p:pic>
        <p:nvPicPr>
          <p:cNvPr id="3073" name="Picture 3072">
            <a:extLst>
              <a:ext uri="{FF2B5EF4-FFF2-40B4-BE49-F238E27FC236}">
                <a16:creationId xmlns:a16="http://schemas.microsoft.com/office/drawing/2014/main" id="{6BAA76C2-B7B8-A80B-E2C2-07BCB702B48F}"/>
              </a:ext>
            </a:extLst>
          </p:cNvPr>
          <p:cNvPicPr>
            <a:picLocks noChangeAspect="1"/>
          </p:cNvPicPr>
          <p:nvPr/>
        </p:nvPicPr>
        <p:blipFill>
          <a:blip r:embed="rId22">
            <a:extLst>
              <a:ext uri="{BEBA8EAE-BF5A-486C-A8C5-ECC9F3942E4B}">
                <a14:imgProps xmlns:a14="http://schemas.microsoft.com/office/drawing/2010/main">
                  <a14:imgLayer r:embed="rId49">
                    <a14:imgEffect>
                      <a14:backgroundRemoval t="4618" b="94586" l="5484" r="92742">
                        <a14:foregroundMark x1="15968" y1="35510" x2="26452" y2="23089"/>
                        <a14:foregroundMark x1="26452" y1="23089" x2="51935" y2="13694"/>
                        <a14:foregroundMark x1="51935" y1="13694" x2="64516" y2="19745"/>
                        <a14:foregroundMark x1="64516" y1="19745" x2="81613" y2="38376"/>
                        <a14:foregroundMark x1="81613" y1="38376" x2="82097" y2="64331"/>
                        <a14:foregroundMark x1="82097" y1="64331" x2="60806" y2="79936"/>
                        <a14:foregroundMark x1="60806" y1="79936" x2="43395" y2="89204"/>
                        <a14:foregroundMark x1="37965" y1="87806" x2="27581" y2="82962"/>
                        <a14:foregroundMark x1="27581" y1="82962" x2="17258" y2="35191"/>
                        <a14:foregroundMark x1="10968" y1="44904" x2="10968" y2="44904"/>
                        <a14:foregroundMark x1="16774" y1="24682" x2="6929" y2="33829"/>
                        <a14:foregroundMark x1="6061" y1="36067" x2="12097" y2="64331"/>
                        <a14:foregroundMark x1="38871" y1="7484" x2="51129" y2="7484"/>
                        <a14:foregroundMark x1="51129" y1="7484" x2="58548" y2="7166"/>
                        <a14:foregroundMark x1="89677" y1="44904" x2="89677" y2="44904"/>
                        <a14:foregroundMark x1="91129" y1="44108" x2="91129" y2="44108"/>
                        <a14:foregroundMark x1="91129" y1="44108" x2="82258" y2="20064"/>
                        <a14:foregroundMark x1="82258" y1="20064" x2="72097" y2="11306"/>
                        <a14:foregroundMark x1="72097" y1="11306" x2="59194" y2="5573"/>
                        <a14:foregroundMark x1="59194" y1="5573" x2="46452" y2="4777"/>
                        <a14:foregroundMark x1="46452" y1="4777" x2="34516" y2="7325"/>
                        <a14:foregroundMark x1="34516" y1="7325" x2="21452" y2="14968"/>
                        <a14:foregroundMark x1="15968" y1="19586" x2="6774" y2="43312"/>
                        <a14:foregroundMark x1="6774" y1="43312" x2="6129" y2="56369"/>
                        <a14:foregroundMark x1="6129" y1="56369" x2="17097" y2="78662"/>
                        <a14:foregroundMark x1="17097" y1="78662" x2="26157" y2="86806"/>
                        <a14:foregroundMark x1="69132" y1="89327" x2="85645" y2="75000"/>
                        <a14:foregroundMark x1="85645" y1="75000" x2="92742" y2="48726"/>
                        <a14:foregroundMark x1="92742" y1="48726" x2="90968" y2="35669"/>
                        <a14:foregroundMark x1="90968" y1="35669" x2="81774" y2="20701"/>
                        <a14:foregroundMark x1="32903" y1="90764" x2="32903" y2="90764"/>
                        <a14:foregroundMark x1="37258" y1="90764" x2="55000" y2="93790"/>
                        <a14:foregroundMark x1="27097" y1="86783" x2="34839" y2="90287"/>
                        <a14:foregroundMark x1="30968" y1="87580" x2="39194" y2="88376"/>
                        <a14:backgroundMark x1="3871" y1="35191" x2="3871" y2="35191"/>
                        <a14:backgroundMark x1="5323" y1="35510" x2="5323" y2="35510"/>
                        <a14:backgroundMark x1="4677" y1="35510" x2="4677" y2="35510"/>
                        <a14:backgroundMark x1="4677" y1="35510" x2="5806" y2="36306"/>
                        <a14:backgroundMark x1="62903" y1="92994" x2="62903" y2="92994"/>
                        <a14:backgroundMark x1="68387" y1="91083" x2="59355" y2="93471"/>
                        <a14:backgroundMark x1="54400" y1="94619" x2="56129" y2="95064"/>
                        <a14:backgroundMark x1="25806" y1="87261" x2="26512" y2="87443"/>
                        <a14:backgroundMark x1="56129" y1="95064" x2="71129" y2="90764"/>
                      </a14:backgroundRemoval>
                    </a14:imgEffect>
                  </a14:imgLayer>
                </a14:imgProps>
              </a:ext>
            </a:extLst>
          </a:blip>
          <a:stretch>
            <a:fillRect/>
          </a:stretch>
        </p:blipFill>
        <p:spPr>
          <a:xfrm>
            <a:off x="9195338" y="5114931"/>
            <a:ext cx="359866" cy="364509"/>
          </a:xfrm>
          <a:prstGeom prst="rect">
            <a:avLst/>
          </a:prstGeom>
        </p:spPr>
      </p:pic>
      <p:pic>
        <p:nvPicPr>
          <p:cNvPr id="3075" name="Picture 3074">
            <a:extLst>
              <a:ext uri="{FF2B5EF4-FFF2-40B4-BE49-F238E27FC236}">
                <a16:creationId xmlns:a16="http://schemas.microsoft.com/office/drawing/2014/main" id="{2D9692F9-1E7A-D05C-0C57-7882DF2A2FC2}"/>
              </a:ext>
            </a:extLst>
          </p:cNvPr>
          <p:cNvPicPr>
            <a:picLocks noChangeAspect="1"/>
          </p:cNvPicPr>
          <p:nvPr/>
        </p:nvPicPr>
        <p:blipFill>
          <a:blip r:embed="rId24">
            <a:grayscl/>
            <a:extLst>
              <a:ext uri="{BEBA8EAE-BF5A-486C-A8C5-ECC9F3942E4B}">
                <a14:imgProps xmlns:a14="http://schemas.microsoft.com/office/drawing/2010/main">
                  <a14:imgLayer r:embed="rId50">
                    <a14:imgEffect>
                      <a14:backgroundRemoval t="6679" b="94585" l="4630" r="90926">
                        <a14:foregroundMark x1="58519" y1="11552" x2="44815" y2="8123"/>
                        <a14:foregroundMark x1="44815" y1="8123" x2="29630" y2="12635"/>
                        <a14:foregroundMark x1="29630" y1="12635" x2="12037" y2="35740"/>
                        <a14:foregroundMark x1="12037" y1="35740" x2="7407" y2="49458"/>
                        <a14:foregroundMark x1="7407" y1="49458" x2="8704" y2="64440"/>
                        <a14:foregroundMark x1="8704" y1="64440" x2="34074" y2="86101"/>
                        <a14:foregroundMark x1="34074" y1="86101" x2="49815" y2="92599"/>
                        <a14:foregroundMark x1="49815" y1="92599" x2="68333" y2="83574"/>
                        <a14:foregroundMark x1="68333" y1="83574" x2="85926" y2="50181"/>
                        <a14:foregroundMark x1="85926" y1="50181" x2="90926" y2="48556"/>
                        <a14:foregroundMark x1="4630" y1="49097" x2="4630" y2="49097"/>
                        <a14:foregroundMark x1="45370" y1="94765" x2="45370" y2="94765"/>
                        <a14:foregroundMark x1="50370" y1="6679" x2="50370" y2="6679"/>
                      </a14:backgroundRemoval>
                    </a14:imgEffect>
                  </a14:imgLayer>
                </a14:imgProps>
              </a:ext>
            </a:extLst>
          </a:blip>
          <a:stretch>
            <a:fillRect/>
          </a:stretch>
        </p:blipFill>
        <p:spPr>
          <a:xfrm>
            <a:off x="8744318" y="4892763"/>
            <a:ext cx="359866" cy="369196"/>
          </a:xfrm>
          <a:prstGeom prst="rect">
            <a:avLst/>
          </a:prstGeom>
        </p:spPr>
      </p:pic>
      <p:sp>
        <p:nvSpPr>
          <p:cNvPr id="3077" name="TextBox 3076">
            <a:extLst>
              <a:ext uri="{FF2B5EF4-FFF2-40B4-BE49-F238E27FC236}">
                <a16:creationId xmlns:a16="http://schemas.microsoft.com/office/drawing/2014/main" id="{0F4A8C29-EF8D-8462-69A2-F28BFF3FE00C}"/>
              </a:ext>
            </a:extLst>
          </p:cNvPr>
          <p:cNvSpPr txBox="1"/>
          <p:nvPr/>
        </p:nvSpPr>
        <p:spPr>
          <a:xfrm rot="16200000">
            <a:off x="-314305" y="3552986"/>
            <a:ext cx="1018869" cy="369332"/>
          </a:xfrm>
          <a:prstGeom prst="rect">
            <a:avLst/>
          </a:prstGeom>
          <a:noFill/>
        </p:spPr>
        <p:txBody>
          <a:bodyPr wrap="none" rtlCol="0">
            <a:spAutoFit/>
          </a:bodyPr>
          <a:lstStyle/>
          <a:p>
            <a:r>
              <a:rPr lang="en-US" b="1" dirty="0"/>
              <a:t>LUMEN</a:t>
            </a:r>
          </a:p>
        </p:txBody>
      </p:sp>
      <p:sp>
        <p:nvSpPr>
          <p:cNvPr id="3079" name="TextBox 3078">
            <a:extLst>
              <a:ext uri="{FF2B5EF4-FFF2-40B4-BE49-F238E27FC236}">
                <a16:creationId xmlns:a16="http://schemas.microsoft.com/office/drawing/2014/main" id="{5530F2DB-C5A8-7405-16D5-A7076116A09E}"/>
              </a:ext>
            </a:extLst>
          </p:cNvPr>
          <p:cNvSpPr txBox="1"/>
          <p:nvPr/>
        </p:nvSpPr>
        <p:spPr>
          <a:xfrm rot="16200000">
            <a:off x="-310052" y="5450227"/>
            <a:ext cx="1023037" cy="369332"/>
          </a:xfrm>
          <a:prstGeom prst="rect">
            <a:avLst/>
          </a:prstGeom>
          <a:noFill/>
        </p:spPr>
        <p:txBody>
          <a:bodyPr wrap="none" rtlCol="0">
            <a:spAutoFit/>
          </a:bodyPr>
          <a:lstStyle/>
          <a:p>
            <a:r>
              <a:rPr lang="en-US" b="1" dirty="0"/>
              <a:t>INTIMA</a:t>
            </a:r>
          </a:p>
        </p:txBody>
      </p:sp>
      <p:grpSp>
        <p:nvGrpSpPr>
          <p:cNvPr id="3080" name="Group 3079">
            <a:extLst>
              <a:ext uri="{FF2B5EF4-FFF2-40B4-BE49-F238E27FC236}">
                <a16:creationId xmlns:a16="http://schemas.microsoft.com/office/drawing/2014/main" id="{CF402B21-704A-BE3C-EE71-61E539603981}"/>
              </a:ext>
            </a:extLst>
          </p:cNvPr>
          <p:cNvGrpSpPr/>
          <p:nvPr/>
        </p:nvGrpSpPr>
        <p:grpSpPr>
          <a:xfrm>
            <a:off x="9331410" y="4254035"/>
            <a:ext cx="2498240" cy="1779378"/>
            <a:chOff x="9430877" y="3934221"/>
            <a:chExt cx="2498240" cy="1779378"/>
          </a:xfrm>
        </p:grpSpPr>
        <p:pic>
          <p:nvPicPr>
            <p:cNvPr id="3081" name="Picture 3080">
              <a:extLst>
                <a:ext uri="{FF2B5EF4-FFF2-40B4-BE49-F238E27FC236}">
                  <a16:creationId xmlns:a16="http://schemas.microsoft.com/office/drawing/2014/main" id="{C7892AA5-7F25-AAC3-FEB5-A77779212C54}"/>
                </a:ext>
              </a:extLst>
            </p:cNvPr>
            <p:cNvPicPr>
              <a:picLocks noChangeAspect="1"/>
            </p:cNvPicPr>
            <p:nvPr/>
          </p:nvPicPr>
          <p:blipFill>
            <a:blip r:embed="rId17">
              <a:extLst>
                <a:ext uri="{BEBA8EAE-BF5A-486C-A8C5-ECC9F3942E4B}">
                  <a14:imgProps xmlns:a14="http://schemas.microsoft.com/office/drawing/2010/main">
                    <a14:imgLayer r:embed="rId51">
                      <a14:imgEffect>
                        <a14:backgroundRemoval t="3686" b="96795" l="2614" r="93301">
                          <a14:foregroundMark x1="37255" y1="21955" x2="26797" y2="25801"/>
                          <a14:foregroundMark x1="26797" y1="25801" x2="15686" y2="54006"/>
                          <a14:foregroundMark x1="15686" y1="54006" x2="21078" y2="76122"/>
                          <a14:foregroundMark x1="21078" y1="76122" x2="54902" y2="91186"/>
                          <a14:foregroundMark x1="54902" y1="91186" x2="65196" y2="88622"/>
                          <a14:foregroundMark x1="65196" y1="88622" x2="80556" y2="72115"/>
                          <a14:foregroundMark x1="80556" y1="72115" x2="84150" y2="63782"/>
                          <a14:foregroundMark x1="84150" y1="63782" x2="75327" y2="25801"/>
                          <a14:foregroundMark x1="75327" y1="25801" x2="67484" y2="30128"/>
                          <a14:foregroundMark x1="67484" y1="30128" x2="57843" y2="27724"/>
                          <a14:foregroundMark x1="57843" y1="27724" x2="53758" y2="17788"/>
                          <a14:foregroundMark x1="53758" y1="17788" x2="47059" y2="23718"/>
                          <a14:foregroundMark x1="47059" y1="23718" x2="51797" y2="14423"/>
                          <a14:foregroundMark x1="51797" y1="14423" x2="39706" y2="23237"/>
                          <a14:foregroundMark x1="39706" y1="23237" x2="26797" y2="23558"/>
                          <a14:foregroundMark x1="26797" y1="23558" x2="7516" y2="35577"/>
                          <a14:foregroundMark x1="7516" y1="35577" x2="12255" y2="50000"/>
                          <a14:foregroundMark x1="12255" y1="50000" x2="10131" y2="60897"/>
                          <a14:foregroundMark x1="10131" y1="60897" x2="12745" y2="69872"/>
                          <a14:foregroundMark x1="12745" y1="69872" x2="26471" y2="82853"/>
                          <a14:foregroundMark x1="26471" y1="82853" x2="38235" y2="88301"/>
                          <a14:foregroundMark x1="38235" y1="88301" x2="48366" y2="89744"/>
                          <a14:foregroundMark x1="48366" y1="89744" x2="58170" y2="89423"/>
                          <a14:foregroundMark x1="58170" y1="89423" x2="58497" y2="89423"/>
                          <a14:foregroundMark x1="5392" y1="60737" x2="5882" y2="50801"/>
                          <a14:foregroundMark x1="5882" y1="50801" x2="16993" y2="35577"/>
                          <a14:foregroundMark x1="16993" y1="35577" x2="31863" y2="31250"/>
                          <a14:foregroundMark x1="31863" y1="31250" x2="37092" y2="23878"/>
                          <a14:foregroundMark x1="37092" y1="23878" x2="33824" y2="15545"/>
                          <a14:foregroundMark x1="33824" y1="15545" x2="41993" y2="9936"/>
                          <a14:foregroundMark x1="41993" y1="9936" x2="50327" y2="7853"/>
                          <a14:foregroundMark x1="50327" y1="7853" x2="78268" y2="23718"/>
                          <a14:foregroundMark x1="78268" y1="23718" x2="86111" y2="31090"/>
                          <a14:foregroundMark x1="86111" y1="31090" x2="91503" y2="48558"/>
                          <a14:foregroundMark x1="91503" y1="48558" x2="83170" y2="54968"/>
                          <a14:foregroundMark x1="83170" y1="54968" x2="78431" y2="62981"/>
                          <a14:foregroundMark x1="78431" y1="62981" x2="76307" y2="71635"/>
                          <a14:foregroundMark x1="76307" y1="71635" x2="70098" y2="77885"/>
                          <a14:foregroundMark x1="70098" y1="77885" x2="64052" y2="88622"/>
                          <a14:foregroundMark x1="64052" y1="88622" x2="44935" y2="96795"/>
                          <a14:foregroundMark x1="44935" y1="96795" x2="38399" y2="93109"/>
                          <a14:foregroundMark x1="55392" y1="6891" x2="55719" y2="4006"/>
                          <a14:foregroundMark x1="92484" y1="29968" x2="92484" y2="31731"/>
                          <a14:foregroundMark x1="93464" y1="47276" x2="93464" y2="47276"/>
                          <a14:foregroundMark x1="2614" y1="57051" x2="2614" y2="57051"/>
                        </a14:backgroundRemoval>
                      </a14:imgEffect>
                    </a14:imgLayer>
                  </a14:imgProps>
                </a:ext>
              </a:extLst>
            </a:blip>
            <a:stretch>
              <a:fillRect/>
            </a:stretch>
          </p:blipFill>
          <p:spPr>
            <a:xfrm>
              <a:off x="9430877" y="4374786"/>
              <a:ext cx="1169364" cy="1192293"/>
            </a:xfrm>
            <a:prstGeom prst="rect">
              <a:avLst/>
            </a:prstGeom>
          </p:spPr>
        </p:pic>
        <p:pic>
          <p:nvPicPr>
            <p:cNvPr id="3082" name="Picture 3081">
              <a:extLst>
                <a:ext uri="{FF2B5EF4-FFF2-40B4-BE49-F238E27FC236}">
                  <a16:creationId xmlns:a16="http://schemas.microsoft.com/office/drawing/2014/main" id="{5769652D-3938-7470-2702-AABA27FF4B8C}"/>
                </a:ext>
              </a:extLst>
            </p:cNvPr>
            <p:cNvPicPr>
              <a:picLocks noChangeAspect="1"/>
            </p:cNvPicPr>
            <p:nvPr/>
          </p:nvPicPr>
          <p:blipFill>
            <a:blip r:embed="rId19">
              <a:duotone>
                <a:schemeClr val="accent1">
                  <a:shade val="45000"/>
                  <a:satMod val="135000"/>
                </a:schemeClr>
                <a:prstClr val="white"/>
              </a:duotone>
              <a:extLst>
                <a:ext uri="{BEBA8EAE-BF5A-486C-A8C5-ECC9F3942E4B}">
                  <a14:imgProps xmlns:a14="http://schemas.microsoft.com/office/drawing/2010/main">
                    <a14:imgLayer r:embed="rId20">
                      <a14:imgEffect>
                        <a14:backgroundRemoval t="7872" b="94752" l="9913" r="90087">
                          <a14:foregroundMark x1="60641" y1="8309" x2="60641" y2="8309"/>
                          <a14:foregroundMark x1="90379" y1="59329" x2="90379" y2="59329"/>
                          <a14:foregroundMark x1="61516" y1="91399" x2="61516" y2="91399"/>
                          <a14:foregroundMark x1="61224" y1="94752" x2="61224" y2="94752"/>
                        </a14:backgroundRemoval>
                      </a14:imgEffect>
                    </a14:imgLayer>
                  </a14:imgProps>
                </a:ext>
              </a:extLst>
            </a:blip>
            <a:stretch>
              <a:fillRect/>
            </a:stretch>
          </p:blipFill>
          <p:spPr>
            <a:xfrm>
              <a:off x="9914948" y="4517176"/>
              <a:ext cx="1196423" cy="1196423"/>
            </a:xfrm>
            <a:prstGeom prst="rect">
              <a:avLst/>
            </a:prstGeom>
          </p:spPr>
        </p:pic>
        <p:pic>
          <p:nvPicPr>
            <p:cNvPr id="3083" name="Picture 3082">
              <a:extLst>
                <a:ext uri="{FF2B5EF4-FFF2-40B4-BE49-F238E27FC236}">
                  <a16:creationId xmlns:a16="http://schemas.microsoft.com/office/drawing/2014/main" id="{163E4AF4-2C3A-D3BA-25AD-003436D24C1D}"/>
                </a:ext>
              </a:extLst>
            </p:cNvPr>
            <p:cNvPicPr>
              <a:picLocks noChangeAspect="1"/>
            </p:cNvPicPr>
            <p:nvPr/>
          </p:nvPicPr>
          <p:blipFill>
            <a:blip r:embed="rId17">
              <a:extLst>
                <a:ext uri="{BEBA8EAE-BF5A-486C-A8C5-ECC9F3942E4B}">
                  <a14:imgProps xmlns:a14="http://schemas.microsoft.com/office/drawing/2010/main">
                    <a14:imgLayer r:embed="rId52">
                      <a14:imgEffect>
                        <a14:backgroundRemoval t="3686" b="96795" l="2614" r="93301">
                          <a14:foregroundMark x1="37255" y1="21955" x2="26797" y2="25801"/>
                          <a14:foregroundMark x1="26797" y1="25801" x2="15686" y2="54006"/>
                          <a14:foregroundMark x1="15686" y1="54006" x2="21078" y2="76122"/>
                          <a14:foregroundMark x1="21078" y1="76122" x2="54902" y2="91186"/>
                          <a14:foregroundMark x1="54902" y1="91186" x2="65196" y2="88622"/>
                          <a14:foregroundMark x1="65196" y1="88622" x2="80556" y2="72115"/>
                          <a14:foregroundMark x1="80556" y1="72115" x2="84150" y2="63782"/>
                          <a14:foregroundMark x1="84150" y1="63782" x2="75327" y2="25801"/>
                          <a14:foregroundMark x1="75327" y1="25801" x2="67484" y2="30128"/>
                          <a14:foregroundMark x1="67484" y1="30128" x2="57843" y2="27724"/>
                          <a14:foregroundMark x1="57843" y1="27724" x2="53758" y2="17788"/>
                          <a14:foregroundMark x1="53758" y1="17788" x2="47059" y2="23718"/>
                          <a14:foregroundMark x1="47059" y1="23718" x2="51797" y2="14423"/>
                          <a14:foregroundMark x1="51797" y1="14423" x2="39706" y2="23237"/>
                          <a14:foregroundMark x1="39706" y1="23237" x2="26797" y2="23558"/>
                          <a14:foregroundMark x1="26797" y1="23558" x2="7516" y2="35577"/>
                          <a14:foregroundMark x1="7516" y1="35577" x2="12255" y2="50000"/>
                          <a14:foregroundMark x1="12255" y1="50000" x2="10131" y2="60897"/>
                          <a14:foregroundMark x1="10131" y1="60897" x2="12745" y2="69872"/>
                          <a14:foregroundMark x1="12745" y1="69872" x2="26471" y2="82853"/>
                          <a14:foregroundMark x1="26471" y1="82853" x2="38235" y2="88301"/>
                          <a14:foregroundMark x1="38235" y1="88301" x2="48366" y2="89744"/>
                          <a14:foregroundMark x1="48366" y1="89744" x2="58170" y2="89423"/>
                          <a14:foregroundMark x1="58170" y1="89423" x2="58497" y2="89423"/>
                          <a14:foregroundMark x1="5392" y1="60737" x2="5882" y2="50801"/>
                          <a14:foregroundMark x1="5882" y1="50801" x2="16993" y2="35577"/>
                          <a14:foregroundMark x1="16993" y1="35577" x2="31863" y2="31250"/>
                          <a14:foregroundMark x1="31863" y1="31250" x2="37092" y2="23878"/>
                          <a14:foregroundMark x1="37092" y1="23878" x2="33824" y2="15545"/>
                          <a14:foregroundMark x1="33824" y1="15545" x2="41993" y2="9936"/>
                          <a14:foregroundMark x1="41993" y1="9936" x2="50327" y2="7853"/>
                          <a14:foregroundMark x1="50327" y1="7853" x2="78268" y2="23718"/>
                          <a14:foregroundMark x1="78268" y1="23718" x2="86111" y2="31090"/>
                          <a14:foregroundMark x1="86111" y1="31090" x2="91503" y2="48558"/>
                          <a14:foregroundMark x1="91503" y1="48558" x2="83170" y2="54968"/>
                          <a14:foregroundMark x1="83170" y1="54968" x2="78431" y2="62981"/>
                          <a14:foregroundMark x1="78431" y1="62981" x2="76307" y2="71635"/>
                          <a14:foregroundMark x1="76307" y1="71635" x2="70098" y2="77885"/>
                          <a14:foregroundMark x1="70098" y1="77885" x2="64052" y2="88622"/>
                          <a14:foregroundMark x1="64052" y1="88622" x2="44935" y2="96795"/>
                          <a14:foregroundMark x1="44935" y1="96795" x2="38399" y2="93109"/>
                          <a14:foregroundMark x1="55392" y1="6891" x2="55719" y2="4006"/>
                          <a14:foregroundMark x1="92484" y1="29968" x2="92484" y2="31731"/>
                          <a14:foregroundMark x1="93464" y1="47276" x2="93464" y2="47276"/>
                          <a14:foregroundMark x1="2614" y1="57051" x2="2614" y2="57051"/>
                        </a14:backgroundRemoval>
                      </a14:imgEffect>
                    </a14:imgLayer>
                  </a14:imgProps>
                </a:ext>
              </a:extLst>
            </a:blip>
            <a:stretch>
              <a:fillRect/>
            </a:stretch>
          </p:blipFill>
          <p:spPr>
            <a:xfrm>
              <a:off x="10759753" y="4489948"/>
              <a:ext cx="1169364" cy="1192293"/>
            </a:xfrm>
            <a:prstGeom prst="rect">
              <a:avLst/>
            </a:prstGeom>
          </p:spPr>
        </p:pic>
        <p:pic>
          <p:nvPicPr>
            <p:cNvPr id="3085" name="Picture 3084">
              <a:extLst>
                <a:ext uri="{FF2B5EF4-FFF2-40B4-BE49-F238E27FC236}">
                  <a16:creationId xmlns:a16="http://schemas.microsoft.com/office/drawing/2014/main" id="{93C30917-7B8B-FB76-5496-F6CD4F0DBA9F}"/>
                </a:ext>
              </a:extLst>
            </p:cNvPr>
            <p:cNvPicPr>
              <a:picLocks noChangeAspect="1"/>
            </p:cNvPicPr>
            <p:nvPr/>
          </p:nvPicPr>
          <p:blipFill>
            <a:blip r:embed="rId22">
              <a:extLst>
                <a:ext uri="{BEBA8EAE-BF5A-486C-A8C5-ECC9F3942E4B}">
                  <a14:imgProps xmlns:a14="http://schemas.microsoft.com/office/drawing/2010/main">
                    <a14:imgLayer r:embed="rId53">
                      <a14:imgEffect>
                        <a14:backgroundRemoval t="4618" b="94586" l="5484" r="92742">
                          <a14:foregroundMark x1="15968" y1="35510" x2="26452" y2="23089"/>
                          <a14:foregroundMark x1="26452" y1="23089" x2="51935" y2="13694"/>
                          <a14:foregroundMark x1="51935" y1="13694" x2="64516" y2="19745"/>
                          <a14:foregroundMark x1="64516" y1="19745" x2="81613" y2="38376"/>
                          <a14:foregroundMark x1="81613" y1="38376" x2="82097" y2="64331"/>
                          <a14:foregroundMark x1="82097" y1="64331" x2="60806" y2="79936"/>
                          <a14:foregroundMark x1="60806" y1="79936" x2="43395" y2="89204"/>
                          <a14:foregroundMark x1="37965" y1="87806" x2="27581" y2="82962"/>
                          <a14:foregroundMark x1="27581" y1="82962" x2="17258" y2="35191"/>
                          <a14:foregroundMark x1="10968" y1="44904" x2="10968" y2="44904"/>
                          <a14:foregroundMark x1="16774" y1="24682" x2="6929" y2="33829"/>
                          <a14:foregroundMark x1="6061" y1="36067" x2="12097" y2="64331"/>
                          <a14:foregroundMark x1="38871" y1="7484" x2="51129" y2="7484"/>
                          <a14:foregroundMark x1="51129" y1="7484" x2="58548" y2="7166"/>
                          <a14:foregroundMark x1="89677" y1="44904" x2="89677" y2="44904"/>
                          <a14:foregroundMark x1="91129" y1="44108" x2="91129" y2="44108"/>
                          <a14:foregroundMark x1="91129" y1="44108" x2="82258" y2="20064"/>
                          <a14:foregroundMark x1="82258" y1="20064" x2="72097" y2="11306"/>
                          <a14:foregroundMark x1="72097" y1="11306" x2="59194" y2="5573"/>
                          <a14:foregroundMark x1="59194" y1="5573" x2="46452" y2="4777"/>
                          <a14:foregroundMark x1="46452" y1="4777" x2="34516" y2="7325"/>
                          <a14:foregroundMark x1="34516" y1="7325" x2="21452" y2="14968"/>
                          <a14:foregroundMark x1="15968" y1="19586" x2="6774" y2="43312"/>
                          <a14:foregroundMark x1="6774" y1="43312" x2="6129" y2="56369"/>
                          <a14:foregroundMark x1="6129" y1="56369" x2="17097" y2="78662"/>
                          <a14:foregroundMark x1="17097" y1="78662" x2="26157" y2="86806"/>
                          <a14:foregroundMark x1="69132" y1="89327" x2="85645" y2="75000"/>
                          <a14:foregroundMark x1="85645" y1="75000" x2="92742" y2="48726"/>
                          <a14:foregroundMark x1="92742" y1="48726" x2="90968" y2="35669"/>
                          <a14:foregroundMark x1="90968" y1="35669" x2="81774" y2="20701"/>
                          <a14:foregroundMark x1="32903" y1="90764" x2="32903" y2="90764"/>
                          <a14:foregroundMark x1="37258" y1="90764" x2="55000" y2="93790"/>
                          <a14:foregroundMark x1="27097" y1="86783" x2="34839" y2="90287"/>
                          <a14:foregroundMark x1="30968" y1="87580" x2="39194" y2="88376"/>
                          <a14:backgroundMark x1="3871" y1="35191" x2="3871" y2="35191"/>
                          <a14:backgroundMark x1="5323" y1="35510" x2="5323" y2="35510"/>
                          <a14:backgroundMark x1="4677" y1="35510" x2="4677" y2="35510"/>
                          <a14:backgroundMark x1="4677" y1="35510" x2="5806" y2="36306"/>
                          <a14:backgroundMark x1="62903" y1="92994" x2="62903" y2="92994"/>
                          <a14:backgroundMark x1="68387" y1="91083" x2="59355" y2="93471"/>
                          <a14:backgroundMark x1="54400" y1="94619" x2="56129" y2="95064"/>
                          <a14:backgroundMark x1="25806" y1="87261" x2="26512" y2="87443"/>
                          <a14:backgroundMark x1="56129" y1="95064" x2="71129" y2="90764"/>
                        </a14:backgroundRemoval>
                      </a14:imgEffect>
                    </a14:imgLayer>
                  </a14:imgProps>
                </a:ext>
              </a:extLst>
            </a:blip>
            <a:stretch>
              <a:fillRect/>
            </a:stretch>
          </p:blipFill>
          <p:spPr>
            <a:xfrm>
              <a:off x="11158501" y="4086126"/>
              <a:ext cx="721770" cy="731083"/>
            </a:xfrm>
            <a:prstGeom prst="rect">
              <a:avLst/>
            </a:prstGeom>
          </p:spPr>
        </p:pic>
        <p:pic>
          <p:nvPicPr>
            <p:cNvPr id="3087" name="Picture 3086">
              <a:extLst>
                <a:ext uri="{FF2B5EF4-FFF2-40B4-BE49-F238E27FC236}">
                  <a16:creationId xmlns:a16="http://schemas.microsoft.com/office/drawing/2014/main" id="{4B779B99-388F-0E01-355F-FEC0F10543BC}"/>
                </a:ext>
              </a:extLst>
            </p:cNvPr>
            <p:cNvPicPr>
              <a:picLocks noChangeAspect="1"/>
            </p:cNvPicPr>
            <p:nvPr/>
          </p:nvPicPr>
          <p:blipFill>
            <a:blip r:embed="rId24">
              <a:grayscl/>
              <a:extLst>
                <a:ext uri="{BEBA8EAE-BF5A-486C-A8C5-ECC9F3942E4B}">
                  <a14:imgProps xmlns:a14="http://schemas.microsoft.com/office/drawing/2010/main">
                    <a14:imgLayer r:embed="rId54">
                      <a14:imgEffect>
                        <a14:backgroundRemoval t="6679" b="94585" l="4630" r="90926">
                          <a14:foregroundMark x1="58519" y1="11552" x2="44815" y2="8123"/>
                          <a14:foregroundMark x1="44815" y1="8123" x2="29630" y2="12635"/>
                          <a14:foregroundMark x1="29630" y1="12635" x2="12037" y2="35740"/>
                          <a14:foregroundMark x1="12037" y1="35740" x2="7407" y2="49458"/>
                          <a14:foregroundMark x1="7407" y1="49458" x2="8704" y2="64440"/>
                          <a14:foregroundMark x1="8704" y1="64440" x2="34074" y2="86101"/>
                          <a14:foregroundMark x1="34074" y1="86101" x2="49815" y2="92599"/>
                          <a14:foregroundMark x1="49815" y1="92599" x2="68333" y2="83574"/>
                          <a14:foregroundMark x1="68333" y1="83574" x2="85926" y2="50181"/>
                          <a14:foregroundMark x1="85926" y1="50181" x2="90926" y2="48556"/>
                          <a14:foregroundMark x1="4630" y1="49097" x2="4630" y2="49097"/>
                          <a14:foregroundMark x1="45370" y1="94765" x2="45370" y2="94765"/>
                          <a14:foregroundMark x1="50370" y1="6679" x2="50370" y2="6679"/>
                        </a14:backgroundRemoval>
                      </a14:imgEffect>
                    </a14:imgLayer>
                  </a14:imgProps>
                </a:ext>
              </a:extLst>
            </a:blip>
            <a:stretch>
              <a:fillRect/>
            </a:stretch>
          </p:blipFill>
          <p:spPr>
            <a:xfrm>
              <a:off x="9742147" y="4090479"/>
              <a:ext cx="721770" cy="740483"/>
            </a:xfrm>
            <a:prstGeom prst="rect">
              <a:avLst/>
            </a:prstGeom>
          </p:spPr>
        </p:pic>
        <p:pic>
          <p:nvPicPr>
            <p:cNvPr id="3089" name="Picture 3088">
              <a:extLst>
                <a:ext uri="{FF2B5EF4-FFF2-40B4-BE49-F238E27FC236}">
                  <a16:creationId xmlns:a16="http://schemas.microsoft.com/office/drawing/2014/main" id="{39086120-515C-C111-DF96-B023CA8DEF7A}"/>
                </a:ext>
              </a:extLst>
            </p:cNvPr>
            <p:cNvPicPr>
              <a:picLocks noChangeAspect="1"/>
            </p:cNvPicPr>
            <p:nvPr/>
          </p:nvPicPr>
          <p:blipFill>
            <a:blip r:embed="rId17">
              <a:extLst>
                <a:ext uri="{BEBA8EAE-BF5A-486C-A8C5-ECC9F3942E4B}">
                  <a14:imgProps xmlns:a14="http://schemas.microsoft.com/office/drawing/2010/main">
                    <a14:imgLayer r:embed="rId55">
                      <a14:imgEffect>
                        <a14:backgroundRemoval t="3686" b="96795" l="2614" r="93301">
                          <a14:foregroundMark x1="37255" y1="21955" x2="26797" y2="25801"/>
                          <a14:foregroundMark x1="26797" y1="25801" x2="15686" y2="54006"/>
                          <a14:foregroundMark x1="15686" y1="54006" x2="21078" y2="76122"/>
                          <a14:foregroundMark x1="21078" y1="76122" x2="54902" y2="91186"/>
                          <a14:foregroundMark x1="54902" y1="91186" x2="65196" y2="88622"/>
                          <a14:foregroundMark x1="65196" y1="88622" x2="80556" y2="72115"/>
                          <a14:foregroundMark x1="80556" y1="72115" x2="84150" y2="63782"/>
                          <a14:foregroundMark x1="84150" y1="63782" x2="75327" y2="25801"/>
                          <a14:foregroundMark x1="75327" y1="25801" x2="67484" y2="30128"/>
                          <a14:foregroundMark x1="67484" y1="30128" x2="57843" y2="27724"/>
                          <a14:foregroundMark x1="57843" y1="27724" x2="53758" y2="17788"/>
                          <a14:foregroundMark x1="53758" y1="17788" x2="47059" y2="23718"/>
                          <a14:foregroundMark x1="47059" y1="23718" x2="51797" y2="14423"/>
                          <a14:foregroundMark x1="51797" y1="14423" x2="39706" y2="23237"/>
                          <a14:foregroundMark x1="39706" y1="23237" x2="26797" y2="23558"/>
                          <a14:foregroundMark x1="26797" y1="23558" x2="7516" y2="35577"/>
                          <a14:foregroundMark x1="7516" y1="35577" x2="12255" y2="50000"/>
                          <a14:foregroundMark x1="12255" y1="50000" x2="10131" y2="60897"/>
                          <a14:foregroundMark x1="10131" y1="60897" x2="12745" y2="69872"/>
                          <a14:foregroundMark x1="12745" y1="69872" x2="26471" y2="82853"/>
                          <a14:foregroundMark x1="26471" y1="82853" x2="38235" y2="88301"/>
                          <a14:foregroundMark x1="38235" y1="88301" x2="48366" y2="89744"/>
                          <a14:foregroundMark x1="48366" y1="89744" x2="58170" y2="89423"/>
                          <a14:foregroundMark x1="58170" y1="89423" x2="58497" y2="89423"/>
                          <a14:foregroundMark x1="5392" y1="60737" x2="5882" y2="50801"/>
                          <a14:foregroundMark x1="5882" y1="50801" x2="16993" y2="35577"/>
                          <a14:foregroundMark x1="16993" y1="35577" x2="31863" y2="31250"/>
                          <a14:foregroundMark x1="31863" y1="31250" x2="37092" y2="23878"/>
                          <a14:foregroundMark x1="37092" y1="23878" x2="33824" y2="15545"/>
                          <a14:foregroundMark x1="33824" y1="15545" x2="41993" y2="9936"/>
                          <a14:foregroundMark x1="41993" y1="9936" x2="50327" y2="7853"/>
                          <a14:foregroundMark x1="50327" y1="7853" x2="78268" y2="23718"/>
                          <a14:foregroundMark x1="78268" y1="23718" x2="86111" y2="31090"/>
                          <a14:foregroundMark x1="86111" y1="31090" x2="91503" y2="48558"/>
                          <a14:foregroundMark x1="91503" y1="48558" x2="83170" y2="54968"/>
                          <a14:foregroundMark x1="83170" y1="54968" x2="78431" y2="62981"/>
                          <a14:foregroundMark x1="78431" y1="62981" x2="76307" y2="71635"/>
                          <a14:foregroundMark x1="76307" y1="71635" x2="70098" y2="77885"/>
                          <a14:foregroundMark x1="70098" y1="77885" x2="64052" y2="88622"/>
                          <a14:foregroundMark x1="64052" y1="88622" x2="44935" y2="96795"/>
                          <a14:foregroundMark x1="44935" y1="96795" x2="38399" y2="93109"/>
                          <a14:foregroundMark x1="55392" y1="6891" x2="55719" y2="4006"/>
                          <a14:foregroundMark x1="92484" y1="29968" x2="92484" y2="31731"/>
                          <a14:foregroundMark x1="93464" y1="47276" x2="93464" y2="47276"/>
                          <a14:foregroundMark x1="2614" y1="57051" x2="2614" y2="57051"/>
                        </a14:backgroundRemoval>
                      </a14:imgEffect>
                    </a14:imgLayer>
                  </a14:imgProps>
                </a:ext>
              </a:extLst>
            </a:blip>
            <a:stretch>
              <a:fillRect/>
            </a:stretch>
          </p:blipFill>
          <p:spPr>
            <a:xfrm>
              <a:off x="10195651" y="3934221"/>
              <a:ext cx="1169364" cy="1192293"/>
            </a:xfrm>
            <a:prstGeom prst="rect">
              <a:avLst/>
            </a:prstGeom>
          </p:spPr>
        </p:pic>
      </p:grpSp>
      <p:pic>
        <p:nvPicPr>
          <p:cNvPr id="3090" name="Picture 3089">
            <a:extLst>
              <a:ext uri="{FF2B5EF4-FFF2-40B4-BE49-F238E27FC236}">
                <a16:creationId xmlns:a16="http://schemas.microsoft.com/office/drawing/2014/main" id="{A4C8B71C-7AFB-2821-2AFA-DD549C9BAE08}"/>
              </a:ext>
            </a:extLst>
          </p:cNvPr>
          <p:cNvPicPr>
            <a:picLocks noChangeAspect="1"/>
          </p:cNvPicPr>
          <p:nvPr/>
        </p:nvPicPr>
        <p:blipFill>
          <a:blip r:embed="rId30">
            <a:extLst>
              <a:ext uri="{BEBA8EAE-BF5A-486C-A8C5-ECC9F3942E4B}">
                <a14:imgProps xmlns:a14="http://schemas.microsoft.com/office/drawing/2010/main">
                  <a14:imgLayer r:embed="rId56">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rot="21020709">
            <a:off x="9713154" y="4500324"/>
            <a:ext cx="1078793" cy="352813"/>
          </a:xfrm>
          <a:prstGeom prst="rect">
            <a:avLst/>
          </a:prstGeom>
        </p:spPr>
      </p:pic>
      <p:pic>
        <p:nvPicPr>
          <p:cNvPr id="3091" name="Picture 3090">
            <a:extLst>
              <a:ext uri="{FF2B5EF4-FFF2-40B4-BE49-F238E27FC236}">
                <a16:creationId xmlns:a16="http://schemas.microsoft.com/office/drawing/2014/main" id="{A84E8962-52EA-2117-EE15-16301B23ED43}"/>
              </a:ext>
            </a:extLst>
          </p:cNvPr>
          <p:cNvPicPr>
            <a:picLocks noChangeAspect="1"/>
          </p:cNvPicPr>
          <p:nvPr/>
        </p:nvPicPr>
        <p:blipFill>
          <a:blip r:embed="rId30">
            <a:extLst>
              <a:ext uri="{BEBA8EAE-BF5A-486C-A8C5-ECC9F3942E4B}">
                <a14:imgProps xmlns:a14="http://schemas.microsoft.com/office/drawing/2010/main">
                  <a14:imgLayer r:embed="rId57">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10783487" y="4392116"/>
            <a:ext cx="1078793" cy="352813"/>
          </a:xfrm>
          <a:prstGeom prst="rect">
            <a:avLst/>
          </a:prstGeom>
        </p:spPr>
      </p:pic>
      <p:pic>
        <p:nvPicPr>
          <p:cNvPr id="3092" name="Picture 3091">
            <a:extLst>
              <a:ext uri="{FF2B5EF4-FFF2-40B4-BE49-F238E27FC236}">
                <a16:creationId xmlns:a16="http://schemas.microsoft.com/office/drawing/2014/main" id="{AF7B80D0-9CC4-ADA1-FF25-1B784A544EDC}"/>
              </a:ext>
            </a:extLst>
          </p:cNvPr>
          <p:cNvPicPr>
            <a:picLocks noChangeAspect="1"/>
          </p:cNvPicPr>
          <p:nvPr/>
        </p:nvPicPr>
        <p:blipFill>
          <a:blip r:embed="rId30">
            <a:extLst>
              <a:ext uri="{BEBA8EAE-BF5A-486C-A8C5-ECC9F3942E4B}">
                <a14:imgProps xmlns:a14="http://schemas.microsoft.com/office/drawing/2010/main">
                  <a14:imgLayer r:embed="rId58">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rot="20395990">
            <a:off x="9573296" y="4168400"/>
            <a:ext cx="1078793" cy="352813"/>
          </a:xfrm>
          <a:prstGeom prst="rect">
            <a:avLst/>
          </a:prstGeom>
        </p:spPr>
      </p:pic>
      <p:pic>
        <p:nvPicPr>
          <p:cNvPr id="3093" name="Picture 3092">
            <a:extLst>
              <a:ext uri="{FF2B5EF4-FFF2-40B4-BE49-F238E27FC236}">
                <a16:creationId xmlns:a16="http://schemas.microsoft.com/office/drawing/2014/main" id="{6ED75E65-0233-B76E-607A-D732AE998E26}"/>
              </a:ext>
            </a:extLst>
          </p:cNvPr>
          <p:cNvPicPr>
            <a:picLocks noChangeAspect="1"/>
          </p:cNvPicPr>
          <p:nvPr/>
        </p:nvPicPr>
        <p:blipFill>
          <a:blip r:embed="rId30">
            <a:extLst>
              <a:ext uri="{BEBA8EAE-BF5A-486C-A8C5-ECC9F3942E4B}">
                <a14:imgProps xmlns:a14="http://schemas.microsoft.com/office/drawing/2010/main">
                  <a14:imgLayer r:embed="rId59">
                    <a14:imgEffect>
                      <a14:backgroundRemoval t="9135" b="91346" l="4717" r="94497">
                        <a14:foregroundMark x1="6289" y1="65865" x2="20912" y2="79327"/>
                        <a14:foregroundMark x1="20912" y1="79327" x2="35849" y2="79327"/>
                        <a14:foregroundMark x1="35849" y1="79327" x2="74528" y2="86538"/>
                        <a14:foregroundMark x1="74528" y1="86538" x2="88208" y2="81250"/>
                        <a14:foregroundMark x1="88208" y1="81250" x2="90409" y2="50000"/>
                        <a14:foregroundMark x1="94497" y1="75481" x2="94497" y2="75481"/>
                        <a14:foregroundMark x1="5031" y1="69712" x2="5031" y2="69712"/>
                        <a14:foregroundMark x1="12264" y1="91346" x2="12264" y2="91346"/>
                        <a14:foregroundMark x1="12264" y1="91346" x2="12264" y2="91346"/>
                        <a14:foregroundMark x1="6604" y1="90385" x2="6604" y2="90385"/>
                        <a14:foregroundMark x1="4717" y1="54808" x2="4717" y2="54808"/>
                        <a14:foregroundMark x1="17138" y1="48077" x2="17138" y2="48077"/>
                        <a14:foregroundMark x1="23270" y1="42788" x2="45440" y2="19231"/>
                        <a14:foregroundMark x1="45440" y1="19231" x2="57390" y2="20673"/>
                        <a14:foregroundMark x1="57390" y1="20673" x2="82390" y2="49519"/>
                        <a14:foregroundMark x1="82390" y1="49519" x2="91667" y2="52885"/>
                        <a14:foregroundMark x1="22956" y1="89423" x2="44340" y2="86538"/>
                        <a14:foregroundMark x1="28931" y1="87019" x2="53616" y2="89423"/>
                        <a14:foregroundMark x1="53616" y1="89423" x2="80189" y2="88942"/>
                        <a14:foregroundMark x1="80189" y1="88942" x2="92453" y2="89423"/>
                        <a14:foregroundMark x1="92453" y1="89423" x2="94182" y2="56250"/>
                      </a14:backgroundRemoval>
                    </a14:imgEffect>
                  </a14:imgLayer>
                </a14:imgProps>
              </a:ext>
            </a:extLst>
          </a:blip>
          <a:stretch>
            <a:fillRect/>
          </a:stretch>
        </p:blipFill>
        <p:spPr>
          <a:xfrm>
            <a:off x="10671926" y="4000306"/>
            <a:ext cx="1078793" cy="352813"/>
          </a:xfrm>
          <a:prstGeom prst="rect">
            <a:avLst/>
          </a:prstGeom>
        </p:spPr>
      </p:pic>
      <p:sp>
        <p:nvSpPr>
          <p:cNvPr id="3094" name="TextBox 3093">
            <a:extLst>
              <a:ext uri="{FF2B5EF4-FFF2-40B4-BE49-F238E27FC236}">
                <a16:creationId xmlns:a16="http://schemas.microsoft.com/office/drawing/2014/main" id="{107ED33F-DBB8-D431-A118-B557B333DA6B}"/>
              </a:ext>
            </a:extLst>
          </p:cNvPr>
          <p:cNvSpPr txBox="1"/>
          <p:nvPr/>
        </p:nvSpPr>
        <p:spPr>
          <a:xfrm>
            <a:off x="10131293" y="6623276"/>
            <a:ext cx="1761221" cy="276999"/>
          </a:xfrm>
          <a:prstGeom prst="rect">
            <a:avLst/>
          </a:prstGeom>
          <a:noFill/>
        </p:spPr>
        <p:txBody>
          <a:bodyPr wrap="square" rtlCol="0">
            <a:spAutoFit/>
          </a:bodyPr>
          <a:lstStyle/>
          <a:p>
            <a:r>
              <a:rPr lang="en-US" sz="1200" dirty="0"/>
              <a:t>Linton et al., 2019</a:t>
            </a:r>
          </a:p>
        </p:txBody>
      </p:sp>
    </p:spTree>
    <p:extLst>
      <p:ext uri="{BB962C8B-B14F-4D97-AF65-F5344CB8AC3E}">
        <p14:creationId xmlns:p14="http://schemas.microsoft.com/office/powerpoint/2010/main" val="10595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ppt_y</p:attrName>
                                        </p:attrNameLst>
                                      </p:cBhvr>
                                      <p:tavLst>
                                        <p:tav tm="0">
                                          <p:val>
                                            <p:strVal val="#ppt_y+#ppt_h*1.125000"/>
                                          </p:val>
                                        </p:tav>
                                        <p:tav tm="100000">
                                          <p:val>
                                            <p:strVal val="#ppt_y"/>
                                          </p:val>
                                        </p:tav>
                                      </p:tavLst>
                                    </p:anim>
                                    <p:animEffect transition="in" filter="wipe(up)">
                                      <p:cBhvr>
                                        <p:cTn id="12" dur="500"/>
                                        <p:tgtEl>
                                          <p:spTgt spid="27"/>
                                        </p:tgtEl>
                                      </p:cBhvr>
                                    </p:animEffect>
                                  </p:childTnLst>
                                </p:cTn>
                              </p:par>
                              <p:par>
                                <p:cTn id="13" presetID="1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ppt_y</p:attrName>
                                        </p:attrNameLst>
                                      </p:cBhvr>
                                      <p:tavLst>
                                        <p:tav tm="0">
                                          <p:val>
                                            <p:strVal val="#ppt_y+#ppt_h*1.125000"/>
                                          </p:val>
                                        </p:tav>
                                        <p:tav tm="100000">
                                          <p:val>
                                            <p:strVal val="#ppt_y"/>
                                          </p:val>
                                        </p:tav>
                                      </p:tavLst>
                                    </p:anim>
                                    <p:animEffect transition="in" filter="wipe(up)">
                                      <p:cBhvr>
                                        <p:cTn id="16" dur="500"/>
                                        <p:tgtEl>
                                          <p:spTgt spid="26"/>
                                        </p:tgtEl>
                                      </p:cBhvr>
                                    </p:animEffect>
                                  </p:childTnLst>
                                </p:cTn>
                              </p:par>
                              <p:par>
                                <p:cTn id="17" presetID="1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p:tgtEl>
                                          <p:spTgt spid="25"/>
                                        </p:tgtEl>
                                        <p:attrNameLst>
                                          <p:attrName>ppt_y</p:attrName>
                                        </p:attrNameLst>
                                      </p:cBhvr>
                                      <p:tavLst>
                                        <p:tav tm="0">
                                          <p:val>
                                            <p:strVal val="#ppt_y+#ppt_h*1.125000"/>
                                          </p:val>
                                        </p:tav>
                                        <p:tav tm="100000">
                                          <p:val>
                                            <p:strVal val="#ppt_y"/>
                                          </p:val>
                                        </p:tav>
                                      </p:tavLst>
                                    </p:anim>
                                    <p:animEffect transition="in" filter="wipe(up)">
                                      <p:cBhvr>
                                        <p:cTn id="20" dur="500"/>
                                        <p:tgtEl>
                                          <p:spTgt spid="25"/>
                                        </p:tgtEl>
                                      </p:cBhvr>
                                    </p:animEffect>
                                  </p:childTnLst>
                                </p:cTn>
                              </p:par>
                              <p:par>
                                <p:cTn id="21" presetID="1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p:tgtEl>
                                          <p:spTgt spid="19"/>
                                        </p:tgtEl>
                                        <p:attrNameLst>
                                          <p:attrName>ppt_y</p:attrName>
                                        </p:attrNameLst>
                                      </p:cBhvr>
                                      <p:tavLst>
                                        <p:tav tm="0">
                                          <p:val>
                                            <p:strVal val="#ppt_y+#ppt_h*1.125000"/>
                                          </p:val>
                                        </p:tav>
                                        <p:tav tm="100000">
                                          <p:val>
                                            <p:strVal val="#ppt_y"/>
                                          </p:val>
                                        </p:tav>
                                      </p:tavLst>
                                    </p:anim>
                                    <p:animEffect transition="in" filter="wipe(up)">
                                      <p:cBhvr>
                                        <p:cTn id="24" dur="500"/>
                                        <p:tgtEl>
                                          <p:spTgt spid="19"/>
                                        </p:tgtEl>
                                      </p:cBhvr>
                                    </p:animEffect>
                                  </p:childTnLst>
                                </p:cTn>
                              </p:par>
                              <p:par>
                                <p:cTn id="25" presetID="12" presetClass="entr" presetSubtype="4"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p:tgtEl>
                                          <p:spTgt spid="20"/>
                                        </p:tgtEl>
                                        <p:attrNameLst>
                                          <p:attrName>ppt_y</p:attrName>
                                        </p:attrNameLst>
                                      </p:cBhvr>
                                      <p:tavLst>
                                        <p:tav tm="0">
                                          <p:val>
                                            <p:strVal val="#ppt_y+#ppt_h*1.125000"/>
                                          </p:val>
                                        </p:tav>
                                        <p:tav tm="100000">
                                          <p:val>
                                            <p:strVal val="#ppt_y"/>
                                          </p:val>
                                        </p:tav>
                                      </p:tavLst>
                                    </p:anim>
                                    <p:animEffect transition="in" filter="wipe(up)">
                                      <p:cBhvr>
                                        <p:cTn id="28" dur="500"/>
                                        <p:tgtEl>
                                          <p:spTgt spid="20"/>
                                        </p:tgtEl>
                                      </p:cBhvr>
                                    </p:animEffect>
                                  </p:childTnLst>
                                </p:cTn>
                              </p:par>
                              <p:par>
                                <p:cTn id="29" presetID="1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ppt_y</p:attrName>
                                        </p:attrNameLst>
                                      </p:cBhvr>
                                      <p:tavLst>
                                        <p:tav tm="0">
                                          <p:val>
                                            <p:strVal val="#ppt_y+#ppt_h*1.125000"/>
                                          </p:val>
                                        </p:tav>
                                        <p:tav tm="100000">
                                          <p:val>
                                            <p:strVal val="#ppt_y"/>
                                          </p:val>
                                        </p:tav>
                                      </p:tavLst>
                                    </p:anim>
                                    <p:animEffect transition="in" filter="wipe(up)">
                                      <p:cBhvr>
                                        <p:cTn id="32" dur="500"/>
                                        <p:tgtEl>
                                          <p:spTgt spid="21"/>
                                        </p:tgtEl>
                                      </p:cBhvr>
                                    </p:animEffect>
                                  </p:childTnLst>
                                </p:cTn>
                              </p:par>
                              <p:par>
                                <p:cTn id="33" presetID="12" presetClass="entr" presetSubtype="4"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p:tgtEl>
                                          <p:spTgt spid="22"/>
                                        </p:tgtEl>
                                        <p:attrNameLst>
                                          <p:attrName>ppt_y</p:attrName>
                                        </p:attrNameLst>
                                      </p:cBhvr>
                                      <p:tavLst>
                                        <p:tav tm="0">
                                          <p:val>
                                            <p:strVal val="#ppt_y+#ppt_h*1.125000"/>
                                          </p:val>
                                        </p:tav>
                                        <p:tav tm="100000">
                                          <p:val>
                                            <p:strVal val="#ppt_y"/>
                                          </p:val>
                                        </p:tav>
                                      </p:tavLst>
                                    </p:anim>
                                    <p:animEffect transition="in" filter="wipe(up)">
                                      <p:cBhvr>
                                        <p:cTn id="36" dur="500"/>
                                        <p:tgtEl>
                                          <p:spTgt spid="22"/>
                                        </p:tgtEl>
                                      </p:cBhvr>
                                    </p:animEffect>
                                  </p:childTnLst>
                                </p:cTn>
                              </p:par>
                              <p:par>
                                <p:cTn id="37" presetID="12" presetClass="entr" presetSubtype="4"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p:tgtEl>
                                          <p:spTgt spid="23"/>
                                        </p:tgtEl>
                                        <p:attrNameLst>
                                          <p:attrName>ppt_y</p:attrName>
                                        </p:attrNameLst>
                                      </p:cBhvr>
                                      <p:tavLst>
                                        <p:tav tm="0">
                                          <p:val>
                                            <p:strVal val="#ppt_y+#ppt_h*1.125000"/>
                                          </p:val>
                                        </p:tav>
                                        <p:tav tm="100000">
                                          <p:val>
                                            <p:strVal val="#ppt_y"/>
                                          </p:val>
                                        </p:tav>
                                      </p:tavLst>
                                    </p:anim>
                                    <p:animEffect transition="in" filter="wipe(up)">
                                      <p:cBhvr>
                                        <p:cTn id="40" dur="500"/>
                                        <p:tgtEl>
                                          <p:spTgt spid="23"/>
                                        </p:tgtEl>
                                      </p:cBhvr>
                                    </p:animEffect>
                                  </p:childTnLst>
                                </p:cTn>
                              </p:par>
                              <p:par>
                                <p:cTn id="41" presetID="12" presetClass="entr" presetSubtype="4"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p:tgtEl>
                                          <p:spTgt spid="24"/>
                                        </p:tgtEl>
                                        <p:attrNameLst>
                                          <p:attrName>ppt_y</p:attrName>
                                        </p:attrNameLst>
                                      </p:cBhvr>
                                      <p:tavLst>
                                        <p:tav tm="0">
                                          <p:val>
                                            <p:strVal val="#ppt_y+#ppt_h*1.125000"/>
                                          </p:val>
                                        </p:tav>
                                        <p:tav tm="100000">
                                          <p:val>
                                            <p:strVal val="#ppt_y"/>
                                          </p:val>
                                        </p:tav>
                                      </p:tavLst>
                                    </p:anim>
                                    <p:animEffect transition="in" filter="wipe(up)">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0456 0.03357 L 0.00456 0.18774 " pathEditMode="relative" ptsTypes="AA">
                                      <p:cBhvr>
                                        <p:cTn id="48" dur="2000" fill="hold"/>
                                        <p:tgtEl>
                                          <p:spTgt spid="27"/>
                                        </p:tgtEl>
                                        <p:attrNameLst>
                                          <p:attrName>ppt_x</p:attrName>
                                          <p:attrName>ppt_y</p:attrName>
                                        </p:attrNameLst>
                                      </p:cBhvr>
                                    </p:animMotion>
                                  </p:childTnLst>
                                </p:cTn>
                              </p:par>
                            </p:childTnLst>
                          </p:cTn>
                        </p:par>
                        <p:par>
                          <p:cTn id="49" fill="hold">
                            <p:stCondLst>
                              <p:cond delay="2000"/>
                            </p:stCondLst>
                            <p:childTnLst>
                              <p:par>
                                <p:cTn id="50" presetID="9" presetClass="entr" presetSubtype="0"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childTnLst>
                          </p:cTn>
                        </p:par>
                        <p:par>
                          <p:cTn id="53" fill="hold">
                            <p:stCondLst>
                              <p:cond delay="2500"/>
                            </p:stCondLst>
                            <p:childTnLst>
                              <p:par>
                                <p:cTn id="54" presetID="9" presetClass="entr" presetSubtype="0"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dissolve">
                                      <p:cBhvr>
                                        <p:cTn id="56" dur="500"/>
                                        <p:tgtEl>
                                          <p:spTgt spid="28"/>
                                        </p:tgtEl>
                                      </p:cBhvr>
                                    </p:animEffect>
                                  </p:childTnLst>
                                </p:cTn>
                              </p:par>
                            </p:childTnLst>
                          </p:cTn>
                        </p:par>
                        <p:par>
                          <p:cTn id="57" fill="hold">
                            <p:stCondLst>
                              <p:cond delay="3000"/>
                            </p:stCondLst>
                            <p:childTnLst>
                              <p:par>
                                <p:cTn id="58" presetID="9"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dissolve">
                                      <p:cBhvr>
                                        <p:cTn id="60" dur="500"/>
                                        <p:tgtEl>
                                          <p:spTgt spid="30"/>
                                        </p:tgtEl>
                                      </p:cBhvr>
                                    </p:animEffect>
                                  </p:childTnLst>
                                </p:cTn>
                              </p:par>
                            </p:childTnLst>
                          </p:cTn>
                        </p:par>
                        <p:par>
                          <p:cTn id="61" fill="hold">
                            <p:stCondLst>
                              <p:cond delay="3500"/>
                            </p:stCondLst>
                            <p:childTnLst>
                              <p:par>
                                <p:cTn id="62" presetID="9" presetClass="entr" presetSubtype="0"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dissolv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5"/>
                                        </p:tgtEl>
                                      </p:cBhvr>
                                    </p:animEffect>
                                    <p:set>
                                      <p:cBhvr>
                                        <p:cTn id="82" dur="1" fill="hold">
                                          <p:stCondLst>
                                            <p:cond delay="499"/>
                                          </p:stCondLst>
                                        </p:cTn>
                                        <p:tgtEl>
                                          <p:spTgt spid="4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46"/>
                                        </p:tgtEl>
                                      </p:cBhvr>
                                    </p:animEffect>
                                    <p:set>
                                      <p:cBhvr>
                                        <p:cTn id="90" dur="1" fill="hold">
                                          <p:stCondLst>
                                            <p:cond delay="499"/>
                                          </p:stCondLst>
                                        </p:cTn>
                                        <p:tgtEl>
                                          <p:spTgt spid="46"/>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fade">
                                      <p:cBhvr>
                                        <p:cTn id="93" dur="500"/>
                                        <p:tgtEl>
                                          <p:spTgt spid="3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32"/>
                                        </p:tgtEl>
                                      </p:cBhvr>
                                    </p:animEffect>
                                    <p:set>
                                      <p:cBhvr>
                                        <p:cTn id="98" dur="1" fill="hold">
                                          <p:stCondLst>
                                            <p:cond delay="499"/>
                                          </p:stCondLst>
                                        </p:cTn>
                                        <p:tgtEl>
                                          <p:spTgt spid="32"/>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fade">
                                      <p:cBhvr>
                                        <p:cTn id="101" dur="500"/>
                                        <p:tgtEl>
                                          <p:spTgt spid="58"/>
                                        </p:tgtEl>
                                      </p:cBhvr>
                                    </p:animEffect>
                                  </p:childTnLst>
                                </p:cTn>
                              </p:par>
                            </p:childTnLst>
                          </p:cTn>
                        </p:par>
                      </p:childTnLst>
                    </p:cTn>
                  </p:par>
                  <p:par>
                    <p:cTn id="102" fill="hold">
                      <p:stCondLst>
                        <p:cond delay="indefinite"/>
                      </p:stCondLst>
                      <p:childTnLst>
                        <p:par>
                          <p:cTn id="103" fill="hold">
                            <p:stCondLst>
                              <p:cond delay="0"/>
                            </p:stCondLst>
                            <p:childTnLst>
                              <p:par>
                                <p:cTn id="104" presetID="0" presetClass="path" presetSubtype="0" accel="50000" decel="50000" fill="hold" nodeType="clickEffect">
                                  <p:stCondLst>
                                    <p:cond delay="0"/>
                                  </p:stCondLst>
                                  <p:childTnLst>
                                    <p:animMotion origin="layout" path="M 0.00143 0.0044 C 0.00364 0.00787 0.00573 0.01181 0.0082 0.01505 C 0.00898 0.01597 0.01015 0.01574 0.0108 0.01644 C 0.01185 0.01783 0.01237 0.01991 0.01341 0.02107 C 0.01419 0.02199 0.01523 0.02199 0.01601 0.02269 C 0.01718 0.02361 0.01823 0.02477 0.01953 0.0257 C 0.02031 0.02639 0.02122 0.02662 0.022 0.02732 C 0.02317 0.02824 0.02435 0.0294 0.02552 0.03033 C 0.02877 0.03287 0.03242 0.03287 0.0358 0.03496 C 0.03737 0.03588 0.03867 0.03704 0.0401 0.03796 C 0.04127 0.03866 0.04245 0.03889 0.04362 0.03959 C 0.04453 0.04005 0.04531 0.04051 0.04622 0.04121 C 0.06445 0.04028 0.07018 0.04144 0.08411 0.03796 C 0.09804 0.03472 0.08346 0.0382 0.09192 0.03496 C 0.09362 0.03426 0.09531 0.03426 0.097 0.03334 C 0.09883 0.03264 0.10221 0.03033 0.10221 0.03033 C 0.10312 0.0294 0.1039 0.02801 0.10481 0.02732 C 0.11224 0.0206 0.10612 0.02755 0.1125 0.02107 C 0.11341 0.02014 0.11432 0.01921 0.1151 0.01806 C 0.11745 0.01505 0.11927 0.01042 0.122 0.0088 L 0.12461 0.00741 C 0.13125 -0.00139 0.12487 0.00648 0.13151 -0.00023 C 0.13242 -0.00116 0.1332 -0.00254 0.13411 -0.00347 C 0.14661 -0.0162 0.13047 0.0007 0.1401 -0.0081 C 0.14166 -0.00926 0.14297 -0.01111 0.1444 -0.0125 C 0.14557 -0.01366 0.14674 -0.01458 0.14791 -0.01574 C 0.14961 -0.01759 0.1513 -0.01967 0.15312 -0.02176 C 0.1539 -0.02291 0.15481 -0.02384 0.1556 -0.02477 C 0.15677 -0.02639 0.15781 -0.02824 0.15911 -0.0294 C 0.16067 -0.03079 0.1625 -0.03148 0.16432 -0.03264 C 0.1651 -0.0331 0.16601 -0.03356 0.16679 -0.03403 C 0.16914 -0.03518 0.17148 -0.03588 0.1737 -0.03704 L 0.18151 -0.04166 C 0.18242 -0.04213 0.1832 -0.04305 0.18411 -0.04329 L 0.18932 -0.04467 C 0.19388 -0.04421 0.19843 -0.04444 0.20299 -0.04329 C 0.20495 -0.04282 0.20859 -0.03958 0.2108 -0.03866 C 0.21562 -0.03657 0.21315 -0.0375 0.21862 -0.03565 C 0.22864 -0.02662 0.222 -0.03148 0.2289 -0.02801 C 0.23229 -0.02616 0.23047 -0.02639 0.23242 -0.02639 " pathEditMode="relative" ptsTypes="AAAAAAAAAAAAAAAAAAAAAAAAAAAAAAAAAAAAAAAA">
                                      <p:cBhvr>
                                        <p:cTn id="105" dur="2000" fill="hold"/>
                                        <p:tgtEl>
                                          <p:spTgt spid="33"/>
                                        </p:tgtEl>
                                        <p:attrNameLst>
                                          <p:attrName>ppt_x</p:attrName>
                                          <p:attrName>ppt_y</p:attrName>
                                        </p:attrNameLst>
                                      </p:cBhvr>
                                    </p:animMotion>
                                  </p:childTnLst>
                                </p:cTn>
                              </p:par>
                              <p:par>
                                <p:cTn id="106" presetID="10" presetClass="exit" presetSubtype="0" fill="hold" grpId="1" nodeType="withEffect">
                                  <p:stCondLst>
                                    <p:cond delay="0"/>
                                  </p:stCondLst>
                                  <p:childTnLst>
                                    <p:animEffect transition="out" filter="fade">
                                      <p:cBhvr>
                                        <p:cTn id="107" dur="500"/>
                                        <p:tgtEl>
                                          <p:spTgt spid="30"/>
                                        </p:tgtEl>
                                      </p:cBhvr>
                                    </p:animEffect>
                                    <p:set>
                                      <p:cBhvr>
                                        <p:cTn id="108" dur="1" fill="hold">
                                          <p:stCondLst>
                                            <p:cond delay="499"/>
                                          </p:stCondLst>
                                        </p:cTn>
                                        <p:tgtEl>
                                          <p:spTgt spid="30"/>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28"/>
                                        </p:tgtEl>
                                      </p:cBhvr>
                                    </p:animEffect>
                                    <p:set>
                                      <p:cBhvr>
                                        <p:cTn id="111" dur="1" fill="hold">
                                          <p:stCondLst>
                                            <p:cond delay="499"/>
                                          </p:stCondLst>
                                        </p:cTn>
                                        <p:tgtEl>
                                          <p:spTgt spid="2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9"/>
                                        </p:tgtEl>
                                      </p:cBhvr>
                                    </p:animEffect>
                                    <p:set>
                                      <p:cBhvr>
                                        <p:cTn id="114" dur="1" fill="hold">
                                          <p:stCondLst>
                                            <p:cond delay="499"/>
                                          </p:stCondLst>
                                        </p:cTn>
                                        <p:tgtEl>
                                          <p:spTgt spid="29"/>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58"/>
                                        </p:tgtEl>
                                      </p:cBhvr>
                                    </p:animEffect>
                                    <p:set>
                                      <p:cBhvr>
                                        <p:cTn id="122" dur="1" fill="hold">
                                          <p:stCondLst>
                                            <p:cond delay="499"/>
                                          </p:stCondLst>
                                        </p:cTn>
                                        <p:tgtEl>
                                          <p:spTgt spid="58"/>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33"/>
                                        </p:tgtEl>
                                      </p:cBhvr>
                                    </p:animEffect>
                                    <p:set>
                                      <p:cBhvr>
                                        <p:cTn id="125" dur="1" fill="hold">
                                          <p:stCondLst>
                                            <p:cond delay="499"/>
                                          </p:stCondLst>
                                        </p:cTn>
                                        <p:tgtEl>
                                          <p:spTgt spid="33"/>
                                        </p:tgtEl>
                                        <p:attrNameLst>
                                          <p:attrName>style.visibility</p:attrName>
                                        </p:attrNameLst>
                                      </p:cBhvr>
                                      <p:to>
                                        <p:strVal val="hidden"/>
                                      </p:to>
                                    </p:set>
                                  </p:childTnLst>
                                </p:cTn>
                              </p:par>
                              <p:par>
                                <p:cTn id="126" presetID="10" presetClass="entr" presetSubtype="0" fill="hold" nodeType="with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fade">
                                      <p:cBhvr>
                                        <p:cTn id="128" dur="500"/>
                                        <p:tgtEl>
                                          <p:spTgt spid="59"/>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59"/>
                                        </p:tgtEl>
                                      </p:cBhvr>
                                    </p:animEffect>
                                    <p:set>
                                      <p:cBhvr>
                                        <p:cTn id="133" dur="1" fill="hold">
                                          <p:stCondLst>
                                            <p:cond delay="499"/>
                                          </p:stCondLst>
                                        </p:cTn>
                                        <p:tgtEl>
                                          <p:spTgt spid="59"/>
                                        </p:tgtEl>
                                        <p:attrNameLst>
                                          <p:attrName>style.visibility</p:attrName>
                                        </p:attrNameLst>
                                      </p:cBhvr>
                                      <p:to>
                                        <p:strVal val="hidden"/>
                                      </p:to>
                                    </p:set>
                                  </p:childTnLst>
                                </p:cTn>
                              </p:par>
                              <p:par>
                                <p:cTn id="134" presetID="10" presetClass="entr" presetSubtype="0" fill="hold" nodeType="withEffect">
                                  <p:stCondLst>
                                    <p:cond delay="0"/>
                                  </p:stCondLst>
                                  <p:childTnLst>
                                    <p:set>
                                      <p:cBhvr>
                                        <p:cTn id="135" dur="1" fill="hold">
                                          <p:stCondLst>
                                            <p:cond delay="0"/>
                                          </p:stCondLst>
                                        </p:cTn>
                                        <p:tgtEl>
                                          <p:spTgt spid="63"/>
                                        </p:tgtEl>
                                        <p:attrNameLst>
                                          <p:attrName>style.visibility</p:attrName>
                                        </p:attrNameLst>
                                      </p:cBhvr>
                                      <p:to>
                                        <p:strVal val="visible"/>
                                      </p:to>
                                    </p:set>
                                    <p:animEffect transition="in" filter="fade">
                                      <p:cBhvr>
                                        <p:cTn id="136" dur="500"/>
                                        <p:tgtEl>
                                          <p:spTgt spid="63"/>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61"/>
                                        </p:tgtEl>
                                        <p:attrNameLst>
                                          <p:attrName>style.visibility</p:attrName>
                                        </p:attrNameLst>
                                      </p:cBhvr>
                                      <p:to>
                                        <p:strVal val="visible"/>
                                      </p:to>
                                    </p:set>
                                    <p:animEffect transition="in" filter="fade">
                                      <p:cBhvr>
                                        <p:cTn id="141" dur="500"/>
                                        <p:tgtEl>
                                          <p:spTgt spid="61"/>
                                        </p:tgtEl>
                                      </p:cBhvr>
                                    </p:animEffect>
                                  </p:childTnLst>
                                </p:cTn>
                              </p:par>
                              <p:par>
                                <p:cTn id="142" presetID="10" presetClass="entr" presetSubtype="0" fill="hold" nodeType="withEffect">
                                  <p:stCondLst>
                                    <p:cond delay="0"/>
                                  </p:stCondLst>
                                  <p:childTnLst>
                                    <p:set>
                                      <p:cBhvr>
                                        <p:cTn id="143" dur="1" fill="hold">
                                          <p:stCondLst>
                                            <p:cond delay="0"/>
                                          </p:stCondLst>
                                        </p:cTn>
                                        <p:tgtEl>
                                          <p:spTgt spid="60"/>
                                        </p:tgtEl>
                                        <p:attrNameLst>
                                          <p:attrName>style.visibility</p:attrName>
                                        </p:attrNameLst>
                                      </p:cBhvr>
                                      <p:to>
                                        <p:strVal val="visible"/>
                                      </p:to>
                                    </p:set>
                                    <p:animEffect transition="in" filter="fade">
                                      <p:cBhvr>
                                        <p:cTn id="144" dur="500"/>
                                        <p:tgtEl>
                                          <p:spTgt spid="60"/>
                                        </p:tgtEl>
                                      </p:cBhvr>
                                    </p:animEffect>
                                  </p:childTnLst>
                                </p:cTn>
                              </p:par>
                              <p:par>
                                <p:cTn id="145" presetID="10" presetClass="entr" presetSubtype="0" fill="hold" nodeType="withEffect">
                                  <p:stCondLst>
                                    <p:cond delay="0"/>
                                  </p:stCondLst>
                                  <p:childTnLst>
                                    <p:set>
                                      <p:cBhvr>
                                        <p:cTn id="146" dur="1" fill="hold">
                                          <p:stCondLst>
                                            <p:cond delay="0"/>
                                          </p:stCondLst>
                                        </p:cTn>
                                        <p:tgtEl>
                                          <p:spTgt spid="62"/>
                                        </p:tgtEl>
                                        <p:attrNameLst>
                                          <p:attrName>style.visibility</p:attrName>
                                        </p:attrNameLst>
                                      </p:cBhvr>
                                      <p:to>
                                        <p:strVal val="visible"/>
                                      </p:to>
                                    </p:set>
                                    <p:animEffect transition="in" filter="fade">
                                      <p:cBhvr>
                                        <p:cTn id="147" dur="500"/>
                                        <p:tgtEl>
                                          <p:spTgt spid="62"/>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3073"/>
                                        </p:tgtEl>
                                        <p:attrNameLst>
                                          <p:attrName>style.visibility</p:attrName>
                                        </p:attrNameLst>
                                      </p:cBhvr>
                                      <p:to>
                                        <p:strVal val="visible"/>
                                      </p:to>
                                    </p:set>
                                    <p:animEffect transition="in" filter="fade">
                                      <p:cBhvr>
                                        <p:cTn id="152" dur="500"/>
                                        <p:tgtEl>
                                          <p:spTgt spid="3073"/>
                                        </p:tgtEl>
                                      </p:cBhvr>
                                    </p:animEffect>
                                  </p:childTnLst>
                                </p:cTn>
                              </p:par>
                              <p:par>
                                <p:cTn id="153" presetID="10" presetClass="entr" presetSubtype="0" fill="hold" nodeType="withEffect">
                                  <p:stCondLst>
                                    <p:cond delay="0"/>
                                  </p:stCondLst>
                                  <p:childTnLst>
                                    <p:set>
                                      <p:cBhvr>
                                        <p:cTn id="154" dur="1" fill="hold">
                                          <p:stCondLst>
                                            <p:cond delay="0"/>
                                          </p:stCondLst>
                                        </p:cTn>
                                        <p:tgtEl>
                                          <p:spTgt spid="3072"/>
                                        </p:tgtEl>
                                        <p:attrNameLst>
                                          <p:attrName>style.visibility</p:attrName>
                                        </p:attrNameLst>
                                      </p:cBhvr>
                                      <p:to>
                                        <p:strVal val="visible"/>
                                      </p:to>
                                    </p:set>
                                    <p:animEffect transition="in" filter="fade">
                                      <p:cBhvr>
                                        <p:cTn id="155" dur="500"/>
                                        <p:tgtEl>
                                          <p:spTgt spid="3072"/>
                                        </p:tgtEl>
                                      </p:cBhvr>
                                    </p:animEffect>
                                  </p:childTnLst>
                                </p:cTn>
                              </p:par>
                              <p:par>
                                <p:cTn id="156" presetID="10" presetClass="entr" presetSubtype="0" fill="hold" nodeType="withEffect">
                                  <p:stCondLst>
                                    <p:cond delay="0"/>
                                  </p:stCondLst>
                                  <p:childTnLst>
                                    <p:set>
                                      <p:cBhvr>
                                        <p:cTn id="157" dur="1" fill="hold">
                                          <p:stCondLst>
                                            <p:cond delay="0"/>
                                          </p:stCondLst>
                                        </p:cTn>
                                        <p:tgtEl>
                                          <p:spTgt spid="3075"/>
                                        </p:tgtEl>
                                        <p:attrNameLst>
                                          <p:attrName>style.visibility</p:attrName>
                                        </p:attrNameLst>
                                      </p:cBhvr>
                                      <p:to>
                                        <p:strVal val="visible"/>
                                      </p:to>
                                    </p:set>
                                    <p:animEffect transition="in" filter="fade">
                                      <p:cBhvr>
                                        <p:cTn id="158" dur="500"/>
                                        <p:tgtEl>
                                          <p:spTgt spid="3075"/>
                                        </p:tgtEl>
                                      </p:cBhvr>
                                    </p:animEffect>
                                  </p:childTnLst>
                                </p:cTn>
                              </p:par>
                              <p:par>
                                <p:cTn id="159" presetID="10" presetClass="exit" presetSubtype="0" fill="hold" nodeType="withEffect">
                                  <p:stCondLst>
                                    <p:cond delay="0"/>
                                  </p:stCondLst>
                                  <p:childTnLst>
                                    <p:animEffect transition="out" filter="fade">
                                      <p:cBhvr>
                                        <p:cTn id="160" dur="500"/>
                                        <p:tgtEl>
                                          <p:spTgt spid="60"/>
                                        </p:tgtEl>
                                      </p:cBhvr>
                                    </p:animEffect>
                                    <p:set>
                                      <p:cBhvr>
                                        <p:cTn id="161" dur="1" fill="hold">
                                          <p:stCondLst>
                                            <p:cond delay="499"/>
                                          </p:stCondLst>
                                        </p:cTn>
                                        <p:tgtEl>
                                          <p:spTgt spid="60"/>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62"/>
                                        </p:tgtEl>
                                      </p:cBhvr>
                                    </p:animEffect>
                                    <p:set>
                                      <p:cBhvr>
                                        <p:cTn id="164" dur="1" fill="hold">
                                          <p:stCondLst>
                                            <p:cond delay="499"/>
                                          </p:stCondLst>
                                        </p:cTn>
                                        <p:tgtEl>
                                          <p:spTgt spid="62"/>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61"/>
                                        </p:tgtEl>
                                      </p:cBhvr>
                                    </p:animEffect>
                                    <p:set>
                                      <p:cBhvr>
                                        <p:cTn id="167" dur="1" fill="hold">
                                          <p:stCondLst>
                                            <p:cond delay="499"/>
                                          </p:stCondLst>
                                        </p:cTn>
                                        <p:tgtEl>
                                          <p:spTgt spid="61"/>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nodeType="click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500"/>
                                        <p:tgtEl>
                                          <p:spTgt spid="38"/>
                                        </p:tgtEl>
                                      </p:cBhvr>
                                    </p:animEffect>
                                  </p:childTnLst>
                                </p:cTn>
                              </p:par>
                              <p:par>
                                <p:cTn id="173" presetID="10" presetClass="exit" presetSubtype="0" fill="hold" nodeType="withEffect">
                                  <p:stCondLst>
                                    <p:cond delay="0"/>
                                  </p:stCondLst>
                                  <p:childTnLst>
                                    <p:animEffect transition="out" filter="fade">
                                      <p:cBhvr>
                                        <p:cTn id="174" dur="500"/>
                                        <p:tgtEl>
                                          <p:spTgt spid="63"/>
                                        </p:tgtEl>
                                      </p:cBhvr>
                                    </p:animEffect>
                                    <p:set>
                                      <p:cBhvr>
                                        <p:cTn id="175" dur="1" fill="hold">
                                          <p:stCondLst>
                                            <p:cond delay="499"/>
                                          </p:stCondLst>
                                        </p:cTn>
                                        <p:tgtEl>
                                          <p:spTgt spid="63"/>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3075"/>
                                        </p:tgtEl>
                                      </p:cBhvr>
                                    </p:animEffect>
                                    <p:set>
                                      <p:cBhvr>
                                        <p:cTn id="178" dur="1" fill="hold">
                                          <p:stCondLst>
                                            <p:cond delay="499"/>
                                          </p:stCondLst>
                                        </p:cTn>
                                        <p:tgtEl>
                                          <p:spTgt spid="3075"/>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3073"/>
                                        </p:tgtEl>
                                      </p:cBhvr>
                                    </p:animEffect>
                                    <p:set>
                                      <p:cBhvr>
                                        <p:cTn id="181" dur="1" fill="hold">
                                          <p:stCondLst>
                                            <p:cond delay="499"/>
                                          </p:stCondLst>
                                        </p:cTn>
                                        <p:tgtEl>
                                          <p:spTgt spid="3073"/>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3072"/>
                                        </p:tgtEl>
                                      </p:cBhvr>
                                    </p:animEffect>
                                    <p:set>
                                      <p:cBhvr>
                                        <p:cTn id="184" dur="1" fill="hold">
                                          <p:stCondLst>
                                            <p:cond delay="499"/>
                                          </p:stCondLst>
                                        </p:cTn>
                                        <p:tgtEl>
                                          <p:spTgt spid="3072"/>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3090"/>
                                        </p:tgtEl>
                                        <p:attrNameLst>
                                          <p:attrName>style.visibility</p:attrName>
                                        </p:attrNameLst>
                                      </p:cBhvr>
                                      <p:to>
                                        <p:strVal val="visible"/>
                                      </p:to>
                                    </p:set>
                                    <p:animEffect transition="in" filter="fade">
                                      <p:cBhvr>
                                        <p:cTn id="187" dur="500"/>
                                        <p:tgtEl>
                                          <p:spTgt spid="3090"/>
                                        </p:tgtEl>
                                      </p:cBhvr>
                                    </p:animEffect>
                                  </p:childTnLst>
                                </p:cTn>
                              </p:par>
                              <p:par>
                                <p:cTn id="188" presetID="10" presetClass="entr" presetSubtype="0" fill="hold" nodeType="withEffect">
                                  <p:stCondLst>
                                    <p:cond delay="0"/>
                                  </p:stCondLst>
                                  <p:childTnLst>
                                    <p:set>
                                      <p:cBhvr>
                                        <p:cTn id="189" dur="1" fill="hold">
                                          <p:stCondLst>
                                            <p:cond delay="0"/>
                                          </p:stCondLst>
                                        </p:cTn>
                                        <p:tgtEl>
                                          <p:spTgt spid="3091"/>
                                        </p:tgtEl>
                                        <p:attrNameLst>
                                          <p:attrName>style.visibility</p:attrName>
                                        </p:attrNameLst>
                                      </p:cBhvr>
                                      <p:to>
                                        <p:strVal val="visible"/>
                                      </p:to>
                                    </p:set>
                                    <p:animEffect transition="in" filter="fade">
                                      <p:cBhvr>
                                        <p:cTn id="190" dur="500"/>
                                        <p:tgtEl>
                                          <p:spTgt spid="3091"/>
                                        </p:tgtEl>
                                      </p:cBhvr>
                                    </p:animEffect>
                                  </p:childTnLst>
                                </p:cTn>
                              </p:par>
                              <p:par>
                                <p:cTn id="191" presetID="10" presetClass="exit" presetSubtype="0" fill="hold" nodeType="withEffect">
                                  <p:stCondLst>
                                    <p:cond delay="0"/>
                                  </p:stCondLst>
                                  <p:childTnLst>
                                    <p:animEffect transition="out" filter="fade">
                                      <p:cBhvr>
                                        <p:cTn id="192" dur="500"/>
                                        <p:tgtEl>
                                          <p:spTgt spid="56"/>
                                        </p:tgtEl>
                                      </p:cBhvr>
                                    </p:animEffect>
                                    <p:set>
                                      <p:cBhvr>
                                        <p:cTn id="193" dur="1" fill="hold">
                                          <p:stCondLst>
                                            <p:cond delay="499"/>
                                          </p:stCondLst>
                                        </p:cTn>
                                        <p:tgtEl>
                                          <p:spTgt spid="56"/>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57"/>
                                        </p:tgtEl>
                                      </p:cBhvr>
                                    </p:animEffect>
                                    <p:set>
                                      <p:cBhvr>
                                        <p:cTn id="196" dur="1" fill="hold">
                                          <p:stCondLst>
                                            <p:cond delay="499"/>
                                          </p:stCondLst>
                                        </p:cTn>
                                        <p:tgtEl>
                                          <p:spTgt spid="57"/>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0" presetClass="entr" presetSubtype="0" fill="hold" nodeType="clickEffect">
                                  <p:stCondLst>
                                    <p:cond delay="0"/>
                                  </p:stCondLst>
                                  <p:childTnLst>
                                    <p:set>
                                      <p:cBhvr>
                                        <p:cTn id="200" dur="1" fill="hold">
                                          <p:stCondLst>
                                            <p:cond delay="0"/>
                                          </p:stCondLst>
                                        </p:cTn>
                                        <p:tgtEl>
                                          <p:spTgt spid="3080"/>
                                        </p:tgtEl>
                                        <p:attrNameLst>
                                          <p:attrName>style.visibility</p:attrName>
                                        </p:attrNameLst>
                                      </p:cBhvr>
                                      <p:to>
                                        <p:strVal val="visible"/>
                                      </p:to>
                                    </p:set>
                                    <p:animEffect transition="in" filter="fade">
                                      <p:cBhvr>
                                        <p:cTn id="201" dur="500"/>
                                        <p:tgtEl>
                                          <p:spTgt spid="3080"/>
                                        </p:tgtEl>
                                      </p:cBhvr>
                                    </p:animEffect>
                                  </p:childTnLst>
                                </p:cTn>
                              </p:par>
                              <p:par>
                                <p:cTn id="202" presetID="10" presetClass="entr" presetSubtype="0" fill="hold" nodeType="withEffect">
                                  <p:stCondLst>
                                    <p:cond delay="0"/>
                                  </p:stCondLst>
                                  <p:childTnLst>
                                    <p:set>
                                      <p:cBhvr>
                                        <p:cTn id="203" dur="1" fill="hold">
                                          <p:stCondLst>
                                            <p:cond delay="0"/>
                                          </p:stCondLst>
                                        </p:cTn>
                                        <p:tgtEl>
                                          <p:spTgt spid="3092"/>
                                        </p:tgtEl>
                                        <p:attrNameLst>
                                          <p:attrName>style.visibility</p:attrName>
                                        </p:attrNameLst>
                                      </p:cBhvr>
                                      <p:to>
                                        <p:strVal val="visible"/>
                                      </p:to>
                                    </p:set>
                                    <p:animEffect transition="in" filter="fade">
                                      <p:cBhvr>
                                        <p:cTn id="204" dur="500"/>
                                        <p:tgtEl>
                                          <p:spTgt spid="3092"/>
                                        </p:tgtEl>
                                      </p:cBhvr>
                                    </p:animEffect>
                                  </p:childTnLst>
                                </p:cTn>
                              </p:par>
                              <p:par>
                                <p:cTn id="205" presetID="10" presetClass="entr" presetSubtype="0" fill="hold" nodeType="withEffect">
                                  <p:stCondLst>
                                    <p:cond delay="0"/>
                                  </p:stCondLst>
                                  <p:childTnLst>
                                    <p:set>
                                      <p:cBhvr>
                                        <p:cTn id="206" dur="1" fill="hold">
                                          <p:stCondLst>
                                            <p:cond delay="0"/>
                                          </p:stCondLst>
                                        </p:cTn>
                                        <p:tgtEl>
                                          <p:spTgt spid="3093"/>
                                        </p:tgtEl>
                                        <p:attrNameLst>
                                          <p:attrName>style.visibility</p:attrName>
                                        </p:attrNameLst>
                                      </p:cBhvr>
                                      <p:to>
                                        <p:strVal val="visible"/>
                                      </p:to>
                                    </p:set>
                                    <p:animEffect transition="in" filter="fade">
                                      <p:cBhvr>
                                        <p:cTn id="207" dur="500"/>
                                        <p:tgtEl>
                                          <p:spTgt spid="3093"/>
                                        </p:tgtEl>
                                      </p:cBhvr>
                                    </p:animEffect>
                                  </p:childTnLst>
                                </p:cTn>
                              </p:par>
                              <p:par>
                                <p:cTn id="208" presetID="10" presetClass="exit" presetSubtype="0" fill="hold" nodeType="withEffect">
                                  <p:stCondLst>
                                    <p:cond delay="0"/>
                                  </p:stCondLst>
                                  <p:childTnLst>
                                    <p:animEffect transition="out" filter="fade">
                                      <p:cBhvr>
                                        <p:cTn id="209" dur="500"/>
                                        <p:tgtEl>
                                          <p:spTgt spid="3091"/>
                                        </p:tgtEl>
                                      </p:cBhvr>
                                    </p:animEffect>
                                    <p:set>
                                      <p:cBhvr>
                                        <p:cTn id="210" dur="1" fill="hold">
                                          <p:stCondLst>
                                            <p:cond delay="499"/>
                                          </p:stCondLst>
                                        </p:cTn>
                                        <p:tgtEl>
                                          <p:spTgt spid="3091"/>
                                        </p:tgtEl>
                                        <p:attrNameLst>
                                          <p:attrName>style.visibility</p:attrName>
                                        </p:attrNameLst>
                                      </p:cBhvr>
                                      <p:to>
                                        <p:strVal val="hidden"/>
                                      </p:to>
                                    </p:set>
                                  </p:childTnLst>
                                </p:cTn>
                              </p:par>
                              <p:par>
                                <p:cTn id="211" presetID="10" presetClass="exit" presetSubtype="0" fill="hold" nodeType="withEffect">
                                  <p:stCondLst>
                                    <p:cond delay="0"/>
                                  </p:stCondLst>
                                  <p:childTnLst>
                                    <p:animEffect transition="out" filter="fade">
                                      <p:cBhvr>
                                        <p:cTn id="212" dur="500"/>
                                        <p:tgtEl>
                                          <p:spTgt spid="3090"/>
                                        </p:tgtEl>
                                      </p:cBhvr>
                                    </p:animEffect>
                                    <p:set>
                                      <p:cBhvr>
                                        <p:cTn id="213" dur="1" fill="hold">
                                          <p:stCondLst>
                                            <p:cond delay="499"/>
                                          </p:stCondLst>
                                        </p:cTn>
                                        <p:tgtEl>
                                          <p:spTgt spid="3090"/>
                                        </p:tgtEl>
                                        <p:attrNameLst>
                                          <p:attrName>style.visibility</p:attrName>
                                        </p:attrNameLst>
                                      </p:cBhvr>
                                      <p:to>
                                        <p:strVal val="hidden"/>
                                      </p:to>
                                    </p:set>
                                  </p:childTnLst>
                                </p:cTn>
                              </p:par>
                              <p:par>
                                <p:cTn id="214" presetID="10" presetClass="entr" presetSubtype="0" fill="hold" nodeType="withEffect">
                                  <p:stCondLst>
                                    <p:cond delay="0"/>
                                  </p:stCondLst>
                                  <p:childTnLst>
                                    <p:set>
                                      <p:cBhvr>
                                        <p:cTn id="215" dur="1" fill="hold">
                                          <p:stCondLst>
                                            <p:cond delay="0"/>
                                          </p:stCondLst>
                                        </p:cTn>
                                        <p:tgtEl>
                                          <p:spTgt spid="3093"/>
                                        </p:tgtEl>
                                        <p:attrNameLst>
                                          <p:attrName>style.visibility</p:attrName>
                                        </p:attrNameLst>
                                      </p:cBhvr>
                                      <p:to>
                                        <p:strVal val="visible"/>
                                      </p:to>
                                    </p:set>
                                    <p:animEffect transition="in" filter="fade">
                                      <p:cBhvr>
                                        <p:cTn id="216" dur="500"/>
                                        <p:tgtEl>
                                          <p:spTgt spid="3093"/>
                                        </p:tgtEl>
                                      </p:cBhvr>
                                    </p:animEffect>
                                  </p:childTnLst>
                                </p:cTn>
                              </p:par>
                              <p:par>
                                <p:cTn id="217" presetID="3" presetClass="entr" presetSubtype="10" fill="hold" grpId="0" nodeType="withEffect">
                                  <p:stCondLst>
                                    <p:cond delay="0"/>
                                  </p:stCondLst>
                                  <p:childTnLst>
                                    <p:set>
                                      <p:cBhvr>
                                        <p:cTn id="218" dur="1" fill="hold">
                                          <p:stCondLst>
                                            <p:cond delay="0"/>
                                          </p:stCondLst>
                                        </p:cTn>
                                        <p:tgtEl>
                                          <p:spTgt spid="3094"/>
                                        </p:tgtEl>
                                        <p:attrNameLst>
                                          <p:attrName>style.visibility</p:attrName>
                                        </p:attrNameLst>
                                      </p:cBhvr>
                                      <p:to>
                                        <p:strVal val="visible"/>
                                      </p:to>
                                    </p:set>
                                    <p:animEffect transition="in" filter="blinds(horizontal)">
                                      <p:cBhvr>
                                        <p:cTn id="219" dur="500"/>
                                        <p:tgtEl>
                                          <p:spTgt spid="3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09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60CBEF-2D44-0D40-CBF3-BB1002444333}"/>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How does diet affect this?</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5EB577F-83D2-39DC-053F-81E7815EDBAA}"/>
              </a:ext>
            </a:extLst>
          </p:cNvPr>
          <p:cNvSpPr>
            <a:spLocks noGrp="1"/>
          </p:cNvSpPr>
          <p:nvPr>
            <p:ph idx="1"/>
          </p:nvPr>
        </p:nvSpPr>
        <p:spPr>
          <a:xfrm>
            <a:off x="835797" y="2761891"/>
            <a:ext cx="3003835" cy="3472949"/>
          </a:xfrm>
        </p:spPr>
        <p:txBody>
          <a:bodyPr/>
          <a:lstStyle/>
          <a:p>
            <a:pPr marL="0" indent="0" algn="ctr">
              <a:buNone/>
            </a:pPr>
            <a:r>
              <a:rPr lang="en-GB" dirty="0">
                <a:latin typeface="Arial" panose="020B0604020202020204" pitchFamily="34" charset="0"/>
                <a:cs typeface="Arial" panose="020B0604020202020204" pitchFamily="34" charset="0"/>
              </a:rPr>
              <a:t>Unsaturated fats</a:t>
            </a:r>
          </a:p>
        </p:txBody>
      </p:sp>
      <p:sp>
        <p:nvSpPr>
          <p:cNvPr id="6" name="Content Placeholder 4">
            <a:extLst>
              <a:ext uri="{FF2B5EF4-FFF2-40B4-BE49-F238E27FC236}">
                <a16:creationId xmlns:a16="http://schemas.microsoft.com/office/drawing/2014/main" id="{56DF4D17-4FCF-B2A4-12F6-585F5428F840}"/>
              </a:ext>
            </a:extLst>
          </p:cNvPr>
          <p:cNvSpPr txBox="1">
            <a:spLocks/>
          </p:cNvSpPr>
          <p:nvPr/>
        </p:nvSpPr>
        <p:spPr>
          <a:xfrm>
            <a:off x="5257800" y="2704014"/>
            <a:ext cx="1152462" cy="3472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Arial" panose="020B0604020202020204" pitchFamily="34" charset="0"/>
                <a:cs typeface="Arial" panose="020B0604020202020204" pitchFamily="34" charset="0"/>
              </a:rPr>
              <a:t>Fibre</a:t>
            </a:r>
          </a:p>
        </p:txBody>
      </p:sp>
      <p:pic>
        <p:nvPicPr>
          <p:cNvPr id="3074" name="Picture 2" descr="Vegetable oil Cooking Oils Seed oil, olive oil transparent background PNG  clipart | HiClipart">
            <a:extLst>
              <a:ext uri="{FF2B5EF4-FFF2-40B4-BE49-F238E27FC236}">
                <a16:creationId xmlns:a16="http://schemas.microsoft.com/office/drawing/2014/main" id="{660F2F8C-7960-EF78-9B7B-D281252910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70" r="33159"/>
          <a:stretch>
            <a:fillRect/>
          </a:stretch>
        </p:blipFill>
        <p:spPr bwMode="auto">
          <a:xfrm>
            <a:off x="640079" y="3122025"/>
            <a:ext cx="764216" cy="1554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are the Health Benefits of Nuts?">
            <a:extLst>
              <a:ext uri="{FF2B5EF4-FFF2-40B4-BE49-F238E27FC236}">
                <a16:creationId xmlns:a16="http://schemas.microsoft.com/office/drawing/2014/main" id="{BB37075D-BCBF-FB8A-09E3-9EBDC89CA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609" y="3196402"/>
            <a:ext cx="2251217" cy="152534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MASH Fish for Your Heart - Guiding Stars">
            <a:extLst>
              <a:ext uri="{FF2B5EF4-FFF2-40B4-BE49-F238E27FC236}">
                <a16:creationId xmlns:a16="http://schemas.microsoft.com/office/drawing/2014/main" id="{CE5289FF-19EC-03AC-3804-76A75641F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940" y="4786826"/>
            <a:ext cx="2251218" cy="150243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MINERVA CLASSIC OLIVE OIL 5LT,Greece price supplier - 21food">
            <a:extLst>
              <a:ext uri="{FF2B5EF4-FFF2-40B4-BE49-F238E27FC236}">
                <a16:creationId xmlns:a16="http://schemas.microsoft.com/office/drawing/2014/main" id="{2733523E-D74C-518A-3323-8A19AB0BE8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947" r="32006"/>
          <a:stretch>
            <a:fillRect/>
          </a:stretch>
        </p:blipFill>
        <p:spPr bwMode="auto">
          <a:xfrm>
            <a:off x="3287341" y="4769037"/>
            <a:ext cx="688049" cy="156210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eeds are everything - Casa Mia Tours">
            <a:extLst>
              <a:ext uri="{FF2B5EF4-FFF2-40B4-BE49-F238E27FC236}">
                <a16:creationId xmlns:a16="http://schemas.microsoft.com/office/drawing/2014/main" id="{CC17C786-F964-79B3-6B6D-E2231EBDE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6786" y="3177938"/>
            <a:ext cx="2074490" cy="155209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A beginner's guide to buying, cooking and eating more and better vegetables  | British GQ">
            <a:extLst>
              <a:ext uri="{FF2B5EF4-FFF2-40B4-BE49-F238E27FC236}">
                <a16:creationId xmlns:a16="http://schemas.microsoft.com/office/drawing/2014/main" id="{EBE2BBC4-41D8-0798-7928-DB7C0964EA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96786" y="4831419"/>
            <a:ext cx="2074490" cy="1555868"/>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4">
            <a:extLst>
              <a:ext uri="{FF2B5EF4-FFF2-40B4-BE49-F238E27FC236}">
                <a16:creationId xmlns:a16="http://schemas.microsoft.com/office/drawing/2014/main" id="{9B0D2F7F-FCA8-E57C-F813-808F5B6CF638}"/>
              </a:ext>
            </a:extLst>
          </p:cNvPr>
          <p:cNvSpPr txBox="1">
            <a:spLocks/>
          </p:cNvSpPr>
          <p:nvPr/>
        </p:nvSpPr>
        <p:spPr>
          <a:xfrm>
            <a:off x="7982512" y="2758543"/>
            <a:ext cx="3003835" cy="3472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Arial" panose="020B0604020202020204" pitchFamily="34" charset="0"/>
                <a:cs typeface="Arial" panose="020B0604020202020204" pitchFamily="34" charset="0"/>
              </a:rPr>
              <a:t>Saturated fats</a:t>
            </a:r>
          </a:p>
        </p:txBody>
      </p:sp>
      <p:pic>
        <p:nvPicPr>
          <p:cNvPr id="3092" name="Picture 20" descr="Butter PNG Images">
            <a:extLst>
              <a:ext uri="{FF2B5EF4-FFF2-40B4-BE49-F238E27FC236}">
                <a16:creationId xmlns:a16="http://schemas.microsoft.com/office/drawing/2014/main" id="{955C761A-F2C5-3868-9224-6257E9CF7C0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7500" r="91000">
                        <a14:foregroundMark x1="7500" y1="46222" x2="7500" y2="46222"/>
                        <a14:foregroundMark x1="91000" y1="50222" x2="91000" y2="50222"/>
                      </a14:backgroundRemoval>
                    </a14:imgEffect>
                  </a14:imgLayer>
                </a14:imgProps>
              </a:ext>
              <a:ext uri="{28A0092B-C50C-407E-A947-70E740481C1C}">
                <a14:useLocalDpi xmlns:a14="http://schemas.microsoft.com/office/drawing/2010/main" val="0"/>
              </a:ext>
            </a:extLst>
          </a:blip>
          <a:srcRect/>
          <a:stretch>
            <a:fillRect/>
          </a:stretch>
        </p:blipFill>
        <p:spPr bwMode="auto">
          <a:xfrm>
            <a:off x="7521114" y="2829358"/>
            <a:ext cx="2241030" cy="1680773"/>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Beef PNG Image Background">
            <a:extLst>
              <a:ext uri="{FF2B5EF4-FFF2-40B4-BE49-F238E27FC236}">
                <a16:creationId xmlns:a16="http://schemas.microsoft.com/office/drawing/2014/main" id="{D1782289-AF1A-BA81-9C9B-B685EF43C9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08626" y="4149113"/>
            <a:ext cx="1964370" cy="1104958"/>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Coconut shells and round clear glass container filled with white cream \,  Organic food Coconut water Coconut oil, coconut oil transparent background  PNG clipart | HiClipart">
            <a:extLst>
              <a:ext uri="{FF2B5EF4-FFF2-40B4-BE49-F238E27FC236}">
                <a16:creationId xmlns:a16="http://schemas.microsoft.com/office/drawing/2014/main" id="{AFA40444-00ED-D609-6D96-5AD8387C2908}"/>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5136" r="95921">
                        <a14:foregroundMark x1="20695" y1="52963" x2="17069" y2="46667"/>
                        <a14:foregroundMark x1="17069" y1="46667" x2="10423" y2="54444"/>
                        <a14:foregroundMark x1="10423" y1="54444" x2="10876" y2="61667"/>
                        <a14:foregroundMark x1="10876" y1="61667" x2="15257" y2="64259"/>
                        <a14:foregroundMark x1="5287" y1="52963" x2="5287" y2="52963"/>
                        <a14:foregroundMark x1="27190" y1="41667" x2="27190" y2="41667"/>
                        <a14:foregroundMark x1="91390" y1="47222" x2="91390" y2="47222"/>
                        <a14:foregroundMark x1="91390" y1="51852" x2="91390" y2="51852"/>
                        <a14:foregroundMark x1="91390" y1="51852" x2="85498" y2="51667"/>
                        <a14:foregroundMark x1="85498" y1="51667" x2="89426" y2="46481"/>
                        <a14:foregroundMark x1="89426" y1="46481" x2="95921" y2="45926"/>
                        <a14:foregroundMark x1="95921" y1="45926" x2="92900" y2="53704"/>
                        <a14:foregroundMark x1="27190" y1="38333" x2="29456" y2="57037"/>
                        <a14:foregroundMark x1="29456" y1="57037" x2="23867" y2="60000"/>
                        <a14:foregroundMark x1="23867" y1="60000" x2="19033" y2="65370"/>
                        <a14:foregroundMark x1="19033" y1="65370" x2="19184" y2="65741"/>
                        <a14:backgroundMark x1="78701" y1="80370" x2="80967" y2="65926"/>
                      </a14:backgroundRemoval>
                    </a14:imgEffect>
                  </a14:imgLayer>
                </a14:imgProps>
              </a:ext>
              <a:ext uri="{28A0092B-C50C-407E-A947-70E740481C1C}">
                <a14:useLocalDpi xmlns:a14="http://schemas.microsoft.com/office/drawing/2010/main" val="0"/>
              </a:ext>
            </a:extLst>
          </a:blip>
          <a:srcRect/>
          <a:stretch>
            <a:fillRect/>
          </a:stretch>
        </p:blipFill>
        <p:spPr bwMode="auto">
          <a:xfrm>
            <a:off x="7237522" y="4752994"/>
            <a:ext cx="2063608" cy="168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41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460949-28AF-35F2-BEAE-C1F25355910C}"/>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4FF772A-59D6-A663-9FBF-87DFC9CBF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F413F400-908D-BA6D-A489-96F453688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9C210317-F9F3-6F26-39D6-84F6138039E0}"/>
              </a:ext>
            </a:extLst>
          </p:cNvPr>
          <p:cNvPicPr>
            <a:picLocks noGrp="1" noChangeAspect="1"/>
          </p:cNvPicPr>
          <p:nvPr>
            <p:ph idx="1"/>
          </p:nvPr>
        </p:nvPicPr>
        <p:blipFill>
          <a:blip r:embed="rId3"/>
          <a:srcRect t="245" b="-243"/>
          <a:stretch>
            <a:fillRect/>
          </a:stretch>
        </p:blipFill>
        <p:spPr>
          <a:xfrm>
            <a:off x="1882006" y="239843"/>
            <a:ext cx="8450714" cy="6340839"/>
          </a:xfrm>
          <a:prstGeom prst="rect">
            <a:avLst/>
          </a:prstGeom>
        </p:spPr>
      </p:pic>
      <p:sp>
        <p:nvSpPr>
          <p:cNvPr id="2" name="TextBox 1">
            <a:extLst>
              <a:ext uri="{FF2B5EF4-FFF2-40B4-BE49-F238E27FC236}">
                <a16:creationId xmlns:a16="http://schemas.microsoft.com/office/drawing/2014/main" id="{C0843647-DB7E-788D-9DA6-B03D4D5415D1}"/>
              </a:ext>
            </a:extLst>
          </p:cNvPr>
          <p:cNvSpPr txBox="1"/>
          <p:nvPr/>
        </p:nvSpPr>
        <p:spPr>
          <a:xfrm>
            <a:off x="8364512" y="6391779"/>
            <a:ext cx="2074607" cy="369332"/>
          </a:xfrm>
          <a:prstGeom prst="rect">
            <a:avLst/>
          </a:prstGeom>
          <a:noFill/>
        </p:spPr>
        <p:txBody>
          <a:bodyPr wrap="none" rtlCol="0">
            <a:spAutoFit/>
          </a:bodyPr>
          <a:lstStyle/>
          <a:p>
            <a:r>
              <a:rPr lang="en-GB" dirty="0"/>
              <a:t>Hooper et al., 2020</a:t>
            </a:r>
          </a:p>
        </p:txBody>
      </p:sp>
    </p:spTree>
    <p:extLst>
      <p:ext uri="{BB962C8B-B14F-4D97-AF65-F5344CB8AC3E}">
        <p14:creationId xmlns:p14="http://schemas.microsoft.com/office/powerpoint/2010/main" val="1582846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DC48D1-7879-78BE-080F-469345F5D44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2F0A457-10ED-547F-CD21-05FCFA860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799962D-179E-93EF-22CE-6E34456E2B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7396249D-5589-8A9B-656C-3E26DB764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BF73CB-8729-E343-E2EA-CEBCD03BF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A13945A-CA0E-BE3C-1B8C-E136C737D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53FE55C5-66E4-E524-B082-8F458B09B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196B56-14E8-61E4-05E6-2073C38DF8EE}"/>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Saturated fats and LDL aggregation susceptibility</a:t>
            </a:r>
          </a:p>
        </p:txBody>
      </p:sp>
      <p:cxnSp>
        <p:nvCxnSpPr>
          <p:cNvPr id="17" name="Straight Connector 16">
            <a:extLst>
              <a:ext uri="{FF2B5EF4-FFF2-40B4-BE49-F238E27FC236}">
                <a16:creationId xmlns:a16="http://schemas.microsoft.com/office/drawing/2014/main" id="{247E15E6-BA48-FDC4-DE43-40FE16F720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B2C8144-451C-457E-A672-D6CC099C0EC6}"/>
              </a:ext>
            </a:extLst>
          </p:cNvPr>
          <p:cNvSpPr>
            <a:spLocks noGrp="1"/>
          </p:cNvSpPr>
          <p:nvPr>
            <p:ph idx="1"/>
          </p:nvPr>
        </p:nvSpPr>
        <p:spPr>
          <a:xfrm>
            <a:off x="838200" y="2704014"/>
            <a:ext cx="10515600" cy="2752406"/>
          </a:xfrm>
        </p:spPr>
        <p:txBody>
          <a:bodyPr>
            <a:normAutofit/>
          </a:bodyPr>
          <a:lstStyle/>
          <a:p>
            <a:r>
              <a:rPr lang="en-GB" dirty="0">
                <a:latin typeface="Arial" panose="020B0604020202020204" pitchFamily="34" charset="0"/>
                <a:cs typeface="Arial" panose="020B0604020202020204" pitchFamily="34" charset="0"/>
              </a:rPr>
              <a:t>A 2021 study from the </a:t>
            </a:r>
            <a:r>
              <a:rPr lang="en-GB" dirty="0" err="1">
                <a:latin typeface="Arial" panose="020B0604020202020204" pitchFamily="34" charset="0"/>
                <a:cs typeface="Arial" panose="020B0604020202020204" pitchFamily="34" charset="0"/>
              </a:rPr>
              <a:t>Wihuri</a:t>
            </a:r>
            <a:r>
              <a:rPr lang="en-GB" dirty="0">
                <a:latin typeface="Arial" panose="020B0604020202020204" pitchFamily="34" charset="0"/>
                <a:cs typeface="Arial" panose="020B0604020202020204" pitchFamily="34" charset="0"/>
              </a:rPr>
              <a:t> Research Institute’s lab has demonstrated that SFA overconsumption increases LDL aggregation susceptibility.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However, overconsumption of USFAs and simple sugars do not appear to have the same effect. </a:t>
            </a:r>
          </a:p>
        </p:txBody>
      </p:sp>
      <p:sp>
        <p:nvSpPr>
          <p:cNvPr id="3" name="TextBox 2">
            <a:extLst>
              <a:ext uri="{FF2B5EF4-FFF2-40B4-BE49-F238E27FC236}">
                <a16:creationId xmlns:a16="http://schemas.microsoft.com/office/drawing/2014/main" id="{62317460-EED3-0FB0-099B-697AB229D129}"/>
              </a:ext>
            </a:extLst>
          </p:cNvPr>
          <p:cNvSpPr txBox="1"/>
          <p:nvPr/>
        </p:nvSpPr>
        <p:spPr>
          <a:xfrm>
            <a:off x="9279193" y="5928596"/>
            <a:ext cx="1927387" cy="369332"/>
          </a:xfrm>
          <a:prstGeom prst="rect">
            <a:avLst/>
          </a:prstGeom>
          <a:noFill/>
        </p:spPr>
        <p:txBody>
          <a:bodyPr wrap="none" rtlCol="0">
            <a:spAutoFit/>
          </a:bodyPr>
          <a:lstStyle/>
          <a:p>
            <a:r>
              <a:rPr lang="en-GB" dirty="0" err="1"/>
              <a:t>Ruuth</a:t>
            </a:r>
            <a:r>
              <a:rPr lang="en-GB" dirty="0"/>
              <a:t> et al., 2021</a:t>
            </a:r>
          </a:p>
        </p:txBody>
      </p:sp>
    </p:spTree>
    <p:extLst>
      <p:ext uri="{BB962C8B-B14F-4D97-AF65-F5344CB8AC3E}">
        <p14:creationId xmlns:p14="http://schemas.microsoft.com/office/powerpoint/2010/main" val="745860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8C3C9A-14D3-65CE-CBBE-1E9729DF79A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7468A5-BE76-4FAE-1CFA-C5CF52E05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2049CF9-6909-00FE-8C38-3D0DBF3506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69A5F1DC-8D65-AE7A-DB21-026A68BF0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147EF4E-901B-19A2-A039-C9B6B0EA8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B167BD2-66B2-360D-88E3-EE71125838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E38BF5D-982E-CF0D-1A8E-CEBE4D65C1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08C88C-DC4C-20DB-518C-3CA6FD6CDEEF}"/>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What about exercise?</a:t>
            </a:r>
          </a:p>
        </p:txBody>
      </p:sp>
      <p:cxnSp>
        <p:nvCxnSpPr>
          <p:cNvPr id="17" name="Straight Connector 16">
            <a:extLst>
              <a:ext uri="{FF2B5EF4-FFF2-40B4-BE49-F238E27FC236}">
                <a16:creationId xmlns:a16="http://schemas.microsoft.com/office/drawing/2014/main" id="{65BD9C3B-592E-D2F3-C50B-ECA9B38821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0C0529B0-2BD2-5529-2AA8-012E45E0AF72}"/>
              </a:ext>
            </a:extLst>
          </p:cNvPr>
          <p:cNvSpPr>
            <a:spLocks noGrp="1"/>
          </p:cNvSpPr>
          <p:nvPr>
            <p:ph idx="1"/>
          </p:nvPr>
        </p:nvSpPr>
        <p:spPr>
          <a:xfrm>
            <a:off x="838200" y="2704013"/>
            <a:ext cx="10515600" cy="3344081"/>
          </a:xfrm>
        </p:spPr>
        <p:txBody>
          <a:bodyPr>
            <a:normAutofit/>
          </a:bodyPr>
          <a:lstStyle/>
          <a:p>
            <a:r>
              <a:rPr lang="en-GB" dirty="0">
                <a:latin typeface="Arial" panose="020B0604020202020204" pitchFamily="34" charset="0"/>
                <a:cs typeface="Arial" panose="020B0604020202020204" pitchFamily="34" charset="0"/>
              </a:rPr>
              <a:t>Resistance exercise (RE) has been shown to improve lipids in multiple populations.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Its effects are maximised when it is paired with aerobic training.</a:t>
            </a:r>
          </a:p>
          <a:p>
            <a:pPr marL="0" indent="0">
              <a:buNone/>
            </a:pP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The effects of resistance training on LDL aggregation have not yet been investigated.</a:t>
            </a:r>
          </a:p>
          <a:p>
            <a:endParaRPr lang="en-GB"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7F091C5-0515-C6DE-F14A-C73F69AEB5BE}"/>
              </a:ext>
            </a:extLst>
          </p:cNvPr>
          <p:cNvSpPr txBox="1"/>
          <p:nvPr/>
        </p:nvSpPr>
        <p:spPr>
          <a:xfrm>
            <a:off x="3862232" y="6104446"/>
            <a:ext cx="7685334" cy="369332"/>
          </a:xfrm>
          <a:prstGeom prst="rect">
            <a:avLst/>
          </a:prstGeom>
          <a:noFill/>
        </p:spPr>
        <p:txBody>
          <a:bodyPr wrap="square" rtlCol="0">
            <a:spAutoFit/>
          </a:bodyPr>
          <a:lstStyle/>
          <a:p>
            <a:r>
              <a:rPr lang="en-GB" dirty="0"/>
              <a:t>Ambrozi et al., 2022; He et al., 2023; Ihalainen et al., 2019; Zhou et al., 2022</a:t>
            </a:r>
          </a:p>
        </p:txBody>
      </p:sp>
    </p:spTree>
    <p:extLst>
      <p:ext uri="{BB962C8B-B14F-4D97-AF65-F5344CB8AC3E}">
        <p14:creationId xmlns:p14="http://schemas.microsoft.com/office/powerpoint/2010/main" val="1699283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6BEC59-B0AF-7AD5-4240-8E4838FBC33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C748E6-A564-883D-CC5A-FF8B347AA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A65E3DA-1AAD-5A15-D420-AC398B7AB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BF4AF792-C1FD-8EAE-7982-CDDD24D55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0BAAD0-EDB9-E0A1-8D1E-AFEB831B3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AB750E-D0FC-B698-667A-473574BF84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86B39E6B-4C95-380A-7F69-A1DDC5EF9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3C079-83A2-C411-F235-2A3D815B6368}"/>
              </a:ext>
            </a:extLst>
          </p:cNvPr>
          <p:cNvSpPr>
            <a:spLocks noGrp="1"/>
          </p:cNvSpPr>
          <p:nvPr>
            <p:ph type="title"/>
          </p:nvPr>
        </p:nvSpPr>
        <p:spPr>
          <a:xfrm>
            <a:off x="1043631" y="809898"/>
            <a:ext cx="9942716" cy="1554480"/>
          </a:xfrm>
        </p:spPr>
        <p:txBody>
          <a:bodyPr anchor="ctr">
            <a:normAutofit/>
          </a:bodyPr>
          <a:lstStyle/>
          <a:p>
            <a:r>
              <a:rPr lang="en-GB" sz="4800" dirty="0">
                <a:latin typeface="Arial" panose="020B0604020202020204" pitchFamily="34" charset="0"/>
                <a:cs typeface="Arial" panose="020B0604020202020204" pitchFamily="34" charset="0"/>
              </a:rPr>
              <a:t>What does this have to do with me?</a:t>
            </a:r>
          </a:p>
        </p:txBody>
      </p:sp>
      <p:cxnSp>
        <p:nvCxnSpPr>
          <p:cNvPr id="17" name="Straight Connector 16">
            <a:extLst>
              <a:ext uri="{FF2B5EF4-FFF2-40B4-BE49-F238E27FC236}">
                <a16:creationId xmlns:a16="http://schemas.microsoft.com/office/drawing/2014/main" id="{3E785047-B655-16D8-B0D8-D6D3782751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122" name="Picture 2" descr="Flag of Greece: The Story Behind the Greek Flag - AllinCrete Travel Guide  for Crete">
            <a:extLst>
              <a:ext uri="{FF2B5EF4-FFF2-40B4-BE49-F238E27FC236}">
                <a16:creationId xmlns:a16="http://schemas.microsoft.com/office/drawing/2014/main" id="{50BCBFD8-1754-948E-EE5D-E00B67746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5" y="2806284"/>
            <a:ext cx="4960467" cy="33069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memade Greek Pork Gyros Souvlaki recipe">
            <a:extLst>
              <a:ext uri="{FF2B5EF4-FFF2-40B4-BE49-F238E27FC236}">
                <a16:creationId xmlns:a16="http://schemas.microsoft.com/office/drawing/2014/main" id="{D0E06818-E1C2-37F3-2196-EA1833879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822" y="2782039"/>
            <a:ext cx="4960467" cy="33069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earts Free Heart Clip Art Animations Danasrhp Top - Clip Art Love Heart  PNG Transparent With Clear Background ID 203807 | TopPNG">
            <a:extLst>
              <a:ext uri="{FF2B5EF4-FFF2-40B4-BE49-F238E27FC236}">
                <a16:creationId xmlns:a16="http://schemas.microsoft.com/office/drawing/2014/main" id="{7CD022CB-718D-762B-A48A-7ECF5F69B2A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309" b="90559" l="2041" r="96735">
                        <a14:foregroundMark x1="5986" y1="19282" x2="5986" y2="19282"/>
                        <a14:foregroundMark x1="93333" y1="21277" x2="93333" y2="21277"/>
                        <a14:foregroundMark x1="2041" y1="32048" x2="2041" y2="32048"/>
                        <a14:foregroundMark x1="23129" y1="9441" x2="23129" y2="9441"/>
                        <a14:foregroundMark x1="96735" y1="28457" x2="96735" y2="28457"/>
                        <a14:foregroundMark x1="72381" y1="9441" x2="72381" y2="9441"/>
                        <a14:foregroundMark x1="48571" y1="90559" x2="48571" y2="90559"/>
                      </a14:backgroundRemoval>
                    </a14:imgEffect>
                  </a14:imgLayer>
                </a14:imgProps>
              </a:ext>
              <a:ext uri="{28A0092B-C50C-407E-A947-70E740481C1C}">
                <a14:useLocalDpi xmlns:a14="http://schemas.microsoft.com/office/drawing/2010/main" val="0"/>
              </a:ext>
            </a:extLst>
          </a:blip>
          <a:srcRect/>
          <a:stretch>
            <a:fillRect/>
          </a:stretch>
        </p:blipFill>
        <p:spPr bwMode="auto">
          <a:xfrm>
            <a:off x="6014989" y="1955818"/>
            <a:ext cx="4960468" cy="507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45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ssolv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dissolve">
                                      <p:cBhvr>
                                        <p:cTn id="12" dur="500"/>
                                        <p:tgtEl>
                                          <p:spTgt spid="5124"/>
                                        </p:tgtEl>
                                      </p:cBhvr>
                                    </p:animEffect>
                                  </p:childTnLst>
                                </p:cTn>
                              </p:par>
                              <p:par>
                                <p:cTn id="13" presetID="9" presetClass="entr" presetSubtype="0" fill="hold" nodeType="withEffect">
                                  <p:stCondLst>
                                    <p:cond delay="0"/>
                                  </p:stCondLst>
                                  <p:childTnLst>
                                    <p:set>
                                      <p:cBhvr>
                                        <p:cTn id="14" dur="1" fill="hold">
                                          <p:stCondLst>
                                            <p:cond delay="0"/>
                                          </p:stCondLst>
                                        </p:cTn>
                                        <p:tgtEl>
                                          <p:spTgt spid="5128"/>
                                        </p:tgtEl>
                                        <p:attrNameLst>
                                          <p:attrName>style.visibility</p:attrName>
                                        </p:attrNameLst>
                                      </p:cBhvr>
                                      <p:to>
                                        <p:strVal val="visible"/>
                                      </p:to>
                                    </p:set>
                                    <p:animEffect transition="in" filter="dissolve">
                                      <p:cBhvr>
                                        <p:cTn id="15"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0D3F3C-8CE2-66EB-D1DD-5F064601030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2CB17E-6545-CD63-0459-3AB5F5CFA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1BB8F67-BD34-EB42-5A5D-9AB91E2ADF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84D80232-3329-E929-BDE1-E76E3CFF71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AB7DCA-8D0F-314D-F9D2-CB3F9914E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CBAFEF-FB2F-4986-C2E9-73D6313E14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F91F1BB5-7E23-5311-394C-AAAE38B49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9B56E9-1DFD-CC27-D93E-4CFAD8941858}"/>
              </a:ext>
            </a:extLst>
          </p:cNvPr>
          <p:cNvSpPr>
            <a:spLocks noGrp="1"/>
          </p:cNvSpPr>
          <p:nvPr>
            <p:ph type="title"/>
          </p:nvPr>
        </p:nvSpPr>
        <p:spPr>
          <a:xfrm>
            <a:off x="1043631" y="809898"/>
            <a:ext cx="9942716" cy="1554480"/>
          </a:xfrm>
        </p:spPr>
        <p:txBody>
          <a:bodyPr anchor="ctr">
            <a:normAutofit/>
          </a:bodyPr>
          <a:lstStyle/>
          <a:p>
            <a:r>
              <a:rPr lang="en-US" sz="4800" dirty="0">
                <a:latin typeface="Arial" panose="020B0604020202020204" pitchFamily="34" charset="0"/>
                <a:cs typeface="Arial" panose="020B0604020202020204" pitchFamily="34" charset="0"/>
              </a:rPr>
              <a:t>O</a:t>
            </a:r>
            <a:r>
              <a:rPr lang="en-GB" sz="4800" dirty="0" err="1">
                <a:latin typeface="Arial" panose="020B0604020202020204" pitchFamily="34" charset="0"/>
                <a:cs typeface="Arial" panose="020B0604020202020204" pitchFamily="34" charset="0"/>
              </a:rPr>
              <a:t>ur</a:t>
            </a:r>
            <a:r>
              <a:rPr lang="en-GB" sz="4800" dirty="0">
                <a:latin typeface="Arial" panose="020B0604020202020204" pitchFamily="34" charset="0"/>
                <a:cs typeface="Arial" panose="020B0604020202020204" pitchFamily="34" charset="0"/>
              </a:rPr>
              <a:t> Project</a:t>
            </a:r>
          </a:p>
        </p:txBody>
      </p:sp>
      <p:cxnSp>
        <p:nvCxnSpPr>
          <p:cNvPr id="17" name="Straight Connector 16">
            <a:extLst>
              <a:ext uri="{FF2B5EF4-FFF2-40B4-BE49-F238E27FC236}">
                <a16:creationId xmlns:a16="http://schemas.microsoft.com/office/drawing/2014/main" id="{08E3DB41-9BBA-B466-D6BF-791916813D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363C50EE-603A-F271-36D4-7B6CCFA312C4}"/>
              </a:ext>
            </a:extLst>
          </p:cNvPr>
          <p:cNvSpPr>
            <a:spLocks noGrp="1"/>
          </p:cNvSpPr>
          <p:nvPr>
            <p:ph idx="1"/>
          </p:nvPr>
        </p:nvSpPr>
        <p:spPr>
          <a:xfrm>
            <a:off x="2004060" y="2902134"/>
            <a:ext cx="2382520" cy="618307"/>
          </a:xfrm>
        </p:spPr>
        <p:txBody>
          <a:bodyPr>
            <a:normAutofit/>
          </a:bodyPr>
          <a:lstStyle/>
          <a:p>
            <a:pPr marL="0" indent="0">
              <a:buNone/>
            </a:pPr>
            <a:r>
              <a:rPr lang="en-US" sz="3600" b="1" dirty="0"/>
              <a:t>Studies</a:t>
            </a:r>
            <a:endParaRPr lang="en-GB" sz="4400" b="1" dirty="0"/>
          </a:p>
        </p:txBody>
      </p:sp>
      <p:sp>
        <p:nvSpPr>
          <p:cNvPr id="20" name="Content Placeholder 4">
            <a:extLst>
              <a:ext uri="{FF2B5EF4-FFF2-40B4-BE49-F238E27FC236}">
                <a16:creationId xmlns:a16="http://schemas.microsoft.com/office/drawing/2014/main" id="{91EF4319-84AF-ACF2-A2E6-101A74131153}"/>
              </a:ext>
            </a:extLst>
          </p:cNvPr>
          <p:cNvSpPr txBox="1">
            <a:spLocks/>
          </p:cNvSpPr>
          <p:nvPr/>
        </p:nvSpPr>
        <p:spPr>
          <a:xfrm>
            <a:off x="2004060" y="3854996"/>
            <a:ext cx="4142014" cy="5852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Interventions</a:t>
            </a:r>
            <a:endParaRPr lang="en-GB" sz="3600" b="1" dirty="0"/>
          </a:p>
        </p:txBody>
      </p:sp>
      <p:sp>
        <p:nvSpPr>
          <p:cNvPr id="21" name="Content Placeholder 4">
            <a:extLst>
              <a:ext uri="{FF2B5EF4-FFF2-40B4-BE49-F238E27FC236}">
                <a16:creationId xmlns:a16="http://schemas.microsoft.com/office/drawing/2014/main" id="{C2E9587E-3ADE-4E41-2327-BFB484B5C2B2}"/>
              </a:ext>
            </a:extLst>
          </p:cNvPr>
          <p:cNvSpPr txBox="1">
            <a:spLocks/>
          </p:cNvSpPr>
          <p:nvPr/>
        </p:nvSpPr>
        <p:spPr>
          <a:xfrm>
            <a:off x="2004060" y="4745876"/>
            <a:ext cx="4264660" cy="637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Systematic Review</a:t>
            </a:r>
            <a:endParaRPr lang="en-GB" sz="3600" b="1" dirty="0"/>
          </a:p>
        </p:txBody>
      </p:sp>
      <p:pic>
        <p:nvPicPr>
          <p:cNvPr id="24" name="Graphic 23" descr="Badge 3 with solid fill">
            <a:extLst>
              <a:ext uri="{FF2B5EF4-FFF2-40B4-BE49-F238E27FC236}">
                <a16:creationId xmlns:a16="http://schemas.microsoft.com/office/drawing/2014/main" id="{B907CBE7-C1C9-3CEB-7C4F-62421CFCAA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9660" y="2704014"/>
            <a:ext cx="914400" cy="914400"/>
          </a:xfrm>
          <a:prstGeom prst="rect">
            <a:avLst/>
          </a:prstGeom>
        </p:spPr>
      </p:pic>
      <p:pic>
        <p:nvPicPr>
          <p:cNvPr id="26" name="Graphic 25" descr="Badge 1 with solid fill">
            <a:extLst>
              <a:ext uri="{FF2B5EF4-FFF2-40B4-BE49-F238E27FC236}">
                <a16:creationId xmlns:a16="http://schemas.microsoft.com/office/drawing/2014/main" id="{55C75DDA-90AC-F476-119A-C92EE44421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9660" y="4532814"/>
            <a:ext cx="914400" cy="914400"/>
          </a:xfrm>
          <a:prstGeom prst="rect">
            <a:avLst/>
          </a:prstGeom>
        </p:spPr>
      </p:pic>
      <p:pic>
        <p:nvPicPr>
          <p:cNvPr id="28" name="Graphic 27" descr="Badge with solid fill">
            <a:extLst>
              <a:ext uri="{FF2B5EF4-FFF2-40B4-BE49-F238E27FC236}">
                <a16:creationId xmlns:a16="http://schemas.microsoft.com/office/drawing/2014/main" id="{84FFBC68-B40D-E4A2-39E5-63FFC345DB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9660" y="3618414"/>
            <a:ext cx="914400" cy="914400"/>
          </a:xfrm>
          <a:prstGeom prst="rect">
            <a:avLst/>
          </a:prstGeom>
        </p:spPr>
      </p:pic>
    </p:spTree>
    <p:extLst>
      <p:ext uri="{BB962C8B-B14F-4D97-AF65-F5344CB8AC3E}">
        <p14:creationId xmlns:p14="http://schemas.microsoft.com/office/powerpoint/2010/main" val="262858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3142</TotalTime>
  <Words>1165</Words>
  <Application>Microsoft Office PowerPoint</Application>
  <PresentationFormat>Widescreen</PresentationFormat>
  <Paragraphs>88</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Chalkboard</vt:lpstr>
      <vt:lpstr>Office Theme</vt:lpstr>
      <vt:lpstr>Merseyside Exercise and Diet for Aggregation of LDL (MEDAL Trial)</vt:lpstr>
      <vt:lpstr>PowerPoint Presentation</vt:lpstr>
      <vt:lpstr>How does ASCVD occur?</vt:lpstr>
      <vt:lpstr>How does diet affect this?</vt:lpstr>
      <vt:lpstr>PowerPoint Presentation</vt:lpstr>
      <vt:lpstr>Saturated fats and LDL aggregation susceptibility</vt:lpstr>
      <vt:lpstr>What about exercise?</vt:lpstr>
      <vt:lpstr>What does this have to do with me?</vt:lpstr>
      <vt:lpstr>Our Project</vt:lpstr>
      <vt:lpstr>Our Project</vt:lpstr>
      <vt:lpstr>Our Population</vt:lpstr>
      <vt:lpstr>Our Project</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Alexandros Amorginos</dc:creator>
  <cp:lastModifiedBy>Longthorne, Amie</cp:lastModifiedBy>
  <cp:revision>3</cp:revision>
  <dcterms:created xsi:type="dcterms:W3CDTF">2025-04-08T12:24:56Z</dcterms:created>
  <dcterms:modified xsi:type="dcterms:W3CDTF">2025-11-18T11:52:50Z</dcterms:modified>
</cp:coreProperties>
</file>