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4" r:id="rId9"/>
    <p:sldId id="267" r:id="rId10"/>
    <p:sldId id="263" r:id="rId11"/>
    <p:sldId id="265" r:id="rId12"/>
    <p:sldId id="266" r:id="rId13"/>
    <p:sldId id="268" r:id="rId14"/>
    <p:sldId id="269" r:id="rId15"/>
    <p:sldId id="272" r:id="rId16"/>
    <p:sldId id="273" r:id="rId17"/>
    <p:sldId id="271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1" r:id="rId28"/>
    <p:sldId id="282" r:id="rId29"/>
    <p:sldId id="285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7D51D-E04D-B94B-8679-B855CFAD4F93}" v="20" dt="2025-11-13T11:50:02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4"/>
    <p:restoredTop sz="94699"/>
  </p:normalViewPr>
  <p:slideViewPr>
    <p:cSldViewPr snapToGrid="0">
      <p:cViewPr varScale="1">
        <p:scale>
          <a:sx n="27" d="100"/>
          <a:sy n="27" d="100"/>
        </p:scale>
        <p:origin x="10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249B3-C310-6C43-933C-61517C80157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98FE4-6E2D-7C4E-9A61-4395F1A2A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5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98FE4-6E2D-7C4E-9A61-4395F1A2AC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154FF-7968-40DD-35AE-050A5580E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80A92-0827-583B-0690-E3BC82BF3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1ED0F-4E9D-4CD6-5C9B-C991548E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B0BE-84F5-6474-2267-AD608A69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37942-010D-5463-6BA1-1A431E67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9D8D-F37B-5C18-0558-CDB8C573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DA9E0-73D1-129F-C25D-1E9951B60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B650-5E50-5A76-BFA8-0AF4D736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35D2B-0F64-C11E-B374-ED32BEE9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E3892-6D25-389F-3F7D-2F82A07A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7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E1FA6-5C6F-334D-B608-028CD34F0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EA880-6608-781D-EE7B-E29BB6D86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F3897-65C1-1816-BC26-A97D6154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8A663-9C03-B253-C30B-643D8640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4AFD1-CA1B-F0AD-D2DB-2F3012AA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3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B16DF-2F99-C0A5-FFDE-F8B0E73B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42D8B-1D3C-5DBF-F1E4-16B7670D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8D43-6350-C65A-895A-0AEF23DB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1703C-585C-2191-AE1A-D5201C5A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5D319-89C2-4C5D-6F0E-B08339F0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9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EB71-38B1-1268-B6C9-EABF5DD3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B718-0A77-C2FC-8222-670A6436A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87B80-6AA3-5377-BE49-C2971399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661A0-2E1D-8354-B5BF-B49CCE41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8DD82-981B-BA31-D8B3-9F555863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23B2-1656-8A54-2F6F-0D5AE028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621B2-26B0-3243-9666-8A2162F5F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9DBF4-1966-C0C6-F2DE-5AC971E48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2CB0E-FEC8-67FE-C540-14DE2268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787C5-B88C-D757-8866-3DE5137D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70301-A916-D459-9612-97A05AE7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B77B-703A-39EE-08A1-55938BC8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1FD4C-BBCD-7AFF-2858-406F5E147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44459-715B-1414-5C0F-A02B91EA1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0E71B-C8FB-CABA-E94F-521A524DA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E561B-A77D-1586-A631-FE6CAD94F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AE4B1-608E-4646-72B4-B5CEB531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819CC-FEC7-0278-99E8-16AE1563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0DCAC-5185-6E11-65D3-553EB2E2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0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AC24-1AC0-4D0D-77E4-28BF02D5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1E9A5-D4D4-592D-B4DC-43B3A4DE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E7C2-2C51-7C37-4BD9-2A4E996D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871FA-D671-EE6B-B212-DFC3200A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2079A-D419-83AD-C84E-BD67E8965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3BAD2-1551-8DB1-7FE4-DA270542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414CE-B578-F142-158D-93D51557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4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313B-8009-7410-85F9-C1BD0343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ED774-1C54-9584-18CC-E3C01EE6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5040D-3818-79EC-23BA-9BDCDEBB1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74438-2B43-F785-E69B-D46499F7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A64D7-25FE-3F81-9310-00560C05C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933D8-0122-5A5B-1AE1-B2FB2110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8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2257-1FE7-CABA-A1B5-7104FA8A2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EE27B-3736-EA27-1FC5-61D8B5F9C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0499-1012-1FD3-46E7-7B03F6C88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4DD83-519D-9F18-486E-318B58CF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B38F-C73E-DB95-1942-62D87B76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7E1A0-88F1-07E8-F9C3-EC45EA0D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A1C58-3923-DD52-7374-B422A154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82823-5900-5DBB-8B6C-36D74BF3A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4FF92-0D46-073F-F041-F6CBA5EDA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B49DB7-7EA2-244F-90AC-70AD0F226A9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ED62D-F4E4-5232-DC00-140880FD6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8C79-6C4C-E6AB-37D5-10AE63BFC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CE1AB-9E09-8D43-9FA4-CE659EC1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6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://www.aspredicted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rr.peercommunityin.org/about/full_policies#h_6720026472751613309075757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2ECC-C49F-2C57-E566-0F53109D6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134" y="21722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Introduction into Pre-registration</a:t>
            </a:r>
            <a:br>
              <a:rPr lang="en-US" dirty="0"/>
            </a:br>
            <a:br>
              <a:rPr lang="en-US" sz="4900" dirty="0"/>
            </a:br>
            <a:r>
              <a:rPr lang="en-US" sz="3100" dirty="0"/>
              <a:t>Andrew Jones (</a:t>
            </a:r>
            <a:r>
              <a:rPr lang="en-US" sz="3100" dirty="0" err="1"/>
              <a:t>a.j.jones@ljmu.ac.uk</a:t>
            </a:r>
            <a:r>
              <a:rPr lang="en-US" sz="3100" dirty="0"/>
              <a:t>)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Full disclosure – I’ve adapted these slides from a colleague (Charlotte Pennington)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E132D-91D9-FCF5-32D3-78477103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134" y="4318000"/>
            <a:ext cx="1669251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68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8523-FA76-4B0E-81D9-115D3909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863"/>
            <a:ext cx="10515600" cy="1325563"/>
          </a:xfrm>
        </p:spPr>
        <p:txBody>
          <a:bodyPr/>
          <a:lstStyle/>
          <a:p>
            <a:r>
              <a:rPr lang="en-US" b="1" i="1" dirty="0"/>
              <a:t>Where to start?</a:t>
            </a:r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49758B37-4360-60A7-E212-1386CC7568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90" y="-282389"/>
            <a:ext cx="8097910" cy="21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83119-6093-F48C-55D2-1FBCCCA98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8245"/>
            <a:ext cx="6381148" cy="1134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EC432B-FE17-AA2D-ACBE-0CB1927EE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2587"/>
            <a:ext cx="5966012" cy="1052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C3856-A031-6056-5059-A424F66FE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4800"/>
            <a:ext cx="6027522" cy="845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FA394-4BC1-E963-F302-EB12529CF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8" y="5008654"/>
            <a:ext cx="5897534" cy="1294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D1CB0-09AA-93AF-A030-408932A6E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148" y="1575061"/>
            <a:ext cx="5574584" cy="1376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AEB726-1C1E-4402-6D90-38009C897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147" y="2950161"/>
            <a:ext cx="5574584" cy="95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C5819-3459-85C5-CB42-AB3AC9C53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2144" y="4021519"/>
            <a:ext cx="5692589" cy="787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DC5F3-0ECC-4776-28C3-18E4FA9FEB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5096" y="4923800"/>
            <a:ext cx="5630635" cy="13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3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CC7D-3290-D05B-BA69-5EB80328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2758"/>
            <a:ext cx="10515600" cy="1325563"/>
          </a:xfrm>
        </p:spPr>
        <p:txBody>
          <a:bodyPr/>
          <a:lstStyle/>
          <a:p>
            <a:r>
              <a:rPr lang="en-US" b="1" i="1" dirty="0"/>
              <a:t>What this does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C03374-316B-514E-E12C-59569F40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1180"/>
            <a:ext cx="8281438" cy="5863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E3EEF-CE5E-1EE9-CA88-6F7BA105D61A}"/>
              </a:ext>
            </a:extLst>
          </p:cNvPr>
          <p:cNvSpPr txBox="1"/>
          <p:nvPr/>
        </p:nvSpPr>
        <p:spPr>
          <a:xfrm>
            <a:off x="8969188" y="2819512"/>
            <a:ext cx="2820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 you share with reviewers and your published paper</a:t>
            </a:r>
          </a:p>
        </p:txBody>
      </p:sp>
    </p:spTree>
    <p:extLst>
      <p:ext uri="{BB962C8B-B14F-4D97-AF65-F5344CB8AC3E}">
        <p14:creationId xmlns:p14="http://schemas.microsoft.com/office/powerpoint/2010/main" val="64079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92B6-1792-A0F3-1697-E09DE0C0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3440"/>
            <a:ext cx="10515600" cy="1325563"/>
          </a:xfrm>
        </p:spPr>
        <p:txBody>
          <a:bodyPr/>
          <a:lstStyle/>
          <a:p>
            <a:r>
              <a:rPr lang="en-US" b="1" i="1" dirty="0"/>
              <a:t>Open Science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86089-207C-839E-94D3-47580A323AE7}"/>
              </a:ext>
            </a:extLst>
          </p:cNvPr>
          <p:cNvSpPr txBox="1"/>
          <p:nvPr/>
        </p:nvSpPr>
        <p:spPr>
          <a:xfrm>
            <a:off x="137780" y="6334780"/>
            <a:ext cx="8748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help.osf.io</a:t>
            </a:r>
            <a:r>
              <a:rPr lang="en-US" sz="2800" dirty="0"/>
              <a:t>/article/330-welcome-to-registrations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E5A21-A8E4-AFCD-8B51-DFCD2160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265" y="5535706"/>
            <a:ext cx="3305735" cy="1322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98F42-226B-BCFD-63DE-59AFE13B0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0" y="726141"/>
            <a:ext cx="5348620" cy="3722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1E578-062C-5CB1-C01C-C030033EC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370" y="1072123"/>
            <a:ext cx="5999474" cy="3526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D2896-0A7A-4B64-A27B-9CAAC19DF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05099"/>
            <a:ext cx="5348620" cy="5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6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75C9-0113-FF15-3D9E-85532EC8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9993"/>
            <a:ext cx="10515600" cy="1325563"/>
          </a:xfrm>
        </p:spPr>
        <p:txBody>
          <a:bodyPr/>
          <a:lstStyle/>
          <a:p>
            <a:r>
              <a:rPr lang="en-US" b="1" dirty="0"/>
              <a:t>Scooping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A46AE-690E-4A39-2116-78814D064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264024"/>
            <a:ext cx="10856259" cy="4912939"/>
          </a:xfrm>
        </p:spPr>
        <p:txBody>
          <a:bodyPr/>
          <a:lstStyle/>
          <a:p>
            <a:r>
              <a:rPr lang="en-US" dirty="0"/>
              <a:t>There’s a worry that your idea might get </a:t>
            </a:r>
            <a:r>
              <a:rPr lang="en-US" b="1" dirty="0">
                <a:solidFill>
                  <a:srgbClr val="FF0000"/>
                </a:solidFill>
              </a:rPr>
              <a:t>scooped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If you’re scooped you’re less likely to be published as your work looses the </a:t>
            </a:r>
            <a:r>
              <a:rPr lang="en-US" b="1" dirty="0">
                <a:solidFill>
                  <a:srgbClr val="FF0000"/>
                </a:solidFill>
              </a:rPr>
              <a:t>novelty factor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Mainly early career, but more senior researches not immune to this idea.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30CC1-8033-9061-7095-22394769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6988"/>
            <a:ext cx="6096000" cy="1356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C8DBD-06C1-0D0C-3DD4-E20AE9567D72}"/>
              </a:ext>
            </a:extLst>
          </p:cNvPr>
          <p:cNvSpPr txBox="1"/>
          <p:nvPr/>
        </p:nvSpPr>
        <p:spPr>
          <a:xfrm>
            <a:off x="6695029" y="5340313"/>
            <a:ext cx="5156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</a:rPr>
              <a:t>Pre-registrations can be embargoed</a:t>
            </a:r>
          </a:p>
        </p:txBody>
      </p:sp>
    </p:spTree>
    <p:extLst>
      <p:ext uri="{BB962C8B-B14F-4D97-AF65-F5344CB8AC3E}">
        <p14:creationId xmlns:p14="http://schemas.microsoft.com/office/powerpoint/2010/main" val="245614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8224-0A81-6D93-C244-4B2E0FF1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094" y="-186205"/>
            <a:ext cx="10515600" cy="1325563"/>
          </a:xfrm>
        </p:spPr>
        <p:txBody>
          <a:bodyPr/>
          <a:lstStyle/>
          <a:p>
            <a:r>
              <a:rPr lang="en-US" dirty="0"/>
              <a:t>What makes a good pre-registration?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0A31D-6789-4A2E-7E55-BD4FBBC30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50" y="1414195"/>
            <a:ext cx="11416553" cy="5177117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Timing</a:t>
            </a:r>
            <a:r>
              <a:rPr lang="en-US" dirty="0"/>
              <a:t>: Ideally  before data collected (but useful at any stage)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3"/>
                </a:solidFill>
              </a:rPr>
              <a:t>Specificity</a:t>
            </a:r>
            <a:r>
              <a:rPr lang="en-US" dirty="0"/>
              <a:t>: avoid ambiguity or possible interpretation issues</a:t>
            </a:r>
          </a:p>
          <a:p>
            <a:pPr lvl="1"/>
            <a:r>
              <a:rPr lang="en-US" dirty="0"/>
              <a:t>Comes with practice. </a:t>
            </a:r>
          </a:p>
        </p:txBody>
      </p:sp>
      <p:pic>
        <p:nvPicPr>
          <p:cNvPr id="4" name="Picture 2" descr="Countdown Timer | 3dcart App Store">
            <a:extLst>
              <a:ext uri="{FF2B5EF4-FFF2-40B4-BE49-F238E27FC236}">
                <a16:creationId xmlns:a16="http://schemas.microsoft.com/office/drawing/2014/main" id="{63B908B6-2AB4-9A08-7214-741E40B56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506" y="712694"/>
            <a:ext cx="1489644" cy="148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rpreting ambiguous visual information is surprisingly low level brain  function | Vanderbilt University">
            <a:extLst>
              <a:ext uri="{FF2B5EF4-FFF2-40B4-BE49-F238E27FC236}">
                <a16:creationId xmlns:a16="http://schemas.microsoft.com/office/drawing/2014/main" id="{27ED612C-357B-27BB-8ABB-189D3E4B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61" y="4114717"/>
            <a:ext cx="5189827" cy="26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1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EA57-25BA-AA0C-1C4F-948FBB39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864"/>
            <a:ext cx="10515600" cy="1325563"/>
          </a:xfrm>
        </p:spPr>
        <p:txBody>
          <a:bodyPr/>
          <a:lstStyle/>
          <a:p>
            <a:r>
              <a:rPr lang="en-US" dirty="0"/>
              <a:t>Some ambiguities?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17B51-DFFB-38C2-A825-1F13634C5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“For the four levels of memory recall, we will use a one-way ANOVA test on each dependent variable. Significant ANOVAs will be followed up with between-subject t-tests, which will also be assessed for significance.”</a:t>
            </a:r>
          </a:p>
          <a:p>
            <a:endParaRPr lang="en-US" dirty="0"/>
          </a:p>
          <a:p>
            <a:r>
              <a:rPr lang="en-US" dirty="0"/>
              <a:t>What are the dependent variables.</a:t>
            </a:r>
          </a:p>
          <a:p>
            <a:r>
              <a:rPr lang="en-US" dirty="0"/>
              <a:t>Any multiple comparison corrections</a:t>
            </a:r>
          </a:p>
          <a:p>
            <a:r>
              <a:rPr lang="en-US" dirty="0"/>
              <a:t>Significance levels</a:t>
            </a:r>
          </a:p>
        </p:txBody>
      </p:sp>
    </p:spTree>
    <p:extLst>
      <p:ext uri="{BB962C8B-B14F-4D97-AF65-F5344CB8AC3E}">
        <p14:creationId xmlns:p14="http://schemas.microsoft.com/office/powerpoint/2010/main" val="2954479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F7BA-9D5F-D2E0-2E13-A0856AAC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094" y="-199652"/>
            <a:ext cx="10515600" cy="1325563"/>
          </a:xfrm>
        </p:spPr>
        <p:txBody>
          <a:bodyPr/>
          <a:lstStyle/>
          <a:p>
            <a:r>
              <a:rPr lang="en-US" i="1" dirty="0"/>
              <a:t>Some ambiguities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26BE0-08B4-CFD2-33C0-42182F164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C4043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We aim to recruit 100 participants based on previous effect sizes for the effects of alcohol consumption on cognitive performance. This is with power set at 80%, and alpha at .05</a:t>
            </a:r>
            <a:r>
              <a:rPr lang="en-GB" dirty="0">
                <a:solidFill>
                  <a:srgbClr val="3C4043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endParaRPr lang="en-US" dirty="0"/>
          </a:p>
          <a:p>
            <a:r>
              <a:rPr lang="en-US" dirty="0"/>
              <a:t>What is the effect sizes?</a:t>
            </a:r>
          </a:p>
          <a:p>
            <a:r>
              <a:rPr lang="en-US" dirty="0"/>
              <a:t>One-tailed or two-tailed</a:t>
            </a:r>
          </a:p>
          <a:p>
            <a:r>
              <a:rPr lang="en-US" dirty="0"/>
              <a:t>What is the test for the power?</a:t>
            </a:r>
          </a:p>
        </p:txBody>
      </p:sp>
    </p:spTree>
    <p:extLst>
      <p:ext uri="{BB962C8B-B14F-4D97-AF65-F5344CB8AC3E}">
        <p14:creationId xmlns:p14="http://schemas.microsoft.com/office/powerpoint/2010/main" val="3817983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D955-1220-1F7C-2456-7E548B659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Sticking to the plan….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9964C-5BAB-D643-CF09-3C1BFDDF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" y="5904271"/>
            <a:ext cx="4787153" cy="971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67002-1662-1AD2-DD6A-FB3E20382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141" y="18255"/>
            <a:ext cx="478715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3AF83-A1E5-8019-6907-8ED9463A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3" y="3053793"/>
            <a:ext cx="6516376" cy="8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6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A78D-F65F-F483-1FB8-4458EE31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3780"/>
            <a:ext cx="10515600" cy="1325563"/>
          </a:xfrm>
        </p:spPr>
        <p:txBody>
          <a:bodyPr/>
          <a:lstStyle/>
          <a:p>
            <a:r>
              <a:rPr lang="en-US" dirty="0"/>
              <a:t>A plan, not a PRISON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126E4-59C7-92C3-66B9-13AEEDE1E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76" y="1250577"/>
            <a:ext cx="11098306" cy="5033963"/>
          </a:xfrm>
        </p:spPr>
        <p:txBody>
          <a:bodyPr>
            <a:normAutofit/>
          </a:bodyPr>
          <a:lstStyle/>
          <a:p>
            <a:r>
              <a:rPr lang="en-GB" dirty="0"/>
              <a:t>Part of science involves the unexpected</a:t>
            </a:r>
          </a:p>
          <a:p>
            <a:r>
              <a:rPr lang="en-GB" dirty="0"/>
              <a:t>We can ALWAYS make changes</a:t>
            </a:r>
          </a:p>
          <a:p>
            <a:r>
              <a:rPr lang="en-GB" dirty="0"/>
              <a:t>It’s just about being transparent about what they are!</a:t>
            </a:r>
          </a:p>
          <a:p>
            <a:endParaRPr lang="en-GB" dirty="0"/>
          </a:p>
          <a:p>
            <a:r>
              <a:rPr lang="en-GB" dirty="0"/>
              <a:t>Examples:</a:t>
            </a:r>
          </a:p>
          <a:p>
            <a:pPr lvl="1"/>
            <a:r>
              <a:rPr lang="en-GB" dirty="0"/>
              <a:t>A couple participants did something weird and unexpected – new exclusion criteria required</a:t>
            </a:r>
          </a:p>
          <a:p>
            <a:pPr lvl="1"/>
            <a:r>
              <a:rPr lang="en-GB" dirty="0"/>
              <a:t>You didn’t reach your target sample size but had good reason to stop</a:t>
            </a:r>
          </a:p>
          <a:p>
            <a:endParaRPr lang="en-GB" dirty="0"/>
          </a:p>
          <a:p>
            <a:r>
              <a:rPr lang="en-GB" dirty="0"/>
              <a:t>Include a “Deviations from Protocol” section in your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6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08E2-7E06-E19B-D62C-6D429E7B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6545"/>
            <a:ext cx="10515600" cy="1325563"/>
          </a:xfrm>
        </p:spPr>
        <p:txBody>
          <a:bodyPr/>
          <a:lstStyle/>
          <a:p>
            <a:r>
              <a:rPr lang="en-US" i="1" dirty="0"/>
              <a:t>Beyond pre-registration.</a:t>
            </a:r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8601859A-F295-4B66-40DA-9E240DB78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93" y="991441"/>
            <a:ext cx="9367371" cy="56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3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2661BA18-798E-B843-B857-82F750DA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38" y="147592"/>
            <a:ext cx="7187777" cy="519766"/>
          </a:xfrm>
        </p:spPr>
        <p:txBody>
          <a:bodyPr>
            <a:normAutofit fontScale="90000"/>
          </a:bodyPr>
          <a:lstStyle/>
          <a:p>
            <a:r>
              <a:rPr lang="en-GB" dirty="0"/>
              <a:t>Psychology’s Recent History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EC6D44-7B2B-48A5-ECFD-3DA276DFECA0}"/>
              </a:ext>
            </a:extLst>
          </p:cNvPr>
          <p:cNvGrpSpPr/>
          <p:nvPr/>
        </p:nvGrpSpPr>
        <p:grpSpPr>
          <a:xfrm>
            <a:off x="1672856" y="1516988"/>
            <a:ext cx="8846288" cy="4180509"/>
            <a:chOff x="520996" y="707809"/>
            <a:chExt cx="6421891" cy="4180509"/>
          </a:xfrm>
        </p:grpSpPr>
        <p:sp>
          <p:nvSpPr>
            <p:cNvPr id="20" name="Rectangle: Rounded Corners 7">
              <a:extLst>
                <a:ext uri="{FF2B5EF4-FFF2-40B4-BE49-F238E27FC236}">
                  <a16:creationId xmlns:a16="http://schemas.microsoft.com/office/drawing/2014/main" id="{966B19B3-905B-1D94-2BA8-1D3DC5D60F13}"/>
                </a:ext>
              </a:extLst>
            </p:cNvPr>
            <p:cNvSpPr/>
            <p:nvPr/>
          </p:nvSpPr>
          <p:spPr>
            <a:xfrm>
              <a:off x="520996" y="707809"/>
              <a:ext cx="6149733" cy="4111929"/>
            </a:xfrm>
            <a:prstGeom prst="roundRect">
              <a:avLst/>
            </a:prstGeom>
            <a:solidFill>
              <a:srgbClr val="DFD3DD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9D5853-9C67-D8AA-D5B2-0E7D861C6FCD}"/>
                </a:ext>
              </a:extLst>
            </p:cNvPr>
            <p:cNvCxnSpPr>
              <a:cxnSpLocks/>
            </p:cNvCxnSpPr>
            <p:nvPr/>
          </p:nvCxnSpPr>
          <p:spPr>
            <a:xfrm>
              <a:off x="1154072" y="781908"/>
              <a:ext cx="0" cy="41064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EE92ED-3EB9-52E0-4226-2FB002DD1184}"/>
                </a:ext>
              </a:extLst>
            </p:cNvPr>
            <p:cNvSpPr/>
            <p:nvPr/>
          </p:nvSpPr>
          <p:spPr>
            <a:xfrm>
              <a:off x="751551" y="2830630"/>
              <a:ext cx="792000" cy="4320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2DE1D4-7D94-5385-70F2-78896D6C25B4}"/>
                </a:ext>
              </a:extLst>
            </p:cNvPr>
            <p:cNvSpPr txBox="1"/>
            <p:nvPr/>
          </p:nvSpPr>
          <p:spPr>
            <a:xfrm>
              <a:off x="1607147" y="971132"/>
              <a:ext cx="52738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Ioannidis publishes “Why most published research findings are false”.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98B10-E245-62CD-6B39-70744B417617}"/>
                </a:ext>
              </a:extLst>
            </p:cNvPr>
            <p:cNvSpPr txBox="1"/>
            <p:nvPr/>
          </p:nvSpPr>
          <p:spPr>
            <a:xfrm>
              <a:off x="1607147" y="1521423"/>
              <a:ext cx="47723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Bem provides ‘evidence’ of pre-cognition; Stapel is found guilty of academic fraud. Simmons et al. show how researchers can present ‘anything as significant’.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78AF2B-99C1-61D1-852D-B3C74D14142B}"/>
                </a:ext>
              </a:extLst>
            </p:cNvPr>
            <p:cNvSpPr txBox="1"/>
            <p:nvPr/>
          </p:nvSpPr>
          <p:spPr>
            <a:xfrm>
              <a:off x="1607147" y="3555317"/>
              <a:ext cx="47723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The OSC (2015) publish results from 100 replications, showing a 36% success rate.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569766-7A61-8AF7-50D5-8DE570779429}"/>
                </a:ext>
              </a:extLst>
            </p:cNvPr>
            <p:cNvSpPr txBox="1"/>
            <p:nvPr/>
          </p:nvSpPr>
          <p:spPr>
            <a:xfrm>
              <a:off x="1607147" y="2168610"/>
              <a:ext cx="47723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John et al. reveal that researcher QRPs are prevalent. Talks about a ‘crisis’ start emerging in a special issue led by </a:t>
              </a:r>
              <a:r>
                <a:rPr lang="en-GB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Pashler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GB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Wagenmakers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in the journal </a:t>
              </a:r>
              <a:r>
                <a:rPr lang="en-GB" sz="1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PoPs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020F3B-8FCD-A283-F50C-24263E76254D}"/>
                </a:ext>
              </a:extLst>
            </p:cNvPr>
            <p:cNvSpPr/>
            <p:nvPr/>
          </p:nvSpPr>
          <p:spPr>
            <a:xfrm>
              <a:off x="751551" y="2183443"/>
              <a:ext cx="792000" cy="4320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27D827-0152-2677-276F-C61382B29387}"/>
                </a:ext>
              </a:extLst>
            </p:cNvPr>
            <p:cNvSpPr/>
            <p:nvPr/>
          </p:nvSpPr>
          <p:spPr>
            <a:xfrm>
              <a:off x="751551" y="1536256"/>
              <a:ext cx="792000" cy="4320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348298-BC6F-DC9C-8FB2-E2818F688800}"/>
                </a:ext>
              </a:extLst>
            </p:cNvPr>
            <p:cNvSpPr/>
            <p:nvPr/>
          </p:nvSpPr>
          <p:spPr>
            <a:xfrm>
              <a:off x="751551" y="889069"/>
              <a:ext cx="792000" cy="4320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74DA5F-C1AC-8135-DACE-ADA7F7C7D8F0}"/>
                </a:ext>
              </a:extLst>
            </p:cNvPr>
            <p:cNvSpPr/>
            <p:nvPr/>
          </p:nvSpPr>
          <p:spPr>
            <a:xfrm>
              <a:off x="1607147" y="4202506"/>
              <a:ext cx="5335740" cy="27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/>
              <a:r>
                <a:rPr lang="en-GB" sz="1200" b="1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 (2016) encourages 1,500 scientists to lift the lid on the crisis.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414157-5968-B69B-828C-AFA00FDEC3B1}"/>
                </a:ext>
              </a:extLst>
            </p:cNvPr>
            <p:cNvSpPr/>
            <p:nvPr/>
          </p:nvSpPr>
          <p:spPr>
            <a:xfrm>
              <a:off x="751551" y="3477817"/>
              <a:ext cx="792000" cy="4320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DE04BE-3457-670F-7222-D812B5972680}"/>
                </a:ext>
              </a:extLst>
            </p:cNvPr>
            <p:cNvCxnSpPr/>
            <p:nvPr/>
          </p:nvCxnSpPr>
          <p:spPr>
            <a:xfrm>
              <a:off x="3689498" y="124541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5A1D1887-52F5-0523-910E-4EEF14DC2488}"/>
              </a:ext>
            </a:extLst>
          </p:cNvPr>
          <p:cNvSpPr/>
          <p:nvPr/>
        </p:nvSpPr>
        <p:spPr>
          <a:xfrm>
            <a:off x="1950108" y="4912410"/>
            <a:ext cx="1090997" cy="4320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14060-02BB-3202-B8A3-3946D7F98CD0}"/>
              </a:ext>
            </a:extLst>
          </p:cNvPr>
          <p:cNvSpPr txBox="1"/>
          <p:nvPr/>
        </p:nvSpPr>
        <p:spPr>
          <a:xfrm>
            <a:off x="3128710" y="3607243"/>
            <a:ext cx="657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‘Many Labs 1’ publish the results of their large-scale replication efforts in a special issue on ‘replications of important results in </a:t>
            </a:r>
            <a:r>
              <a:rPr lang="en-GB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Social Psychology.’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0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5852E-0A79-6DCF-1C52-60957956F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6" y="954741"/>
            <a:ext cx="5836024" cy="4351338"/>
          </a:xfrm>
        </p:spPr>
        <p:txBody>
          <a:bodyPr>
            <a:normAutofit lnSpcReduction="10000"/>
          </a:bodyPr>
          <a:lstStyle/>
          <a:p>
            <a:r>
              <a:rPr lang="en-GB" i="1" dirty="0"/>
              <a:t>‘Registered Reports are a form of empirical publication in which study proposals are peer reviewed and pre-accepted before research is undertaken.’</a:t>
            </a:r>
          </a:p>
          <a:p>
            <a:endParaRPr lang="en-GB" i="1" dirty="0"/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Peer-reviewed and given “</a:t>
            </a:r>
            <a:r>
              <a:rPr lang="en-GB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principle acceptance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” (IPA) — journal guarantees to publish, regardless of results, so long as the accepted protocol is followed</a:t>
            </a:r>
          </a:p>
          <a:p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9EA79-7E3E-AFF7-1B18-0291DE5B9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7" y="5894695"/>
            <a:ext cx="5441576" cy="963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E8B6D-6994-C873-4505-BD61B604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9696"/>
            <a:ext cx="5589494" cy="615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4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E77C63-B0D5-C976-F769-FACE45293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134" y="1380973"/>
            <a:ext cx="9309731" cy="5329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61221-C4F9-EE66-057B-E93918CAD6B1}"/>
              </a:ext>
            </a:extLst>
          </p:cNvPr>
          <p:cNvSpPr txBox="1"/>
          <p:nvPr/>
        </p:nvSpPr>
        <p:spPr>
          <a:xfrm>
            <a:off x="215153" y="147918"/>
            <a:ext cx="586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Increased momentum</a:t>
            </a:r>
          </a:p>
        </p:txBody>
      </p:sp>
    </p:spTree>
    <p:extLst>
      <p:ext uri="{BB962C8B-B14F-4D97-AF65-F5344CB8AC3E}">
        <p14:creationId xmlns:p14="http://schemas.microsoft.com/office/powerpoint/2010/main" val="107232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65D7398-1FBE-778E-C3C6-791751DB601A}"/>
              </a:ext>
            </a:extLst>
          </p:cNvPr>
          <p:cNvSpPr txBox="1">
            <a:spLocks/>
          </p:cNvSpPr>
          <p:nvPr/>
        </p:nvSpPr>
        <p:spPr>
          <a:xfrm>
            <a:off x="250938" y="147592"/>
            <a:ext cx="7187777" cy="51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Barriers to RRs?</a:t>
            </a:r>
            <a:endParaRPr lang="en-GB" dirty="0"/>
          </a:p>
        </p:txBody>
      </p:sp>
      <p:pic>
        <p:nvPicPr>
          <p:cNvPr id="5" name="Graphic 4" descr="Clock outline">
            <a:extLst>
              <a:ext uri="{FF2B5EF4-FFF2-40B4-BE49-F238E27FC236}">
                <a16:creationId xmlns:a16="http://schemas.microsoft.com/office/drawing/2014/main" id="{1341B3C2-396D-BA39-1C8B-EEBB7E815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8316" y="1190171"/>
            <a:ext cx="993001" cy="993001"/>
          </a:xfrm>
          <a:prstGeom prst="rect">
            <a:avLst/>
          </a:prstGeom>
        </p:spPr>
      </p:pic>
      <p:pic>
        <p:nvPicPr>
          <p:cNvPr id="6" name="Graphic 5" descr="Group of people with solid fill">
            <a:extLst>
              <a:ext uri="{FF2B5EF4-FFF2-40B4-BE49-F238E27FC236}">
                <a16:creationId xmlns:a16="http://schemas.microsoft.com/office/drawing/2014/main" id="{6917BAF0-0800-ED4B-382E-24F73BDA1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8316" y="3251684"/>
            <a:ext cx="994173" cy="994173"/>
          </a:xfrm>
          <a:prstGeom prst="rect">
            <a:avLst/>
          </a:prstGeom>
        </p:spPr>
      </p:pic>
      <p:pic>
        <p:nvPicPr>
          <p:cNvPr id="7" name="Graphic 6" descr="Storytelling outline">
            <a:extLst>
              <a:ext uri="{FF2B5EF4-FFF2-40B4-BE49-F238E27FC236}">
                <a16:creationId xmlns:a16="http://schemas.microsoft.com/office/drawing/2014/main" id="{36A9E44D-9795-5670-1315-5297000B1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3299" y="5286329"/>
            <a:ext cx="994173" cy="99417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C9D5AA3-C203-437C-0C80-A738D24D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490" y="1554002"/>
            <a:ext cx="6688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Aft>
                <a:spcPts val="450"/>
              </a:spcAft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Time pressure – Stage 1 review times might be challenging.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B51F21-E27B-8FC9-2DD7-76797A24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864" y="3425586"/>
            <a:ext cx="6768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Aft>
                <a:spcPts val="450"/>
              </a:spcAft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Different journals, editors, reviewers =  Heterogeneity in RR policy and evaluation.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E3776E6-204A-6532-950C-104701399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864" y="5598749"/>
            <a:ext cx="6212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Aft>
                <a:spcPts val="450"/>
              </a:spcAft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Tied to a journal. Rejection = further time lag.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D9E04-ABE6-DF9E-1FA9-01CE56BF982F}"/>
              </a:ext>
            </a:extLst>
          </p:cNvPr>
          <p:cNvSpPr txBox="1"/>
          <p:nvPr/>
        </p:nvSpPr>
        <p:spPr>
          <a:xfrm>
            <a:off x="8349089" y="6172200"/>
            <a:ext cx="3842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V. Difficult for ECRS</a:t>
            </a:r>
          </a:p>
        </p:txBody>
      </p:sp>
    </p:spTree>
    <p:extLst>
      <p:ext uri="{BB962C8B-B14F-4D97-AF65-F5344CB8AC3E}">
        <p14:creationId xmlns:p14="http://schemas.microsoft.com/office/powerpoint/2010/main" val="14293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B596-8685-EE75-1B82-A46CABE8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34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PCI-RR (https://</a:t>
            </a:r>
            <a:r>
              <a:rPr lang="en-US" dirty="0" err="1"/>
              <a:t>rr.peercommunityin.org</a:t>
            </a:r>
            <a:r>
              <a:rPr lang="en-US" dirty="0"/>
              <a:t>/</a:t>
            </a:r>
            <a:r>
              <a:rPr lang="en-US" dirty="0" err="1"/>
              <a:t>PCIRegisteredReports</a:t>
            </a:r>
            <a:r>
              <a:rPr lang="en-US" dirty="0"/>
              <a:t>/)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44699-C8EF-328A-C2D0-45877F9D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397000"/>
            <a:ext cx="11091333" cy="5118630"/>
          </a:xfrm>
        </p:spPr>
        <p:txBody>
          <a:bodyPr/>
          <a:lstStyle/>
          <a:p>
            <a:r>
              <a:rPr lang="en-GB" altLang="en-US" i="1" dirty="0">
                <a:latin typeface="Candara" panose="020E0502030303020204" pitchFamily="34" charset="0"/>
              </a:rPr>
              <a:t>‘A community dedicated to ‘recommending’ RRs across STEM, medicine, social sciences and humanities.’ </a:t>
            </a:r>
          </a:p>
          <a:p>
            <a:endParaRPr lang="en-US" dirty="0"/>
          </a:p>
        </p:txBody>
      </p:sp>
      <p:pic>
        <p:nvPicPr>
          <p:cNvPr id="5" name="Picture 2" descr="PsyArXiv Preprints | The development and testing of an online  scenario-based learning activity to prepare preservice teachers for  teaching placements">
            <a:extLst>
              <a:ext uri="{FF2B5EF4-FFF2-40B4-BE49-F238E27FC236}">
                <a16:creationId xmlns:a16="http://schemas.microsoft.com/office/drawing/2014/main" id="{3AE3D1B7-7766-13C4-A217-119054FB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24" y="3841548"/>
            <a:ext cx="3086481" cy="15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fficeArt object" descr="registered_reports.width-800">
            <a:extLst>
              <a:ext uri="{FF2B5EF4-FFF2-40B4-BE49-F238E27FC236}">
                <a16:creationId xmlns:a16="http://schemas.microsoft.com/office/drawing/2014/main" id="{1DCB90E9-BAAD-F227-AF23-11A7F1CA9636}"/>
              </a:ext>
            </a:extLst>
          </p:cNvPr>
          <p:cNvPicPr/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8257" y="2730668"/>
            <a:ext cx="4976817" cy="10853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2A9FD-D0E6-BEA2-8C63-3C8C7E72F22B}"/>
              </a:ext>
            </a:extLst>
          </p:cNvPr>
          <p:cNvSpPr txBox="1"/>
          <p:nvPr/>
        </p:nvSpPr>
        <p:spPr>
          <a:xfrm>
            <a:off x="5579667" y="3611835"/>
            <a:ext cx="693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+</a:t>
            </a:r>
          </a:p>
        </p:txBody>
      </p:sp>
      <p:pic>
        <p:nvPicPr>
          <p:cNvPr id="8" name="Picture 2" descr="PCI Registered Reports">
            <a:extLst>
              <a:ext uri="{FF2B5EF4-FFF2-40B4-BE49-F238E27FC236}">
                <a16:creationId xmlns:a16="http://schemas.microsoft.com/office/drawing/2014/main" id="{DC2C0459-E5CA-D699-FA6F-7F2AF29B7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65" y="5195763"/>
            <a:ext cx="2201802" cy="165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676B2-AA21-2E82-A68E-319CA4E1F863}"/>
              </a:ext>
            </a:extLst>
          </p:cNvPr>
          <p:cNvSpPr txBox="1"/>
          <p:nvPr/>
        </p:nvSpPr>
        <p:spPr>
          <a:xfrm>
            <a:off x="3689428" y="5438930"/>
            <a:ext cx="693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788001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DB4E-A858-6DCF-AC63-FB3ED330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4475"/>
            <a:ext cx="10515600" cy="1325563"/>
          </a:xfrm>
        </p:spPr>
        <p:txBody>
          <a:bodyPr/>
          <a:lstStyle/>
          <a:p>
            <a:r>
              <a:rPr lang="en-US" b="1" i="1" dirty="0"/>
              <a:t>After stage 2.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B056-AA73-8704-F08C-2F82A4BE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2067"/>
            <a:ext cx="10515600" cy="5638800"/>
          </a:xfrm>
        </p:spPr>
        <p:txBody>
          <a:bodyPr/>
          <a:lstStyle/>
          <a:p>
            <a:pPr algn="ctr">
              <a:defRPr/>
            </a:pPr>
            <a:r>
              <a:rPr lang="en-GB" dirty="0"/>
              <a:t>A </a:t>
            </a:r>
            <a:r>
              <a:rPr lang="en-GB" b="1" dirty="0">
                <a:solidFill>
                  <a:srgbClr val="FF0000"/>
                </a:solidFill>
              </a:rPr>
              <a:t>PCI RR-friendly journal </a:t>
            </a:r>
            <a:r>
              <a:rPr lang="en-GB" dirty="0"/>
              <a:t>endorses the </a:t>
            </a:r>
            <a:r>
              <a:rPr lang="en-GB" dirty="0">
                <a:hlinkClick r:id="rId2"/>
              </a:rPr>
              <a:t>PCI RR review criteria</a:t>
            </a:r>
            <a:r>
              <a:rPr lang="en-GB" dirty="0"/>
              <a:t> and commits to accepting </a:t>
            </a:r>
            <a:r>
              <a:rPr lang="en-GB" b="1" dirty="0"/>
              <a:t>without further peer review</a:t>
            </a:r>
            <a:r>
              <a:rPr lang="en-GB" dirty="0"/>
              <a:t> any manuscript that achieves a positive final recommendation from PCI RR while also meeting any additional procedural requirements that do not require further scientific evaluation by the journal.</a:t>
            </a:r>
          </a:p>
          <a:p>
            <a:pPr algn="ctr"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5F6B4-B5E9-0575-EF10-56EDC8C38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82" y="2878667"/>
            <a:ext cx="2729506" cy="3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17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E67D-436B-362D-51AD-DBECBF2F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627C7-84A8-EFDA-17D3-B11FD2A8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 PCI RR-interested journal </a:t>
            </a:r>
            <a:r>
              <a:rPr lang="en-GB" dirty="0"/>
              <a:t>does not automatically accept PCI RR recommendations but has signed up to be alerted (with the consent of the authors) when a new Stage 1 in-principle acceptance (IPA) or Stage 2 acceptance is recommended by PCI RR. 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AUTHOR choice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2488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4E82A4-3D37-39EB-766F-5F499F79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0" y="1027906"/>
            <a:ext cx="10836279" cy="460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31037-06F6-228E-825F-110D198A49A2}"/>
              </a:ext>
            </a:extLst>
          </p:cNvPr>
          <p:cNvSpPr txBox="1"/>
          <p:nvPr/>
        </p:nvSpPr>
        <p:spPr>
          <a:xfrm>
            <a:off x="2683933" y="6488668"/>
            <a:ext cx="959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www.surrey.ac.uk</a:t>
            </a:r>
            <a:r>
              <a:rPr lang="en-US" dirty="0"/>
              <a:t>/library/open-research/</a:t>
            </a:r>
            <a:r>
              <a:rPr lang="en-US" dirty="0" err="1"/>
              <a:t>preregistration-and-registered-reports#reports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55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B158CA-9DAD-491C-9525-B412D1062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47" y="973666"/>
            <a:ext cx="9157853" cy="53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6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3D8227-AFCB-332A-D2E3-89FF32D78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91" y="0"/>
            <a:ext cx="665741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72983-E538-93CD-C01B-B250DC506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60" y="829732"/>
            <a:ext cx="4887695" cy="50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BD07-C407-6A62-D338-7B77E664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2142"/>
            <a:ext cx="10515600" cy="1325563"/>
          </a:xfrm>
        </p:spPr>
        <p:txBody>
          <a:bodyPr/>
          <a:lstStyle/>
          <a:p>
            <a:r>
              <a:rPr lang="en-US" i="1" dirty="0"/>
              <a:t>Do these things work?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E3863-E644-FA61-6549-43BFB7CF2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602" y="8467"/>
            <a:ext cx="4253200" cy="1968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3B6C0-AD48-0F82-0C75-B4F1B208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40" y="1064154"/>
            <a:ext cx="5717117" cy="5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530F1-EE48-312F-A643-1B7152EE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5" y="1006204"/>
            <a:ext cx="4753000" cy="3956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AC79A-8CDA-195D-C9B5-751DAABD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20069"/>
            <a:ext cx="4863790" cy="7018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1FEF2-2904-7262-E98F-DD1B56FF8B93}"/>
              </a:ext>
            </a:extLst>
          </p:cNvPr>
          <p:cNvSpPr txBox="1"/>
          <p:nvPr/>
        </p:nvSpPr>
        <p:spPr>
          <a:xfrm>
            <a:off x="0" y="0"/>
            <a:ext cx="4888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A survey on open science</a:t>
            </a:r>
          </a:p>
        </p:txBody>
      </p:sp>
    </p:spTree>
    <p:extLst>
      <p:ext uri="{BB962C8B-B14F-4D97-AF65-F5344CB8AC3E}">
        <p14:creationId xmlns:p14="http://schemas.microsoft.com/office/powerpoint/2010/main" val="15287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4E84-8D7D-D1E4-CC18-61387E49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6742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D08E5-2DED-E39F-C928-8FD51F437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1148820"/>
            <a:ext cx="11201400" cy="5302779"/>
          </a:xfrm>
        </p:spPr>
        <p:txBody>
          <a:bodyPr/>
          <a:lstStyle/>
          <a:p>
            <a:r>
              <a:rPr lang="en-US" dirty="0"/>
              <a:t>Some of the dishes in the open science buffet are </a:t>
            </a:r>
            <a:r>
              <a:rPr lang="en-US" b="1" dirty="0">
                <a:solidFill>
                  <a:srgbClr val="FF0000"/>
                </a:solidFill>
              </a:rPr>
              <a:t>PRE-REGISTRATION </a:t>
            </a:r>
            <a:r>
              <a:rPr lang="en-US" dirty="0"/>
              <a:t>and 	</a:t>
            </a:r>
            <a:r>
              <a:rPr lang="en-US" b="1" dirty="0">
                <a:solidFill>
                  <a:srgbClr val="FF0000"/>
                </a:solidFill>
              </a:rPr>
              <a:t>REGISTERED-REPORTS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Time-stamped plans of research design, hypotheses and analysis plans.</a:t>
            </a:r>
          </a:p>
          <a:p>
            <a:pPr lvl="1"/>
            <a:r>
              <a:rPr lang="en-US" dirty="0"/>
              <a:t>As long as they’re specific!</a:t>
            </a:r>
          </a:p>
          <a:p>
            <a:endParaRPr lang="en-US" dirty="0"/>
          </a:p>
          <a:p>
            <a:r>
              <a:rPr lang="en-US" dirty="0"/>
              <a:t>Front-load the work you already need to do?</a:t>
            </a:r>
          </a:p>
          <a:p>
            <a:endParaRPr lang="en-US" dirty="0"/>
          </a:p>
          <a:p>
            <a:r>
              <a:rPr lang="en-US" dirty="0"/>
              <a:t>A barrier against </a:t>
            </a:r>
            <a:r>
              <a:rPr lang="en-US" b="1" dirty="0">
                <a:solidFill>
                  <a:srgbClr val="FF0000"/>
                </a:solidFill>
              </a:rPr>
              <a:t>HARKING, p-hacking </a:t>
            </a:r>
            <a:r>
              <a:rPr lang="en-US" dirty="0" err="1"/>
              <a:t>etc</a:t>
            </a:r>
            <a:r>
              <a:rPr lang="en-US" dirty="0"/>
              <a:t> if done well. </a:t>
            </a:r>
          </a:p>
        </p:txBody>
      </p:sp>
    </p:spTree>
    <p:extLst>
      <p:ext uri="{BB962C8B-B14F-4D97-AF65-F5344CB8AC3E}">
        <p14:creationId xmlns:p14="http://schemas.microsoft.com/office/powerpoint/2010/main" val="136125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EAB4-C06E-2D17-3B0B-DD3FE504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351" y="-136680"/>
            <a:ext cx="10515600" cy="1325563"/>
          </a:xfrm>
        </p:spPr>
        <p:txBody>
          <a:bodyPr/>
          <a:lstStyle/>
          <a:p>
            <a:r>
              <a:rPr lang="en-US" dirty="0"/>
              <a:t>Questionable Research Practices</a:t>
            </a:r>
          </a:p>
        </p:txBody>
      </p:sp>
      <p:pic>
        <p:nvPicPr>
          <p:cNvPr id="4" name="Content Placeholder 3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7A45837E-B096-5208-C4AE-D38855D1B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FD3D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62253" y="1188883"/>
            <a:ext cx="7277565" cy="53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03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031F-F2B8-F803-2B83-09BFFEED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417"/>
            <a:ext cx="10515600" cy="1325563"/>
          </a:xfrm>
        </p:spPr>
        <p:txBody>
          <a:bodyPr/>
          <a:lstStyle/>
          <a:p>
            <a:r>
              <a:rPr lang="en-US" b="1" i="1" dirty="0"/>
              <a:t>Open Science Buffet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3FA25-C09B-9182-8ED0-E0DA74EC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62" y="1978064"/>
            <a:ext cx="6916638" cy="4879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6BC0C-E2FD-AF51-31F1-A695100A5D9A}"/>
              </a:ext>
            </a:extLst>
          </p:cNvPr>
          <p:cNvSpPr txBox="1"/>
          <p:nvPr/>
        </p:nvSpPr>
        <p:spPr>
          <a:xfrm>
            <a:off x="680226" y="2631688"/>
            <a:ext cx="3858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 all practices will be relevant or possible – you can decide what’s best (‘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buffet style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0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C9A7-0602-9357-0AE0-6D963033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8531"/>
            <a:ext cx="10515600" cy="1325563"/>
          </a:xfrm>
        </p:spPr>
        <p:txBody>
          <a:bodyPr/>
          <a:lstStyle/>
          <a:p>
            <a:r>
              <a:rPr lang="en-US" b="1" i="1" dirty="0"/>
              <a:t>Prevalence of open science practices</a:t>
            </a:r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0B182DF-37A3-C3EF-C351-19B645477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77" y="1037032"/>
            <a:ext cx="9912188" cy="55756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C585C9-F2CE-E710-F8FB-F12737188479}"/>
              </a:ext>
            </a:extLst>
          </p:cNvPr>
          <p:cNvSpPr/>
          <p:nvPr/>
        </p:nvSpPr>
        <p:spPr>
          <a:xfrm>
            <a:off x="524107" y="4694663"/>
            <a:ext cx="8452625" cy="524108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solidFill>
              <a:schemeClr val="accent1">
                <a:shade val="15000"/>
                <a:alpha val="37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56860-4EEC-63C2-C662-9174923A9FFB}"/>
              </a:ext>
            </a:extLst>
          </p:cNvPr>
          <p:cNvSpPr/>
          <p:nvPr/>
        </p:nvSpPr>
        <p:spPr>
          <a:xfrm>
            <a:off x="524106" y="5558914"/>
            <a:ext cx="8452625" cy="524108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solidFill>
              <a:schemeClr val="accent1">
                <a:shade val="15000"/>
                <a:alpha val="37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8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209C-BF17-581E-705B-6865BDE7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9310"/>
            <a:ext cx="10515600" cy="1325563"/>
          </a:xfrm>
        </p:spPr>
        <p:txBody>
          <a:bodyPr/>
          <a:lstStyle/>
          <a:p>
            <a:r>
              <a:rPr lang="en-US" b="1" dirty="0"/>
              <a:t>Pre-registration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E9318-0BC4-BCB9-E121-F48E5D6D3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3225" y="1304925"/>
            <a:ext cx="8404599" cy="5790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500"/>
              </a:spcBef>
              <a:buClrTx/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public, timestamped outline of the research questions, hypotheses, method, and analysis prior to data collection and/or analysis</a:t>
            </a:r>
          </a:p>
          <a:p>
            <a:pPr marL="285750" indent="-285750">
              <a:spcBef>
                <a:spcPts val="2500"/>
              </a:spcBef>
              <a:buClrTx/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Can be initiated for both quantitative and qualitative research, as well as primary and secondary data</a:t>
            </a:r>
          </a:p>
          <a:p>
            <a:pPr marL="285750" indent="-285750">
              <a:spcBef>
                <a:spcPts val="2500"/>
              </a:spcBef>
              <a:buClrTx/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Distinguish confirmatory (‘prediction’) from exploratory (‘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postdiction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  <a:p>
            <a:pPr marL="285750" indent="-285750">
              <a:spcBef>
                <a:spcPts val="2500"/>
              </a:spcBef>
              <a:buClrTx/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Preregistration">
            <a:extLst>
              <a:ext uri="{FF2B5EF4-FFF2-40B4-BE49-F238E27FC236}">
                <a16:creationId xmlns:a16="http://schemas.microsoft.com/office/drawing/2014/main" id="{CA9DDC02-59C7-D562-117F-6AB406AC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52" y="1763349"/>
            <a:ext cx="3302585" cy="32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11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3DFE9-8C4D-B0EF-6E6F-35CB0242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8" y="134469"/>
            <a:ext cx="10074883" cy="6212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D6D7E6-E881-0F31-7D04-9F4B2238A0FF}"/>
              </a:ext>
            </a:extLst>
          </p:cNvPr>
          <p:cNvCxnSpPr>
            <a:cxnSpLocks/>
          </p:cNvCxnSpPr>
          <p:nvPr/>
        </p:nvCxnSpPr>
        <p:spPr>
          <a:xfrm>
            <a:off x="1447459" y="134469"/>
            <a:ext cx="9525341" cy="4464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165E9D-34E7-304B-B1C4-4CD5A9748FE4}"/>
              </a:ext>
            </a:extLst>
          </p:cNvPr>
          <p:cNvCxnSpPr>
            <a:cxnSpLocks/>
          </p:cNvCxnSpPr>
          <p:nvPr/>
        </p:nvCxnSpPr>
        <p:spPr>
          <a:xfrm flipH="1">
            <a:off x="1707776" y="134469"/>
            <a:ext cx="8861612" cy="43030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34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9766-EF89-6D09-4A67-B1C9F628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886"/>
            <a:ext cx="10515600" cy="1325563"/>
          </a:xfrm>
        </p:spPr>
        <p:txBody>
          <a:bodyPr/>
          <a:lstStyle/>
          <a:p>
            <a:r>
              <a:rPr lang="en-US" dirty="0"/>
              <a:t>Not a new thing.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B1010-2516-9888-A823-794A03AD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435" y="0"/>
            <a:ext cx="5972162" cy="5953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0E1E1-6E2F-4458-E428-32489079D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3479"/>
            <a:ext cx="6154271" cy="7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1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870</Words>
  <Application>Microsoft Office PowerPoint</Application>
  <PresentationFormat>Widescreen</PresentationFormat>
  <Paragraphs>96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Candara</vt:lpstr>
      <vt:lpstr>Office Theme</vt:lpstr>
      <vt:lpstr>Introduction into Pre-registration  Andrew Jones (a.j.jones@ljmu.ac.uk)  Full disclosure – I’ve adapted these slides from a colleague (Charlotte Pennington)</vt:lpstr>
      <vt:lpstr>Psychology’s Recent History</vt:lpstr>
      <vt:lpstr>PowerPoint Presentation</vt:lpstr>
      <vt:lpstr>Questionable Research Practices</vt:lpstr>
      <vt:lpstr>Open Science Buffet</vt:lpstr>
      <vt:lpstr>Prevalence of open science practices</vt:lpstr>
      <vt:lpstr>Pre-registration</vt:lpstr>
      <vt:lpstr>PowerPoint Presentation</vt:lpstr>
      <vt:lpstr>Not a new thing. </vt:lpstr>
      <vt:lpstr>Where to start?</vt:lpstr>
      <vt:lpstr>What this does</vt:lpstr>
      <vt:lpstr>Open Science Framework</vt:lpstr>
      <vt:lpstr>Scooping</vt:lpstr>
      <vt:lpstr>What makes a good pre-registration?</vt:lpstr>
      <vt:lpstr>Some ambiguities?</vt:lpstr>
      <vt:lpstr>Some ambiguities (2)</vt:lpstr>
      <vt:lpstr>Sticking to the plan….</vt:lpstr>
      <vt:lpstr>A plan, not a PRISON</vt:lpstr>
      <vt:lpstr>Beyond pre-registration.</vt:lpstr>
      <vt:lpstr>PowerPoint Presentation</vt:lpstr>
      <vt:lpstr>PowerPoint Presentation</vt:lpstr>
      <vt:lpstr>PowerPoint Presentation</vt:lpstr>
      <vt:lpstr>PCI-RR (https://rr.peercommunityin.org/PCIRegisteredReports/)</vt:lpstr>
      <vt:lpstr>After stage 2. </vt:lpstr>
      <vt:lpstr>PowerPoint Presentation</vt:lpstr>
      <vt:lpstr>PowerPoint Presentation</vt:lpstr>
      <vt:lpstr>PowerPoint Presentation</vt:lpstr>
      <vt:lpstr>PowerPoint Presentation</vt:lpstr>
      <vt:lpstr>Do these things work?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Andy J</dc:creator>
  <cp:lastModifiedBy>Longthorne, Amie</cp:lastModifiedBy>
  <cp:revision>1</cp:revision>
  <dcterms:created xsi:type="dcterms:W3CDTF">2025-11-13T10:19:04Z</dcterms:created>
  <dcterms:modified xsi:type="dcterms:W3CDTF">2025-11-21T14:02:43Z</dcterms:modified>
</cp:coreProperties>
</file>