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6" r:id="rId2"/>
    <p:sldId id="257" r:id="rId3"/>
    <p:sldId id="273" r:id="rId4"/>
    <p:sldId id="275" r:id="rId5"/>
    <p:sldId id="274" r:id="rId6"/>
    <p:sldId id="264" r:id="rId7"/>
    <p:sldId id="277" r:id="rId8"/>
    <p:sldId id="276" r:id="rId9"/>
    <p:sldId id="260" r:id="rId10"/>
    <p:sldId id="258" r:id="rId11"/>
    <p:sldId id="259" r:id="rId12"/>
    <p:sldId id="261" r:id="rId13"/>
    <p:sldId id="263" r:id="rId14"/>
    <p:sldId id="921" r:id="rId15"/>
    <p:sldId id="265" r:id="rId16"/>
    <p:sldId id="266" r:id="rId17"/>
    <p:sldId id="267" r:id="rId18"/>
    <p:sldId id="268" r:id="rId19"/>
    <p:sldId id="269" r:id="rId20"/>
    <p:sldId id="270" r:id="rId21"/>
    <p:sldId id="903" r:id="rId22"/>
    <p:sldId id="761" r:id="rId23"/>
    <p:sldId id="905" r:id="rId24"/>
    <p:sldId id="906" r:id="rId25"/>
    <p:sldId id="907" r:id="rId26"/>
    <p:sldId id="909" r:id="rId27"/>
    <p:sldId id="910" r:id="rId28"/>
    <p:sldId id="911" r:id="rId29"/>
    <p:sldId id="912" r:id="rId30"/>
    <p:sldId id="913" r:id="rId31"/>
    <p:sldId id="914" r:id="rId32"/>
    <p:sldId id="915" r:id="rId33"/>
    <p:sldId id="916" r:id="rId34"/>
    <p:sldId id="917" r:id="rId35"/>
    <p:sldId id="918" r:id="rId36"/>
    <p:sldId id="919" r:id="rId37"/>
    <p:sldId id="765" r:id="rId38"/>
    <p:sldId id="271" r:id="rId39"/>
    <p:sldId id="920"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8C308B-82D4-6358-7F54-A8A65E61964D}" v="6" dt="2025-11-14T12:28:50.447"/>
    <p1510:client id="{AC1EDCF9-7EAC-49E1-9E5A-54C726CAD51B}" v="2231" dt="2025-11-12T16:08:49.002"/>
    <p1510:client id="{B98AEC77-09E6-70D5-9146-95E1AA950786}" v="80" dt="2025-11-13T12:34:41.1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7" d="100"/>
          <a:sy n="27" d="100"/>
        </p:scale>
        <p:origin x="104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E0E56D-F82F-4BB5-94C5-476F52C3D1DD}" type="datetimeFigureOut">
              <a:rPr lang="en-GB" smtClean="0"/>
              <a:t>21/11/2025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691725-962E-4FDA-A545-453A04015E03}" type="slidenum">
              <a:rPr lang="en-GB" smtClean="0"/>
              <a:t>‹#›</a:t>
            </a:fld>
            <a:endParaRPr lang="en-GB"/>
          </a:p>
        </p:txBody>
      </p:sp>
    </p:spTree>
    <p:extLst>
      <p:ext uri="{BB962C8B-B14F-4D97-AF65-F5344CB8AC3E}">
        <p14:creationId xmlns:p14="http://schemas.microsoft.com/office/powerpoint/2010/main" val="3830888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4691725-962E-4FDA-A545-453A04015E03}" type="slidenum">
              <a:rPr lang="en-GB" smtClean="0"/>
              <a:t>1</a:t>
            </a:fld>
            <a:endParaRPr lang="en-GB"/>
          </a:p>
        </p:txBody>
      </p:sp>
    </p:spTree>
    <p:extLst>
      <p:ext uri="{BB962C8B-B14F-4D97-AF65-F5344CB8AC3E}">
        <p14:creationId xmlns:p14="http://schemas.microsoft.com/office/powerpoint/2010/main" val="37938734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Patsy</a:t>
            </a:r>
          </a:p>
        </p:txBody>
      </p:sp>
      <p:sp>
        <p:nvSpPr>
          <p:cNvPr id="4" name="Slide Number Placeholder 3"/>
          <p:cNvSpPr>
            <a:spLocks noGrp="1"/>
          </p:cNvSpPr>
          <p:nvPr>
            <p:ph type="sldNum" sz="quarter" idx="5"/>
          </p:nvPr>
        </p:nvSpPr>
        <p:spPr/>
        <p:txBody>
          <a:bodyPr/>
          <a:lstStyle/>
          <a:p>
            <a:fld id="{B4691725-962E-4FDA-A545-453A04015E03}" type="slidenum">
              <a:rPr lang="en-GB" smtClean="0"/>
              <a:t>11</a:t>
            </a:fld>
            <a:endParaRPr lang="en-GB"/>
          </a:p>
        </p:txBody>
      </p:sp>
    </p:spTree>
    <p:extLst>
      <p:ext uri="{BB962C8B-B14F-4D97-AF65-F5344CB8AC3E}">
        <p14:creationId xmlns:p14="http://schemas.microsoft.com/office/powerpoint/2010/main" val="3238758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Patsy</a:t>
            </a:r>
          </a:p>
        </p:txBody>
      </p:sp>
      <p:sp>
        <p:nvSpPr>
          <p:cNvPr id="4" name="Slide Number Placeholder 3"/>
          <p:cNvSpPr>
            <a:spLocks noGrp="1"/>
          </p:cNvSpPr>
          <p:nvPr>
            <p:ph type="sldNum" sz="quarter" idx="5"/>
          </p:nvPr>
        </p:nvSpPr>
        <p:spPr/>
        <p:txBody>
          <a:bodyPr/>
          <a:lstStyle/>
          <a:p>
            <a:fld id="{B4691725-962E-4FDA-A545-453A04015E03}" type="slidenum">
              <a:rPr lang="en-GB" smtClean="0"/>
              <a:t>12</a:t>
            </a:fld>
            <a:endParaRPr lang="en-GB"/>
          </a:p>
        </p:txBody>
      </p:sp>
    </p:spTree>
    <p:extLst>
      <p:ext uri="{BB962C8B-B14F-4D97-AF65-F5344CB8AC3E}">
        <p14:creationId xmlns:p14="http://schemas.microsoft.com/office/powerpoint/2010/main" val="40354394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Patsy</a:t>
            </a:r>
          </a:p>
          <a:p>
            <a:r>
              <a:rPr lang="en-GB" sz="1200" b="0" i="0" kern="1200">
                <a:solidFill>
                  <a:schemeClr val="tx1"/>
                </a:solidFill>
                <a:effectLst/>
                <a:latin typeface="+mn-lt"/>
                <a:ea typeface="+mn-ea"/>
                <a:cs typeface="+mn-cs"/>
              </a:rPr>
              <a:t>This involves using individuals described as “friendly intruders” to try and see if they are able to re-identify anyone in the dataset. These intruders should have some background knowledge of the data similar to that of a typical user. However, they do not need to be specialist hackers with the capability of employing advanced data exploration techniques. The aim of intruder testing is to attempt to replicate the particular method of an opportunistic attacker, not a well-stocked professional.</a:t>
            </a:r>
            <a:endParaRPr lang="en-GB"/>
          </a:p>
        </p:txBody>
      </p:sp>
      <p:sp>
        <p:nvSpPr>
          <p:cNvPr id="4" name="Slide Number Placeholder 3"/>
          <p:cNvSpPr>
            <a:spLocks noGrp="1"/>
          </p:cNvSpPr>
          <p:nvPr>
            <p:ph type="sldNum" sz="quarter" idx="5"/>
          </p:nvPr>
        </p:nvSpPr>
        <p:spPr/>
        <p:txBody>
          <a:bodyPr/>
          <a:lstStyle/>
          <a:p>
            <a:fld id="{B4691725-962E-4FDA-A545-453A04015E03}" type="slidenum">
              <a:rPr lang="en-GB" smtClean="0"/>
              <a:t>13</a:t>
            </a:fld>
            <a:endParaRPr lang="en-GB"/>
          </a:p>
        </p:txBody>
      </p:sp>
    </p:spTree>
    <p:extLst>
      <p:ext uri="{BB962C8B-B14F-4D97-AF65-F5344CB8AC3E}">
        <p14:creationId xmlns:p14="http://schemas.microsoft.com/office/powerpoint/2010/main" val="40956363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Sam</a:t>
            </a:r>
          </a:p>
        </p:txBody>
      </p:sp>
      <p:sp>
        <p:nvSpPr>
          <p:cNvPr id="4" name="Slide Number Placeholder 3"/>
          <p:cNvSpPr>
            <a:spLocks noGrp="1"/>
          </p:cNvSpPr>
          <p:nvPr>
            <p:ph type="sldNum" sz="quarter" idx="5"/>
          </p:nvPr>
        </p:nvSpPr>
        <p:spPr/>
        <p:txBody>
          <a:bodyPr/>
          <a:lstStyle/>
          <a:p>
            <a:fld id="{B4691725-962E-4FDA-A545-453A04015E03}" type="slidenum">
              <a:rPr lang="en-GB" smtClean="0"/>
              <a:t>15</a:t>
            </a:fld>
            <a:endParaRPr lang="en-GB"/>
          </a:p>
        </p:txBody>
      </p:sp>
    </p:spTree>
    <p:extLst>
      <p:ext uri="{BB962C8B-B14F-4D97-AF65-F5344CB8AC3E}">
        <p14:creationId xmlns:p14="http://schemas.microsoft.com/office/powerpoint/2010/main" val="37277067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Sam</a:t>
            </a:r>
          </a:p>
        </p:txBody>
      </p:sp>
      <p:sp>
        <p:nvSpPr>
          <p:cNvPr id="4" name="Slide Number Placeholder 3"/>
          <p:cNvSpPr>
            <a:spLocks noGrp="1"/>
          </p:cNvSpPr>
          <p:nvPr>
            <p:ph type="sldNum" sz="quarter" idx="5"/>
          </p:nvPr>
        </p:nvSpPr>
        <p:spPr/>
        <p:txBody>
          <a:bodyPr/>
          <a:lstStyle/>
          <a:p>
            <a:fld id="{B4691725-962E-4FDA-A545-453A04015E03}" type="slidenum">
              <a:rPr lang="en-GB" smtClean="0"/>
              <a:t>16</a:t>
            </a:fld>
            <a:endParaRPr lang="en-GB"/>
          </a:p>
        </p:txBody>
      </p:sp>
    </p:spTree>
    <p:extLst>
      <p:ext uri="{BB962C8B-B14F-4D97-AF65-F5344CB8AC3E}">
        <p14:creationId xmlns:p14="http://schemas.microsoft.com/office/powerpoint/2010/main" val="33077059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Sam</a:t>
            </a:r>
          </a:p>
        </p:txBody>
      </p:sp>
      <p:sp>
        <p:nvSpPr>
          <p:cNvPr id="4" name="Slide Number Placeholder 3"/>
          <p:cNvSpPr>
            <a:spLocks noGrp="1"/>
          </p:cNvSpPr>
          <p:nvPr>
            <p:ph type="sldNum" sz="quarter" idx="5"/>
          </p:nvPr>
        </p:nvSpPr>
        <p:spPr/>
        <p:txBody>
          <a:bodyPr/>
          <a:lstStyle/>
          <a:p>
            <a:fld id="{B4691725-962E-4FDA-A545-453A04015E03}" type="slidenum">
              <a:rPr lang="en-GB" smtClean="0"/>
              <a:t>17</a:t>
            </a:fld>
            <a:endParaRPr lang="en-GB"/>
          </a:p>
        </p:txBody>
      </p:sp>
    </p:spTree>
    <p:extLst>
      <p:ext uri="{BB962C8B-B14F-4D97-AF65-F5344CB8AC3E}">
        <p14:creationId xmlns:p14="http://schemas.microsoft.com/office/powerpoint/2010/main" val="34186363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Sam</a:t>
            </a:r>
          </a:p>
        </p:txBody>
      </p:sp>
      <p:sp>
        <p:nvSpPr>
          <p:cNvPr id="4" name="Slide Number Placeholder 3"/>
          <p:cNvSpPr>
            <a:spLocks noGrp="1"/>
          </p:cNvSpPr>
          <p:nvPr>
            <p:ph type="sldNum" sz="quarter" idx="5"/>
          </p:nvPr>
        </p:nvSpPr>
        <p:spPr/>
        <p:txBody>
          <a:bodyPr/>
          <a:lstStyle/>
          <a:p>
            <a:fld id="{B4691725-962E-4FDA-A545-453A04015E03}" type="slidenum">
              <a:rPr lang="en-GB" smtClean="0"/>
              <a:t>18</a:t>
            </a:fld>
            <a:endParaRPr lang="en-GB"/>
          </a:p>
        </p:txBody>
      </p:sp>
    </p:spTree>
    <p:extLst>
      <p:ext uri="{BB962C8B-B14F-4D97-AF65-F5344CB8AC3E}">
        <p14:creationId xmlns:p14="http://schemas.microsoft.com/office/powerpoint/2010/main" val="31644553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Sam</a:t>
            </a:r>
          </a:p>
        </p:txBody>
      </p:sp>
      <p:sp>
        <p:nvSpPr>
          <p:cNvPr id="4" name="Slide Number Placeholder 3"/>
          <p:cNvSpPr>
            <a:spLocks noGrp="1"/>
          </p:cNvSpPr>
          <p:nvPr>
            <p:ph type="sldNum" sz="quarter" idx="5"/>
          </p:nvPr>
        </p:nvSpPr>
        <p:spPr/>
        <p:txBody>
          <a:bodyPr/>
          <a:lstStyle/>
          <a:p>
            <a:fld id="{B4691725-962E-4FDA-A545-453A04015E03}" type="slidenum">
              <a:rPr lang="en-GB" smtClean="0"/>
              <a:t>19</a:t>
            </a:fld>
            <a:endParaRPr lang="en-GB"/>
          </a:p>
        </p:txBody>
      </p:sp>
    </p:spTree>
    <p:extLst>
      <p:ext uri="{BB962C8B-B14F-4D97-AF65-F5344CB8AC3E}">
        <p14:creationId xmlns:p14="http://schemas.microsoft.com/office/powerpoint/2010/main" val="40937631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Sam</a:t>
            </a:r>
          </a:p>
        </p:txBody>
      </p:sp>
      <p:sp>
        <p:nvSpPr>
          <p:cNvPr id="4" name="Slide Number Placeholder 3"/>
          <p:cNvSpPr>
            <a:spLocks noGrp="1"/>
          </p:cNvSpPr>
          <p:nvPr>
            <p:ph type="sldNum" sz="quarter" idx="5"/>
          </p:nvPr>
        </p:nvSpPr>
        <p:spPr/>
        <p:txBody>
          <a:bodyPr/>
          <a:lstStyle/>
          <a:p>
            <a:fld id="{B4691725-962E-4FDA-A545-453A04015E03}" type="slidenum">
              <a:rPr lang="en-GB" smtClean="0"/>
              <a:t>20</a:t>
            </a:fld>
            <a:endParaRPr lang="en-GB"/>
          </a:p>
        </p:txBody>
      </p:sp>
    </p:spTree>
    <p:extLst>
      <p:ext uri="{BB962C8B-B14F-4D97-AF65-F5344CB8AC3E}">
        <p14:creationId xmlns:p14="http://schemas.microsoft.com/office/powerpoint/2010/main" val="36385103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650" y="744538"/>
            <a:ext cx="6616700" cy="3722687"/>
          </a:xfrm>
        </p:spPr>
      </p:sp>
      <p:sp>
        <p:nvSpPr>
          <p:cNvPr id="3" name="Notes Placeholder 2"/>
          <p:cNvSpPr>
            <a:spLocks noGrp="1"/>
          </p:cNvSpPr>
          <p:nvPr>
            <p:ph type="body" idx="1"/>
          </p:nvPr>
        </p:nvSpPr>
        <p:spPr/>
        <p:txBody>
          <a:bodyPr>
            <a:normAutofit/>
          </a:bodyPr>
          <a:lstStyle/>
          <a:p>
            <a:endParaRPr lang="en-GB" b="1" u="sng">
              <a:cs typeface="Calibri"/>
            </a:endParaRPr>
          </a:p>
        </p:txBody>
      </p:sp>
      <p:sp>
        <p:nvSpPr>
          <p:cNvPr id="4" name="Slide Number Placeholder 3"/>
          <p:cNvSpPr>
            <a:spLocks noGrp="1"/>
          </p:cNvSpPr>
          <p:nvPr>
            <p:ph type="sldNum" sz="quarter" idx="10"/>
          </p:nvPr>
        </p:nvSpPr>
        <p:spPr/>
        <p:txBody>
          <a:bodyPr/>
          <a:lstStyle/>
          <a:p>
            <a:fld id="{3C95D2A8-F513-4B2A-8C52-738A35342E23}" type="slidenum">
              <a:rPr lang="en-US" smtClean="0"/>
              <a:pPr/>
              <a:t>21</a:t>
            </a:fld>
            <a:endParaRPr lang="en-US"/>
          </a:p>
        </p:txBody>
      </p:sp>
    </p:spTree>
    <p:extLst>
      <p:ext uri="{BB962C8B-B14F-4D97-AF65-F5344CB8AC3E}">
        <p14:creationId xmlns:p14="http://schemas.microsoft.com/office/powerpoint/2010/main" val="3349414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Patsy - https://www.sigmacomputing.com/blog/data-anonymization </a:t>
            </a:r>
          </a:p>
        </p:txBody>
      </p:sp>
      <p:sp>
        <p:nvSpPr>
          <p:cNvPr id="4" name="Slide Number Placeholder 3"/>
          <p:cNvSpPr>
            <a:spLocks noGrp="1"/>
          </p:cNvSpPr>
          <p:nvPr>
            <p:ph type="sldNum" sz="quarter" idx="5"/>
          </p:nvPr>
        </p:nvSpPr>
        <p:spPr/>
        <p:txBody>
          <a:bodyPr/>
          <a:lstStyle/>
          <a:p>
            <a:fld id="{B4691725-962E-4FDA-A545-453A04015E03}" type="slidenum">
              <a:rPr lang="en-GB" smtClean="0"/>
              <a:t>2</a:t>
            </a:fld>
            <a:endParaRPr lang="en-GB"/>
          </a:p>
        </p:txBody>
      </p:sp>
    </p:spTree>
    <p:extLst>
      <p:ext uri="{BB962C8B-B14F-4D97-AF65-F5344CB8AC3E}">
        <p14:creationId xmlns:p14="http://schemas.microsoft.com/office/powerpoint/2010/main" val="19294794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650" y="744538"/>
            <a:ext cx="6616700" cy="3722687"/>
          </a:xfrm>
        </p:spPr>
      </p:sp>
      <p:sp>
        <p:nvSpPr>
          <p:cNvPr id="3" name="Notes Placeholder 2"/>
          <p:cNvSpPr>
            <a:spLocks noGrp="1"/>
          </p:cNvSpPr>
          <p:nvPr>
            <p:ph type="body" idx="1"/>
          </p:nvPr>
        </p:nvSpPr>
        <p:spPr/>
        <p:txBody>
          <a:bodyPr>
            <a:normAutofit/>
          </a:bodyPr>
          <a:lstStyle/>
          <a:p>
            <a:endParaRPr lang="en-GB" b="1" u="sng" baseline="0">
              <a:cs typeface="Calibri"/>
            </a:endParaRPr>
          </a:p>
        </p:txBody>
      </p:sp>
      <p:sp>
        <p:nvSpPr>
          <p:cNvPr id="4" name="Slide Number Placeholder 3"/>
          <p:cNvSpPr>
            <a:spLocks noGrp="1"/>
          </p:cNvSpPr>
          <p:nvPr>
            <p:ph type="sldNum" sz="quarter" idx="10"/>
          </p:nvPr>
        </p:nvSpPr>
        <p:spPr/>
        <p:txBody>
          <a:bodyPr/>
          <a:lstStyle/>
          <a:p>
            <a:fld id="{3C95D2A8-F513-4B2A-8C52-738A35342E23}" type="slidenum">
              <a:rPr lang="en-US" smtClean="0"/>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650" y="744538"/>
            <a:ext cx="6616700" cy="3722687"/>
          </a:xfrm>
        </p:spPr>
      </p:sp>
      <p:sp>
        <p:nvSpPr>
          <p:cNvPr id="3" name="Notes Placeholder 2"/>
          <p:cNvSpPr>
            <a:spLocks noGrp="1"/>
          </p:cNvSpPr>
          <p:nvPr>
            <p:ph type="body" idx="1"/>
          </p:nvPr>
        </p:nvSpPr>
        <p:spPr/>
        <p:txBody>
          <a:bodyPr>
            <a:normAutofit/>
          </a:bodyPr>
          <a:lstStyle/>
          <a:p>
            <a:endParaRPr lang="en-GB" b="1" u="sng" baseline="0">
              <a:cs typeface="Calibri"/>
            </a:endParaRPr>
          </a:p>
          <a:p>
            <a:pPr marL="171450" indent="-171450">
              <a:buFont typeface="Arial" panose="020B0604020202020204" pitchFamily="34" charset="0"/>
              <a:buChar char="•"/>
            </a:pPr>
            <a:endParaRPr lang="en-GB" b="0" u="none" baseline="0"/>
          </a:p>
        </p:txBody>
      </p:sp>
      <p:sp>
        <p:nvSpPr>
          <p:cNvPr id="4" name="Slide Number Placeholder 3"/>
          <p:cNvSpPr>
            <a:spLocks noGrp="1"/>
          </p:cNvSpPr>
          <p:nvPr>
            <p:ph type="sldNum" sz="quarter" idx="10"/>
          </p:nvPr>
        </p:nvSpPr>
        <p:spPr/>
        <p:txBody>
          <a:bodyPr/>
          <a:lstStyle/>
          <a:p>
            <a:fld id="{3C95D2A8-F513-4B2A-8C52-738A35342E23}" type="slidenum">
              <a:rPr lang="en-US" smtClean="0"/>
              <a:pPr/>
              <a:t>23</a:t>
            </a:fld>
            <a:endParaRPr lang="en-US"/>
          </a:p>
        </p:txBody>
      </p:sp>
    </p:spTree>
    <p:extLst>
      <p:ext uri="{BB962C8B-B14F-4D97-AF65-F5344CB8AC3E}">
        <p14:creationId xmlns:p14="http://schemas.microsoft.com/office/powerpoint/2010/main" val="19681465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650" y="744538"/>
            <a:ext cx="6616700" cy="3722687"/>
          </a:xfrm>
        </p:spPr>
      </p:sp>
      <p:sp>
        <p:nvSpPr>
          <p:cNvPr id="3" name="Notes Placeholder 2"/>
          <p:cNvSpPr>
            <a:spLocks noGrp="1"/>
          </p:cNvSpPr>
          <p:nvPr>
            <p:ph type="body" idx="1"/>
          </p:nvPr>
        </p:nvSpPr>
        <p:spPr/>
        <p:txBody>
          <a:bodyPr>
            <a:normAutofit/>
          </a:bodyPr>
          <a:lstStyle/>
          <a:p>
            <a:endParaRPr lang="en-GB" b="1" u="sng">
              <a:cs typeface="Calibri"/>
            </a:endParaRPr>
          </a:p>
        </p:txBody>
      </p:sp>
      <p:sp>
        <p:nvSpPr>
          <p:cNvPr id="4" name="Slide Number Placeholder 3"/>
          <p:cNvSpPr>
            <a:spLocks noGrp="1"/>
          </p:cNvSpPr>
          <p:nvPr>
            <p:ph type="sldNum" sz="quarter" idx="10"/>
          </p:nvPr>
        </p:nvSpPr>
        <p:spPr/>
        <p:txBody>
          <a:bodyPr/>
          <a:lstStyle/>
          <a:p>
            <a:fld id="{3C95D2A8-F513-4B2A-8C52-738A35342E23}" type="slidenum">
              <a:rPr lang="en-US" smtClean="0"/>
              <a:pPr/>
              <a:t>24</a:t>
            </a:fld>
            <a:endParaRPr lang="en-US"/>
          </a:p>
        </p:txBody>
      </p:sp>
    </p:spTree>
    <p:extLst>
      <p:ext uri="{BB962C8B-B14F-4D97-AF65-F5344CB8AC3E}">
        <p14:creationId xmlns:p14="http://schemas.microsoft.com/office/powerpoint/2010/main" val="35335571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650" y="744538"/>
            <a:ext cx="6616700" cy="3722687"/>
          </a:xfrm>
        </p:spPr>
      </p:sp>
      <p:sp>
        <p:nvSpPr>
          <p:cNvPr id="3" name="Notes Placeholder 2"/>
          <p:cNvSpPr>
            <a:spLocks noGrp="1"/>
          </p:cNvSpPr>
          <p:nvPr>
            <p:ph type="body" idx="1"/>
          </p:nvPr>
        </p:nvSpPr>
        <p:spPr/>
        <p:txBody>
          <a:bodyPr>
            <a:normAutofit/>
          </a:bodyPr>
          <a:lstStyle/>
          <a:p>
            <a:endParaRPr lang="en-GB" b="1" u="sng">
              <a:cs typeface="Calibri"/>
            </a:endParaRPr>
          </a:p>
        </p:txBody>
      </p:sp>
      <p:sp>
        <p:nvSpPr>
          <p:cNvPr id="4" name="Slide Number Placeholder 3"/>
          <p:cNvSpPr>
            <a:spLocks noGrp="1"/>
          </p:cNvSpPr>
          <p:nvPr>
            <p:ph type="sldNum" sz="quarter" idx="10"/>
          </p:nvPr>
        </p:nvSpPr>
        <p:spPr/>
        <p:txBody>
          <a:bodyPr/>
          <a:lstStyle/>
          <a:p>
            <a:fld id="{3C7DBB28-8ED7-49F3-947C-762C822500CB}" type="slidenum">
              <a:rPr lang="en-US" smtClean="0"/>
              <a:pPr/>
              <a:t>25</a:t>
            </a:fld>
            <a:endParaRPr lang="en-US"/>
          </a:p>
        </p:txBody>
      </p:sp>
    </p:spTree>
    <p:extLst>
      <p:ext uri="{BB962C8B-B14F-4D97-AF65-F5344CB8AC3E}">
        <p14:creationId xmlns:p14="http://schemas.microsoft.com/office/powerpoint/2010/main" val="40700153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650" y="744538"/>
            <a:ext cx="6616700" cy="3722687"/>
          </a:xfrm>
        </p:spPr>
      </p:sp>
      <p:sp>
        <p:nvSpPr>
          <p:cNvPr id="3" name="Notes Placeholder 2"/>
          <p:cNvSpPr>
            <a:spLocks noGrp="1"/>
          </p:cNvSpPr>
          <p:nvPr>
            <p:ph type="body" idx="1"/>
          </p:nvPr>
        </p:nvSpPr>
        <p:spPr/>
        <p:txBody>
          <a:bodyPr>
            <a:normAutofit/>
          </a:bodyPr>
          <a:lstStyle/>
          <a:p>
            <a:endParaRPr lang="en-GB" b="1" u="sng" baseline="0">
              <a:cs typeface="Calibri"/>
            </a:endParaRPr>
          </a:p>
          <a:p>
            <a:pPr marL="171450" indent="-171450">
              <a:buFont typeface="Arial" panose="020B0604020202020204" pitchFamily="34" charset="0"/>
              <a:buChar char="•"/>
            </a:pPr>
            <a:endParaRPr lang="en-GB" b="0" u="none"/>
          </a:p>
        </p:txBody>
      </p:sp>
      <p:sp>
        <p:nvSpPr>
          <p:cNvPr id="4" name="Slide Number Placeholder 3"/>
          <p:cNvSpPr>
            <a:spLocks noGrp="1"/>
          </p:cNvSpPr>
          <p:nvPr>
            <p:ph type="sldNum" sz="quarter" idx="10"/>
          </p:nvPr>
        </p:nvSpPr>
        <p:spPr/>
        <p:txBody>
          <a:bodyPr/>
          <a:lstStyle/>
          <a:p>
            <a:fld id="{3C95D2A8-F513-4B2A-8C52-738A35342E23}" type="slidenum">
              <a:rPr lang="en-US" smtClean="0"/>
              <a:pPr/>
              <a:t>26</a:t>
            </a:fld>
            <a:endParaRPr lang="en-US"/>
          </a:p>
        </p:txBody>
      </p:sp>
    </p:spTree>
    <p:extLst>
      <p:ext uri="{BB962C8B-B14F-4D97-AF65-F5344CB8AC3E}">
        <p14:creationId xmlns:p14="http://schemas.microsoft.com/office/powerpoint/2010/main" val="36447019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650" y="744538"/>
            <a:ext cx="6616700" cy="3722687"/>
          </a:xfrm>
        </p:spPr>
      </p:sp>
      <p:sp>
        <p:nvSpPr>
          <p:cNvPr id="3" name="Notes Placeholder 2"/>
          <p:cNvSpPr>
            <a:spLocks noGrp="1"/>
          </p:cNvSpPr>
          <p:nvPr>
            <p:ph type="body" idx="1"/>
          </p:nvPr>
        </p:nvSpPr>
        <p:spPr/>
        <p:txBody>
          <a:bodyPr>
            <a:normAutofit/>
          </a:bodyPr>
          <a:lstStyle/>
          <a:p>
            <a:pPr marL="171450" indent="-171450">
              <a:buFont typeface="Arial"/>
              <a:buChar char="•"/>
            </a:pPr>
            <a:r>
              <a:rPr lang="en-GB" b="1">
                <a:solidFill>
                  <a:srgbClr val="0A0A0A"/>
                </a:solidFill>
              </a:rPr>
              <a:t>"Class disclosure" risk:</a:t>
            </a:r>
            <a:r>
              <a:rPr lang="en-GB">
                <a:solidFill>
                  <a:srgbClr val="0A0A0A"/>
                </a:solidFill>
              </a:rPr>
              <a:t> A specific risk where an individual can be identified by combining general knowledge with a specific class or category of data.</a:t>
            </a:r>
            <a:endParaRPr lang="en-US"/>
          </a:p>
          <a:p>
            <a:endParaRPr lang="en-GB" b="1" u="sng">
              <a:cs typeface="Calibri"/>
            </a:endParaRPr>
          </a:p>
          <a:p>
            <a:endParaRPr lang="en-GB" b="0" u="none">
              <a:cs typeface="Calibri"/>
            </a:endParaRPr>
          </a:p>
        </p:txBody>
      </p:sp>
      <p:sp>
        <p:nvSpPr>
          <p:cNvPr id="4" name="Slide Number Placeholder 3"/>
          <p:cNvSpPr>
            <a:spLocks noGrp="1"/>
          </p:cNvSpPr>
          <p:nvPr>
            <p:ph type="sldNum" sz="quarter" idx="10"/>
          </p:nvPr>
        </p:nvSpPr>
        <p:spPr/>
        <p:txBody>
          <a:bodyPr/>
          <a:lstStyle/>
          <a:p>
            <a:fld id="{3C95D2A8-F513-4B2A-8C52-738A35342E23}" type="slidenum">
              <a:rPr lang="en-US" smtClean="0"/>
              <a:pPr/>
              <a:t>27</a:t>
            </a:fld>
            <a:endParaRPr lang="en-US"/>
          </a:p>
        </p:txBody>
      </p:sp>
    </p:spTree>
    <p:extLst>
      <p:ext uri="{BB962C8B-B14F-4D97-AF65-F5344CB8AC3E}">
        <p14:creationId xmlns:p14="http://schemas.microsoft.com/office/powerpoint/2010/main" val="42059102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650" y="744538"/>
            <a:ext cx="6616700" cy="3722687"/>
          </a:xfrm>
        </p:spPr>
      </p:sp>
      <p:sp>
        <p:nvSpPr>
          <p:cNvPr id="3" name="Notes Placeholder 2"/>
          <p:cNvSpPr>
            <a:spLocks noGrp="1"/>
          </p:cNvSpPr>
          <p:nvPr>
            <p:ph type="body" idx="1"/>
          </p:nvPr>
        </p:nvSpPr>
        <p:spPr/>
        <p:txBody>
          <a:bodyPr>
            <a:normAutofit/>
          </a:bodyPr>
          <a:lstStyle/>
          <a:p>
            <a:endParaRPr lang="en-GB">
              <a:cs typeface="Calibri"/>
            </a:endParaRPr>
          </a:p>
        </p:txBody>
      </p:sp>
      <p:sp>
        <p:nvSpPr>
          <p:cNvPr id="4" name="Slide Number Placeholder 3"/>
          <p:cNvSpPr>
            <a:spLocks noGrp="1"/>
          </p:cNvSpPr>
          <p:nvPr>
            <p:ph type="sldNum" sz="quarter" idx="10"/>
          </p:nvPr>
        </p:nvSpPr>
        <p:spPr/>
        <p:txBody>
          <a:bodyPr/>
          <a:lstStyle/>
          <a:p>
            <a:fld id="{3C95D2A8-F513-4B2A-8C52-738A35342E23}" type="slidenum">
              <a:rPr lang="en-US" smtClean="0"/>
              <a:pPr/>
              <a:t>28</a:t>
            </a:fld>
            <a:endParaRPr lang="en-US"/>
          </a:p>
        </p:txBody>
      </p:sp>
    </p:spTree>
    <p:extLst>
      <p:ext uri="{BB962C8B-B14F-4D97-AF65-F5344CB8AC3E}">
        <p14:creationId xmlns:p14="http://schemas.microsoft.com/office/powerpoint/2010/main" val="17782871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650" y="744538"/>
            <a:ext cx="6616700" cy="3722687"/>
          </a:xfrm>
        </p:spPr>
      </p:sp>
      <p:sp>
        <p:nvSpPr>
          <p:cNvPr id="3" name="Notes Placeholder 2"/>
          <p:cNvSpPr>
            <a:spLocks noGrp="1"/>
          </p:cNvSpPr>
          <p:nvPr>
            <p:ph type="body" idx="1"/>
          </p:nvPr>
        </p:nvSpPr>
        <p:spPr/>
        <p:txBody>
          <a:bodyPr>
            <a:normAutofit/>
          </a:bodyPr>
          <a:lstStyle/>
          <a:p>
            <a:endParaRPr lang="en-GB" b="1" u="sng">
              <a:cs typeface="Calibri"/>
            </a:endParaRPr>
          </a:p>
        </p:txBody>
      </p:sp>
      <p:sp>
        <p:nvSpPr>
          <p:cNvPr id="4" name="Slide Number Placeholder 3"/>
          <p:cNvSpPr>
            <a:spLocks noGrp="1"/>
          </p:cNvSpPr>
          <p:nvPr>
            <p:ph type="sldNum" sz="quarter" idx="10"/>
          </p:nvPr>
        </p:nvSpPr>
        <p:spPr/>
        <p:txBody>
          <a:bodyPr/>
          <a:lstStyle/>
          <a:p>
            <a:fld id="{9C6A5E72-E733-4DE8-A612-C97D01D66C88}" type="slidenum">
              <a:rPr lang="en-US" smtClean="0"/>
              <a:pPr/>
              <a:t>29</a:t>
            </a:fld>
            <a:endParaRPr lang="en-US"/>
          </a:p>
        </p:txBody>
      </p:sp>
    </p:spTree>
    <p:extLst>
      <p:ext uri="{BB962C8B-B14F-4D97-AF65-F5344CB8AC3E}">
        <p14:creationId xmlns:p14="http://schemas.microsoft.com/office/powerpoint/2010/main" val="23238534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650" y="744538"/>
            <a:ext cx="6616700" cy="3722687"/>
          </a:xfrm>
        </p:spPr>
      </p:sp>
      <p:sp>
        <p:nvSpPr>
          <p:cNvPr id="3" name="Notes Placeholder 2"/>
          <p:cNvSpPr>
            <a:spLocks noGrp="1"/>
          </p:cNvSpPr>
          <p:nvPr>
            <p:ph type="body" idx="1"/>
          </p:nvPr>
        </p:nvSpPr>
        <p:spPr/>
        <p:txBody>
          <a:bodyPr/>
          <a:lstStyle/>
          <a:p>
            <a:endParaRPr lang="en-GB" b="0" u="none" baseline="0">
              <a:cs typeface="Calibri"/>
            </a:endParaRPr>
          </a:p>
        </p:txBody>
      </p:sp>
      <p:sp>
        <p:nvSpPr>
          <p:cNvPr id="4" name="Slide Number Placeholder 3"/>
          <p:cNvSpPr>
            <a:spLocks noGrp="1"/>
          </p:cNvSpPr>
          <p:nvPr>
            <p:ph type="sldNum" sz="quarter" idx="10"/>
          </p:nvPr>
        </p:nvSpPr>
        <p:spPr/>
        <p:txBody>
          <a:bodyPr/>
          <a:lstStyle/>
          <a:p>
            <a:fld id="{3C95D2A8-F513-4B2A-8C52-738A35342E23}" type="slidenum">
              <a:rPr lang="en-US" smtClean="0"/>
              <a:pPr/>
              <a:t>30</a:t>
            </a:fld>
            <a:endParaRPr lang="en-US"/>
          </a:p>
        </p:txBody>
      </p:sp>
    </p:spTree>
    <p:extLst>
      <p:ext uri="{BB962C8B-B14F-4D97-AF65-F5344CB8AC3E}">
        <p14:creationId xmlns:p14="http://schemas.microsoft.com/office/powerpoint/2010/main" val="14363620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650" y="744538"/>
            <a:ext cx="6616700" cy="3722687"/>
          </a:xfrm>
        </p:spPr>
      </p:sp>
      <p:sp>
        <p:nvSpPr>
          <p:cNvPr id="3" name="Notes Placeholder 2"/>
          <p:cNvSpPr>
            <a:spLocks noGrp="1"/>
          </p:cNvSpPr>
          <p:nvPr>
            <p:ph type="body" idx="1"/>
          </p:nvPr>
        </p:nvSpPr>
        <p:spPr/>
        <p:txBody>
          <a:bodyPr>
            <a:normAutofit/>
          </a:bodyPr>
          <a:lstStyle/>
          <a:p>
            <a:endParaRPr lang="en-GB" b="1" u="sng" baseline="0">
              <a:cs typeface="Calibri"/>
            </a:endParaRPr>
          </a:p>
          <a:p>
            <a:pPr marL="171450" lvl="0" indent="-171450">
              <a:buFont typeface="Arial" panose="020B0604020202020204" pitchFamily="34" charset="0"/>
              <a:buChar char="•"/>
            </a:pPr>
            <a:endParaRPr lang="en-GB" b="0" u="none" baseline="0"/>
          </a:p>
        </p:txBody>
      </p:sp>
      <p:sp>
        <p:nvSpPr>
          <p:cNvPr id="4" name="Slide Number Placeholder 3"/>
          <p:cNvSpPr>
            <a:spLocks noGrp="1"/>
          </p:cNvSpPr>
          <p:nvPr>
            <p:ph type="sldNum" sz="quarter" idx="10"/>
          </p:nvPr>
        </p:nvSpPr>
        <p:spPr/>
        <p:txBody>
          <a:bodyPr/>
          <a:lstStyle/>
          <a:p>
            <a:fld id="{3C95D2A8-F513-4B2A-8C52-738A35342E23}" type="slidenum">
              <a:rPr lang="en-US" smtClean="0"/>
              <a:pPr/>
              <a:t>31</a:t>
            </a:fld>
            <a:endParaRPr lang="en-US"/>
          </a:p>
        </p:txBody>
      </p:sp>
    </p:spTree>
    <p:extLst>
      <p:ext uri="{BB962C8B-B14F-4D97-AF65-F5344CB8AC3E}">
        <p14:creationId xmlns:p14="http://schemas.microsoft.com/office/powerpoint/2010/main" val="824436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E6F495-E82C-7AF0-2096-7189AAA097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C56311-96F4-27A0-BDB1-083082D4D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54A336-1775-CCF6-0808-61AFD148EF74}"/>
              </a:ext>
            </a:extLst>
          </p:cNvPr>
          <p:cNvSpPr>
            <a:spLocks noGrp="1"/>
          </p:cNvSpPr>
          <p:nvPr>
            <p:ph type="body" idx="1"/>
          </p:nvPr>
        </p:nvSpPr>
        <p:spPr/>
        <p:txBody>
          <a:bodyPr/>
          <a:lstStyle/>
          <a:p>
            <a:r>
              <a:rPr lang="en-GB"/>
              <a:t>Patsy</a:t>
            </a:r>
          </a:p>
        </p:txBody>
      </p:sp>
      <p:sp>
        <p:nvSpPr>
          <p:cNvPr id="4" name="Slide Number Placeholder 3">
            <a:extLst>
              <a:ext uri="{FF2B5EF4-FFF2-40B4-BE49-F238E27FC236}">
                <a16:creationId xmlns:a16="http://schemas.microsoft.com/office/drawing/2014/main" id="{73C7F39E-7887-0EC0-80E0-9F42723AEE7C}"/>
              </a:ext>
            </a:extLst>
          </p:cNvPr>
          <p:cNvSpPr>
            <a:spLocks noGrp="1"/>
          </p:cNvSpPr>
          <p:nvPr>
            <p:ph type="sldNum" sz="quarter" idx="5"/>
          </p:nvPr>
        </p:nvSpPr>
        <p:spPr/>
        <p:txBody>
          <a:bodyPr/>
          <a:lstStyle/>
          <a:p>
            <a:fld id="{B4691725-962E-4FDA-A545-453A04015E03}" type="slidenum">
              <a:rPr lang="en-GB" smtClean="0"/>
              <a:t>3</a:t>
            </a:fld>
            <a:endParaRPr lang="en-GB"/>
          </a:p>
        </p:txBody>
      </p:sp>
    </p:spTree>
    <p:extLst>
      <p:ext uri="{BB962C8B-B14F-4D97-AF65-F5344CB8AC3E}">
        <p14:creationId xmlns:p14="http://schemas.microsoft.com/office/powerpoint/2010/main" val="14946445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650" y="744538"/>
            <a:ext cx="6616700" cy="3722687"/>
          </a:xfrm>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endParaRPr lang="en-GB" b="0" u="none" baseline="0"/>
          </a:p>
        </p:txBody>
      </p:sp>
      <p:sp>
        <p:nvSpPr>
          <p:cNvPr id="4" name="Slide Number Placeholder 3"/>
          <p:cNvSpPr>
            <a:spLocks noGrp="1"/>
          </p:cNvSpPr>
          <p:nvPr>
            <p:ph type="sldNum" sz="quarter" idx="10"/>
          </p:nvPr>
        </p:nvSpPr>
        <p:spPr/>
        <p:txBody>
          <a:bodyPr/>
          <a:lstStyle/>
          <a:p>
            <a:fld id="{3C95D2A8-F513-4B2A-8C52-738A35342E23}" type="slidenum">
              <a:rPr lang="en-US" smtClean="0"/>
              <a:pPr/>
              <a:t>32</a:t>
            </a:fld>
            <a:endParaRPr lang="en-US"/>
          </a:p>
        </p:txBody>
      </p:sp>
    </p:spTree>
    <p:extLst>
      <p:ext uri="{BB962C8B-B14F-4D97-AF65-F5344CB8AC3E}">
        <p14:creationId xmlns:p14="http://schemas.microsoft.com/office/powerpoint/2010/main" val="19697705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650" y="744538"/>
            <a:ext cx="6616700" cy="3722687"/>
          </a:xfrm>
        </p:spPr>
      </p:sp>
      <p:sp>
        <p:nvSpPr>
          <p:cNvPr id="3" name="Notes Placeholder 2"/>
          <p:cNvSpPr>
            <a:spLocks noGrp="1"/>
          </p:cNvSpPr>
          <p:nvPr>
            <p:ph type="body" idx="1"/>
          </p:nvPr>
        </p:nvSpPr>
        <p:spPr/>
        <p:txBody>
          <a:bodyPr/>
          <a:lstStyle/>
          <a:p>
            <a:endParaRPr lang="en-GB" b="1" u="sng">
              <a:cs typeface="Calibri"/>
            </a:endParaRPr>
          </a:p>
        </p:txBody>
      </p:sp>
      <p:sp>
        <p:nvSpPr>
          <p:cNvPr id="4" name="Slide Number Placeholder 3"/>
          <p:cNvSpPr>
            <a:spLocks noGrp="1"/>
          </p:cNvSpPr>
          <p:nvPr>
            <p:ph type="sldNum" sz="quarter" idx="10"/>
          </p:nvPr>
        </p:nvSpPr>
        <p:spPr/>
        <p:txBody>
          <a:bodyPr/>
          <a:lstStyle/>
          <a:p>
            <a:fld id="{9C6A5E72-E733-4DE8-A612-C97D01D66C88}" type="slidenum">
              <a:rPr lang="en-US" smtClean="0"/>
              <a:pPr/>
              <a:t>33</a:t>
            </a:fld>
            <a:endParaRPr lang="en-US"/>
          </a:p>
        </p:txBody>
      </p:sp>
    </p:spTree>
    <p:extLst>
      <p:ext uri="{BB962C8B-B14F-4D97-AF65-F5344CB8AC3E}">
        <p14:creationId xmlns:p14="http://schemas.microsoft.com/office/powerpoint/2010/main" val="36665949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650" y="744538"/>
            <a:ext cx="6616700" cy="3722687"/>
          </a:xfrm>
        </p:spPr>
      </p:sp>
      <p:sp>
        <p:nvSpPr>
          <p:cNvPr id="3" name="Notes Placeholder 2"/>
          <p:cNvSpPr>
            <a:spLocks noGrp="1"/>
          </p:cNvSpPr>
          <p:nvPr>
            <p:ph type="body" idx="1"/>
          </p:nvPr>
        </p:nvSpPr>
        <p:spPr/>
        <p:txBody>
          <a:bodyPr/>
          <a:lstStyle/>
          <a:p>
            <a:endParaRPr lang="en-GB" b="1" u="sng" baseline="0">
              <a:cs typeface="Calibri"/>
            </a:endParaRPr>
          </a:p>
        </p:txBody>
      </p:sp>
      <p:sp>
        <p:nvSpPr>
          <p:cNvPr id="4" name="Slide Number Placeholder 3"/>
          <p:cNvSpPr>
            <a:spLocks noGrp="1"/>
          </p:cNvSpPr>
          <p:nvPr>
            <p:ph type="sldNum" sz="quarter" idx="10"/>
          </p:nvPr>
        </p:nvSpPr>
        <p:spPr/>
        <p:txBody>
          <a:bodyPr/>
          <a:lstStyle/>
          <a:p>
            <a:fld id="{3C95D2A8-F513-4B2A-8C52-738A35342E23}" type="slidenum">
              <a:rPr lang="en-US" smtClean="0"/>
              <a:pPr/>
              <a:t>34</a:t>
            </a:fld>
            <a:endParaRPr lang="en-US"/>
          </a:p>
        </p:txBody>
      </p:sp>
    </p:spTree>
    <p:extLst>
      <p:ext uri="{BB962C8B-B14F-4D97-AF65-F5344CB8AC3E}">
        <p14:creationId xmlns:p14="http://schemas.microsoft.com/office/powerpoint/2010/main" val="28308436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650" y="744538"/>
            <a:ext cx="6616700" cy="3722687"/>
          </a:xfrm>
        </p:spPr>
      </p:sp>
      <p:sp>
        <p:nvSpPr>
          <p:cNvPr id="3" name="Notes Placeholder 2"/>
          <p:cNvSpPr>
            <a:spLocks noGrp="1"/>
          </p:cNvSpPr>
          <p:nvPr>
            <p:ph type="body" idx="1"/>
          </p:nvPr>
        </p:nvSpPr>
        <p:spPr/>
        <p:txBody>
          <a:bodyPr/>
          <a:lstStyle/>
          <a:p>
            <a:endParaRPr lang="en-GB" b="1" u="sng" baseline="0">
              <a:cs typeface="Calibri"/>
            </a:endParaRPr>
          </a:p>
        </p:txBody>
      </p:sp>
      <p:sp>
        <p:nvSpPr>
          <p:cNvPr id="4" name="Slide Number Placeholder 3"/>
          <p:cNvSpPr>
            <a:spLocks noGrp="1"/>
          </p:cNvSpPr>
          <p:nvPr>
            <p:ph type="sldNum" sz="quarter" idx="10"/>
          </p:nvPr>
        </p:nvSpPr>
        <p:spPr/>
        <p:txBody>
          <a:bodyPr/>
          <a:lstStyle/>
          <a:p>
            <a:fld id="{3C95D2A8-F513-4B2A-8C52-738A35342E23}" type="slidenum">
              <a:rPr lang="en-US" smtClean="0"/>
              <a:pPr/>
              <a:t>35</a:t>
            </a:fld>
            <a:endParaRPr lang="en-US"/>
          </a:p>
        </p:txBody>
      </p:sp>
    </p:spTree>
    <p:extLst>
      <p:ext uri="{BB962C8B-B14F-4D97-AF65-F5344CB8AC3E}">
        <p14:creationId xmlns:p14="http://schemas.microsoft.com/office/powerpoint/2010/main" val="21248808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650" y="744538"/>
            <a:ext cx="6616700" cy="3722687"/>
          </a:xfrm>
        </p:spPr>
      </p:sp>
      <p:sp>
        <p:nvSpPr>
          <p:cNvPr id="3" name="Notes Placeholder 2"/>
          <p:cNvSpPr>
            <a:spLocks noGrp="1"/>
          </p:cNvSpPr>
          <p:nvPr>
            <p:ph type="body" idx="1"/>
          </p:nvPr>
        </p:nvSpPr>
        <p:spPr/>
        <p:txBody>
          <a:bodyPr/>
          <a:lstStyle/>
          <a:p>
            <a:endParaRPr lang="en-GB" b="1" u="sng">
              <a:cs typeface="Calibri"/>
            </a:endParaRPr>
          </a:p>
        </p:txBody>
      </p:sp>
      <p:sp>
        <p:nvSpPr>
          <p:cNvPr id="4" name="Slide Number Placeholder 3"/>
          <p:cNvSpPr>
            <a:spLocks noGrp="1"/>
          </p:cNvSpPr>
          <p:nvPr>
            <p:ph type="sldNum" sz="quarter" idx="10"/>
          </p:nvPr>
        </p:nvSpPr>
        <p:spPr/>
        <p:txBody>
          <a:bodyPr/>
          <a:lstStyle/>
          <a:p>
            <a:fld id="{3C95D2A8-F513-4B2A-8C52-738A35342E23}" type="slidenum">
              <a:rPr lang="en-US" smtClean="0"/>
              <a:pPr/>
              <a:t>36</a:t>
            </a:fld>
            <a:endParaRPr lang="en-US"/>
          </a:p>
        </p:txBody>
      </p:sp>
    </p:spTree>
    <p:extLst>
      <p:ext uri="{BB962C8B-B14F-4D97-AF65-F5344CB8AC3E}">
        <p14:creationId xmlns:p14="http://schemas.microsoft.com/office/powerpoint/2010/main" val="37553464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650" y="744538"/>
            <a:ext cx="6616700" cy="3722687"/>
          </a:xfrm>
        </p:spPr>
      </p:sp>
      <p:sp>
        <p:nvSpPr>
          <p:cNvPr id="3" name="Notes Placeholder 2"/>
          <p:cNvSpPr>
            <a:spLocks noGrp="1"/>
          </p:cNvSpPr>
          <p:nvPr>
            <p:ph type="body" idx="1"/>
          </p:nvPr>
        </p:nvSpPr>
        <p:spPr/>
        <p:txBody>
          <a:bodyPr/>
          <a:lstStyle/>
          <a:p>
            <a:endParaRPr lang="en-GB" b="1">
              <a:cs typeface="Calibri"/>
            </a:endParaRPr>
          </a:p>
        </p:txBody>
      </p:sp>
      <p:sp>
        <p:nvSpPr>
          <p:cNvPr id="4" name="Slide Number Placeholder 3"/>
          <p:cNvSpPr>
            <a:spLocks noGrp="1"/>
          </p:cNvSpPr>
          <p:nvPr>
            <p:ph type="sldNum" sz="quarter" idx="10"/>
          </p:nvPr>
        </p:nvSpPr>
        <p:spPr/>
        <p:txBody>
          <a:bodyPr/>
          <a:lstStyle/>
          <a:p>
            <a:fld id="{9C6A5E72-E733-4DE8-A612-C97D01D66C88}" type="slidenum">
              <a:rPr lang="en-US" smtClean="0"/>
              <a:pPr/>
              <a:t>37</a:t>
            </a:fld>
            <a:endParaRPr lang="en-US"/>
          </a:p>
        </p:txBody>
      </p:sp>
    </p:spTree>
    <p:extLst>
      <p:ext uri="{BB962C8B-B14F-4D97-AF65-F5344CB8AC3E}">
        <p14:creationId xmlns:p14="http://schemas.microsoft.com/office/powerpoint/2010/main" val="1885718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FD26C7-04FC-5675-8DFA-EFDB2B32D9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F1D6B3-5FB6-907C-8EF3-94D8F762C5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1CBC59-52B0-0495-0EBC-46621084B4D2}"/>
              </a:ext>
            </a:extLst>
          </p:cNvPr>
          <p:cNvSpPr>
            <a:spLocks noGrp="1"/>
          </p:cNvSpPr>
          <p:nvPr>
            <p:ph type="body" idx="1"/>
          </p:nvPr>
        </p:nvSpPr>
        <p:spPr/>
        <p:txBody>
          <a:bodyPr/>
          <a:lstStyle/>
          <a:p>
            <a:r>
              <a:rPr lang="en-GB"/>
              <a:t>Patsy</a:t>
            </a:r>
          </a:p>
        </p:txBody>
      </p:sp>
      <p:sp>
        <p:nvSpPr>
          <p:cNvPr id="4" name="Slide Number Placeholder 3">
            <a:extLst>
              <a:ext uri="{FF2B5EF4-FFF2-40B4-BE49-F238E27FC236}">
                <a16:creationId xmlns:a16="http://schemas.microsoft.com/office/drawing/2014/main" id="{32F5C602-BB67-36A6-08CB-AA68D333E1DE}"/>
              </a:ext>
            </a:extLst>
          </p:cNvPr>
          <p:cNvSpPr>
            <a:spLocks noGrp="1"/>
          </p:cNvSpPr>
          <p:nvPr>
            <p:ph type="sldNum" sz="quarter" idx="5"/>
          </p:nvPr>
        </p:nvSpPr>
        <p:spPr/>
        <p:txBody>
          <a:bodyPr/>
          <a:lstStyle/>
          <a:p>
            <a:fld id="{B4691725-962E-4FDA-A545-453A04015E03}" type="slidenum">
              <a:rPr lang="en-GB" smtClean="0"/>
              <a:t>4</a:t>
            </a:fld>
            <a:endParaRPr lang="en-GB"/>
          </a:p>
        </p:txBody>
      </p:sp>
    </p:spTree>
    <p:extLst>
      <p:ext uri="{BB962C8B-B14F-4D97-AF65-F5344CB8AC3E}">
        <p14:creationId xmlns:p14="http://schemas.microsoft.com/office/powerpoint/2010/main" val="3666624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C9106A-55AB-3A6A-2620-81136B8602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402B40-1620-2EFE-6EB0-9698E1671E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CF6135-886E-5D78-2394-CCFB9FA0F11B}"/>
              </a:ext>
            </a:extLst>
          </p:cNvPr>
          <p:cNvSpPr>
            <a:spLocks noGrp="1"/>
          </p:cNvSpPr>
          <p:nvPr>
            <p:ph type="body" idx="1"/>
          </p:nvPr>
        </p:nvSpPr>
        <p:spPr/>
        <p:txBody>
          <a:bodyPr/>
          <a:lstStyle/>
          <a:p>
            <a:r>
              <a:rPr lang="en-GB"/>
              <a:t>Patsy</a:t>
            </a:r>
          </a:p>
        </p:txBody>
      </p:sp>
      <p:sp>
        <p:nvSpPr>
          <p:cNvPr id="4" name="Slide Number Placeholder 3">
            <a:extLst>
              <a:ext uri="{FF2B5EF4-FFF2-40B4-BE49-F238E27FC236}">
                <a16:creationId xmlns:a16="http://schemas.microsoft.com/office/drawing/2014/main" id="{D3870239-C711-05BA-DA43-2B20A9607EE8}"/>
              </a:ext>
            </a:extLst>
          </p:cNvPr>
          <p:cNvSpPr>
            <a:spLocks noGrp="1"/>
          </p:cNvSpPr>
          <p:nvPr>
            <p:ph type="sldNum" sz="quarter" idx="5"/>
          </p:nvPr>
        </p:nvSpPr>
        <p:spPr/>
        <p:txBody>
          <a:bodyPr/>
          <a:lstStyle/>
          <a:p>
            <a:fld id="{B4691725-962E-4FDA-A545-453A04015E03}" type="slidenum">
              <a:rPr lang="en-GB" smtClean="0"/>
              <a:t>5</a:t>
            </a:fld>
            <a:endParaRPr lang="en-GB"/>
          </a:p>
        </p:txBody>
      </p:sp>
    </p:spTree>
    <p:extLst>
      <p:ext uri="{BB962C8B-B14F-4D97-AF65-F5344CB8AC3E}">
        <p14:creationId xmlns:p14="http://schemas.microsoft.com/office/powerpoint/2010/main" val="2042692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Patsy</a:t>
            </a:r>
          </a:p>
        </p:txBody>
      </p:sp>
      <p:sp>
        <p:nvSpPr>
          <p:cNvPr id="4" name="Slide Number Placeholder 3"/>
          <p:cNvSpPr>
            <a:spLocks noGrp="1"/>
          </p:cNvSpPr>
          <p:nvPr>
            <p:ph type="sldNum" sz="quarter" idx="5"/>
          </p:nvPr>
        </p:nvSpPr>
        <p:spPr/>
        <p:txBody>
          <a:bodyPr/>
          <a:lstStyle/>
          <a:p>
            <a:fld id="{B4691725-962E-4FDA-A545-453A04015E03}" type="slidenum">
              <a:rPr lang="en-GB" smtClean="0"/>
              <a:t>6</a:t>
            </a:fld>
            <a:endParaRPr lang="en-GB"/>
          </a:p>
        </p:txBody>
      </p:sp>
    </p:spTree>
    <p:extLst>
      <p:ext uri="{BB962C8B-B14F-4D97-AF65-F5344CB8AC3E}">
        <p14:creationId xmlns:p14="http://schemas.microsoft.com/office/powerpoint/2010/main" val="2168120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89F98B-D16B-40F3-8880-7D61A9BED1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6C0EA5-4D7F-4CEC-60D5-89928870CD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C3159F-A3E1-3C5F-8C6A-B5B32964FB68}"/>
              </a:ext>
            </a:extLst>
          </p:cNvPr>
          <p:cNvSpPr>
            <a:spLocks noGrp="1"/>
          </p:cNvSpPr>
          <p:nvPr>
            <p:ph type="body" idx="1"/>
          </p:nvPr>
        </p:nvSpPr>
        <p:spPr/>
        <p:txBody>
          <a:bodyPr/>
          <a:lstStyle/>
          <a:p>
            <a:r>
              <a:rPr lang="en-GB"/>
              <a:t>Patsy</a:t>
            </a:r>
          </a:p>
        </p:txBody>
      </p:sp>
      <p:sp>
        <p:nvSpPr>
          <p:cNvPr id="4" name="Slide Number Placeholder 3">
            <a:extLst>
              <a:ext uri="{FF2B5EF4-FFF2-40B4-BE49-F238E27FC236}">
                <a16:creationId xmlns:a16="http://schemas.microsoft.com/office/drawing/2014/main" id="{62580F37-DB23-74D1-63C9-9AEABAD76F2B}"/>
              </a:ext>
            </a:extLst>
          </p:cNvPr>
          <p:cNvSpPr>
            <a:spLocks noGrp="1"/>
          </p:cNvSpPr>
          <p:nvPr>
            <p:ph type="sldNum" sz="quarter" idx="5"/>
          </p:nvPr>
        </p:nvSpPr>
        <p:spPr/>
        <p:txBody>
          <a:bodyPr/>
          <a:lstStyle/>
          <a:p>
            <a:fld id="{B4691725-962E-4FDA-A545-453A04015E03}" type="slidenum">
              <a:rPr lang="en-GB" smtClean="0"/>
              <a:t>8</a:t>
            </a:fld>
            <a:endParaRPr lang="en-GB"/>
          </a:p>
        </p:txBody>
      </p:sp>
    </p:spTree>
    <p:extLst>
      <p:ext uri="{BB962C8B-B14F-4D97-AF65-F5344CB8AC3E}">
        <p14:creationId xmlns:p14="http://schemas.microsoft.com/office/powerpoint/2010/main" val="2182947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Patsy</a:t>
            </a:r>
          </a:p>
          <a:p>
            <a:endParaRPr lang="en-GB"/>
          </a:p>
          <a:p>
            <a:r>
              <a:rPr lang="en-GB" sz="1200" b="0" i="0" kern="1200">
                <a:solidFill>
                  <a:schemeClr val="tx1"/>
                </a:solidFill>
                <a:effectLst/>
                <a:latin typeface="+mn-lt"/>
                <a:ea typeface="+mn-ea"/>
                <a:cs typeface="+mn-cs"/>
              </a:rPr>
              <a:t>Pseudonymisation enables the personal data to become unidentifiable unless more information is available whereas anonymization allows the processing of personal data to irreversibly prevent re-identification.</a:t>
            </a:r>
            <a:endParaRPr lang="en-GB"/>
          </a:p>
        </p:txBody>
      </p:sp>
      <p:sp>
        <p:nvSpPr>
          <p:cNvPr id="4" name="Slide Number Placeholder 3"/>
          <p:cNvSpPr>
            <a:spLocks noGrp="1"/>
          </p:cNvSpPr>
          <p:nvPr>
            <p:ph type="sldNum" sz="quarter" idx="5"/>
          </p:nvPr>
        </p:nvSpPr>
        <p:spPr/>
        <p:txBody>
          <a:bodyPr/>
          <a:lstStyle/>
          <a:p>
            <a:fld id="{B4691725-962E-4FDA-A545-453A04015E03}" type="slidenum">
              <a:rPr lang="en-GB" smtClean="0"/>
              <a:t>9</a:t>
            </a:fld>
            <a:endParaRPr lang="en-GB"/>
          </a:p>
        </p:txBody>
      </p:sp>
    </p:spTree>
    <p:extLst>
      <p:ext uri="{BB962C8B-B14F-4D97-AF65-F5344CB8AC3E}">
        <p14:creationId xmlns:p14="http://schemas.microsoft.com/office/powerpoint/2010/main" val="201919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Patsy</a:t>
            </a:r>
          </a:p>
        </p:txBody>
      </p:sp>
      <p:sp>
        <p:nvSpPr>
          <p:cNvPr id="4" name="Slide Number Placeholder 3"/>
          <p:cNvSpPr>
            <a:spLocks noGrp="1"/>
          </p:cNvSpPr>
          <p:nvPr>
            <p:ph type="sldNum" sz="quarter" idx="5"/>
          </p:nvPr>
        </p:nvSpPr>
        <p:spPr/>
        <p:txBody>
          <a:bodyPr/>
          <a:lstStyle/>
          <a:p>
            <a:fld id="{B4691725-962E-4FDA-A545-453A04015E03}" type="slidenum">
              <a:rPr lang="en-GB" smtClean="0"/>
              <a:t>10</a:t>
            </a:fld>
            <a:endParaRPr lang="en-GB"/>
          </a:p>
        </p:txBody>
      </p:sp>
    </p:spTree>
    <p:extLst>
      <p:ext uri="{BB962C8B-B14F-4D97-AF65-F5344CB8AC3E}">
        <p14:creationId xmlns:p14="http://schemas.microsoft.com/office/powerpoint/2010/main" val="549665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C128FA71-3A18-48C0-980F-4B68F7F63042}" type="datetime1">
              <a:rPr lang="en-US" smtClean="0"/>
              <a:t>11/21/2025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90814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7104EDB3-C0E8-45F8-9E1D-1B6C8D1880C0}" type="datetime1">
              <a:rPr lang="en-US" smtClean="0"/>
              <a:t>11/21/2025</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523194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9CF0EC4B-54ED-4041-B552-9BA760FA3DBA}" type="datetime1">
              <a:rPr lang="en-US" smtClean="0"/>
              <a:t>11/21/2025</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011182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51C1210E-201E-4473-82AC-2466F5386C38}" type="datetime1">
              <a:rPr lang="en-US" smtClean="0"/>
              <a:t>11/21/2025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718928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B01EA198-6CAB-4B8F-B93F-1F9C8C4B6CE7}" type="datetime1">
              <a:rPr lang="en-US" smtClean="0"/>
              <a:t>11/21/2025</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407148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CA06041F-4525-44D5-AA4F-332294BF1F56}" type="datetime1">
              <a:rPr lang="en-US" smtClean="0"/>
              <a:t>11/21/2025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907765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F9557091-BBDF-4EB9-BA6B-2BB67AC4FC0F}" type="datetime1">
              <a:rPr lang="en-US" smtClean="0"/>
              <a:t>11/21/2025</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897407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2D6B226B-77A6-410C-9796-083F278E0125}" type="datetime1">
              <a:rPr lang="en-US" smtClean="0"/>
              <a:t>11/21/2025</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502067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A23A578B-D289-4C40-8593-3D356C49DA58}" type="datetime1">
              <a:rPr lang="en-US" smtClean="0"/>
              <a:t>11/21/2025</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071216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713DFAE3-14DB-48A7-A80F-80DDB072CE3D}" type="datetime1">
              <a:rPr lang="en-US" smtClean="0"/>
              <a:t>11/21/2025</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358911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92C5EAEF-6478-4102-8F5D-A5FE9FC97ACB}" type="datetime1">
              <a:rPr lang="en-US" smtClean="0"/>
              <a:t>11/21/2025</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894809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67F45AC6-C491-4585-A584-9CE2AF7D5500}" type="datetime1">
              <a:rPr lang="en-US" smtClean="0"/>
              <a:t>11/21/2025</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1375346312"/>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P.Burton@ljmu.ac.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hyperlink" Target="mailto:p.Irizar@ljmu.ac.uk"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gov.uk/government/publications/digital-economy-act-2017-part-5-codes-of-practice/research-code-of-practice-and-accreditation-criteria"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A32057F-F015-B1B2-4E3E-2307F8EFC9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D61A3F-2F13-D8DC-3483-C130C677635B}"/>
              </a:ext>
            </a:extLst>
          </p:cNvPr>
          <p:cNvSpPr>
            <a:spLocks noGrp="1"/>
          </p:cNvSpPr>
          <p:nvPr>
            <p:ph type="ctrTitle"/>
          </p:nvPr>
        </p:nvSpPr>
        <p:spPr>
          <a:xfrm>
            <a:off x="7168896" y="1129554"/>
            <a:ext cx="4361688" cy="3475236"/>
          </a:xfrm>
        </p:spPr>
        <p:txBody>
          <a:bodyPr>
            <a:normAutofit/>
          </a:bodyPr>
          <a:lstStyle/>
          <a:p>
            <a:pPr algn="l"/>
            <a:r>
              <a:rPr lang="en-GB" sz="4400"/>
              <a:t>Anonymisation Techniques</a:t>
            </a:r>
          </a:p>
        </p:txBody>
      </p:sp>
      <p:sp>
        <p:nvSpPr>
          <p:cNvPr id="3" name="Subtitle 2">
            <a:extLst>
              <a:ext uri="{FF2B5EF4-FFF2-40B4-BE49-F238E27FC236}">
                <a16:creationId xmlns:a16="http://schemas.microsoft.com/office/drawing/2014/main" id="{6F0BC2FA-910C-C8EF-2878-6BC0529A8A9A}"/>
              </a:ext>
            </a:extLst>
          </p:cNvPr>
          <p:cNvSpPr>
            <a:spLocks noGrp="1"/>
          </p:cNvSpPr>
          <p:nvPr>
            <p:ph type="subTitle" idx="1"/>
          </p:nvPr>
        </p:nvSpPr>
        <p:spPr>
          <a:xfrm>
            <a:off x="7168896" y="4731337"/>
            <a:ext cx="4206240" cy="1184584"/>
          </a:xfrm>
        </p:spPr>
        <p:txBody>
          <a:bodyPr>
            <a:normAutofit fontScale="92500" lnSpcReduction="10000"/>
          </a:bodyPr>
          <a:lstStyle/>
          <a:p>
            <a:pPr algn="l"/>
            <a:r>
              <a:rPr lang="en-GB"/>
              <a:t>Dr Sam Burton &amp; Dr Patsy Irizar</a:t>
            </a:r>
          </a:p>
          <a:p>
            <a:pPr algn="l"/>
            <a:r>
              <a:rPr lang="en-GB">
                <a:hlinkClick r:id="rId3"/>
              </a:rPr>
              <a:t>S.P.Burton@ljmu.ac.uk</a:t>
            </a:r>
            <a:r>
              <a:rPr lang="en-GB"/>
              <a:t> </a:t>
            </a:r>
          </a:p>
          <a:p>
            <a:pPr algn="l"/>
            <a:r>
              <a:rPr lang="en-GB">
                <a:hlinkClick r:id="rId4"/>
              </a:rPr>
              <a:t>p.Irizar@ljmu.ac.uk</a:t>
            </a:r>
            <a:r>
              <a:rPr lang="en-GB"/>
              <a:t> </a:t>
            </a:r>
          </a:p>
        </p:txBody>
      </p:sp>
      <p:pic>
        <p:nvPicPr>
          <p:cNvPr id="12" name="Picture 11">
            <a:extLst>
              <a:ext uri="{FF2B5EF4-FFF2-40B4-BE49-F238E27FC236}">
                <a16:creationId xmlns:a16="http://schemas.microsoft.com/office/drawing/2014/main" id="{58186841-2F38-9FDD-0DD8-11D2208C72E6}"/>
              </a:ext>
            </a:extLst>
          </p:cNvPr>
          <p:cNvPicPr>
            <a:picLocks noChangeAspect="1"/>
          </p:cNvPicPr>
          <p:nvPr/>
        </p:nvPicPr>
        <p:blipFill>
          <a:blip r:embed="rId5"/>
          <a:srcRect l="22766" r="29293"/>
          <a:stretch>
            <a:fillRect/>
          </a:stretch>
        </p:blipFill>
        <p:spPr>
          <a:xfrm>
            <a:off x="20" y="1"/>
            <a:ext cx="6575591" cy="6858000"/>
          </a:xfrm>
          <a:prstGeom prst="rect">
            <a:avLst/>
          </a:prstGeom>
        </p:spPr>
      </p:pic>
    </p:spTree>
    <p:extLst>
      <p:ext uri="{BB962C8B-B14F-4D97-AF65-F5344CB8AC3E}">
        <p14:creationId xmlns:p14="http://schemas.microsoft.com/office/powerpoint/2010/main" val="3471330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0101A9-902E-6022-E104-137E53787016}"/>
              </a:ext>
            </a:extLst>
          </p:cNvPr>
          <p:cNvSpPr>
            <a:spLocks noGrp="1"/>
          </p:cNvSpPr>
          <p:nvPr>
            <p:ph type="title"/>
          </p:nvPr>
        </p:nvSpPr>
        <p:spPr>
          <a:xfrm>
            <a:off x="4669279" y="548640"/>
            <a:ext cx="5916169" cy="1527048"/>
          </a:xfrm>
        </p:spPr>
        <p:txBody>
          <a:bodyPr anchor="b">
            <a:normAutofit/>
          </a:bodyPr>
          <a:lstStyle/>
          <a:p>
            <a:r>
              <a:rPr lang="en-GB"/>
              <a:t>Generalisation Methods</a:t>
            </a:r>
          </a:p>
        </p:txBody>
      </p:sp>
      <p:pic>
        <p:nvPicPr>
          <p:cNvPr id="1026" name="Picture 2" descr="What is K Anonymity and Why Data Pros Care">
            <a:extLst>
              <a:ext uri="{FF2B5EF4-FFF2-40B4-BE49-F238E27FC236}">
                <a16:creationId xmlns:a16="http://schemas.microsoft.com/office/drawing/2014/main" id="{D1A1A7AC-4846-55E8-4D8B-E4AFBA3725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1511" r="32689"/>
          <a:stretch>
            <a:fillRect/>
          </a:stretch>
        </p:blipFill>
        <p:spPr bwMode="auto">
          <a:xfrm>
            <a:off x="359784" y="792990"/>
            <a:ext cx="3949711" cy="551637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AEF348D-8808-BB22-1CDC-3369FEF54AA6}"/>
              </a:ext>
            </a:extLst>
          </p:cNvPr>
          <p:cNvSpPr>
            <a:spLocks noGrp="1"/>
          </p:cNvSpPr>
          <p:nvPr>
            <p:ph idx="1"/>
          </p:nvPr>
        </p:nvSpPr>
        <p:spPr>
          <a:xfrm>
            <a:off x="4669279" y="2214282"/>
            <a:ext cx="6815424" cy="4095078"/>
          </a:xfrm>
        </p:spPr>
        <p:txBody>
          <a:bodyPr>
            <a:normAutofit/>
          </a:bodyPr>
          <a:lstStyle/>
          <a:p>
            <a:pPr>
              <a:lnSpc>
                <a:spcPct val="110000"/>
              </a:lnSpc>
            </a:pPr>
            <a:r>
              <a:rPr lang="en-GB" sz="1600" b="1"/>
              <a:t>Generalisation</a:t>
            </a:r>
          </a:p>
          <a:p>
            <a:pPr lvl="1">
              <a:lnSpc>
                <a:spcPct val="110000"/>
              </a:lnSpc>
            </a:pPr>
            <a:r>
              <a:rPr lang="en-GB" sz="1600"/>
              <a:t>Reducing precision (e.g., age ranges instead of exact age)</a:t>
            </a:r>
          </a:p>
          <a:p>
            <a:pPr>
              <a:lnSpc>
                <a:spcPct val="110000"/>
              </a:lnSpc>
            </a:pPr>
            <a:r>
              <a:rPr lang="en-GB" sz="1600" b="1"/>
              <a:t>Aggregation</a:t>
            </a:r>
          </a:p>
          <a:p>
            <a:pPr lvl="1">
              <a:lnSpc>
                <a:spcPct val="110000"/>
              </a:lnSpc>
            </a:pPr>
            <a:r>
              <a:rPr lang="en-GB" sz="1600"/>
              <a:t>Combining individual-level data to show trends without individual details</a:t>
            </a:r>
          </a:p>
          <a:p>
            <a:pPr>
              <a:lnSpc>
                <a:spcPct val="110000"/>
              </a:lnSpc>
            </a:pPr>
            <a:r>
              <a:rPr lang="en-GB" sz="1600" b="1"/>
              <a:t>Suppression / redaction</a:t>
            </a:r>
          </a:p>
          <a:p>
            <a:pPr lvl="1">
              <a:lnSpc>
                <a:spcPct val="110000"/>
              </a:lnSpc>
            </a:pPr>
            <a:r>
              <a:rPr lang="en-GB" sz="1600"/>
              <a:t>Removing data for small numbers of participants </a:t>
            </a:r>
          </a:p>
          <a:p>
            <a:pPr marL="0" indent="0">
              <a:lnSpc>
                <a:spcPct val="110000"/>
              </a:lnSpc>
              <a:buNone/>
            </a:pPr>
            <a:endParaRPr lang="en-GB" sz="1600"/>
          </a:p>
          <a:p>
            <a:pPr marL="0" indent="0">
              <a:lnSpc>
                <a:spcPct val="110000"/>
              </a:lnSpc>
              <a:buNone/>
            </a:pPr>
            <a:r>
              <a:rPr lang="en-GB" sz="1600" b="1"/>
              <a:t>K-anonymity  </a:t>
            </a:r>
          </a:p>
          <a:p>
            <a:pPr marL="0" indent="0">
              <a:lnSpc>
                <a:spcPct val="110000"/>
              </a:lnSpc>
              <a:buNone/>
            </a:pPr>
            <a:r>
              <a:rPr lang="en-GB" sz="1600" i="1"/>
              <a:t>A dataset is k-anonymous if every possible combination of indirect identifiers appears at least K times </a:t>
            </a:r>
          </a:p>
        </p:txBody>
      </p:sp>
    </p:spTree>
    <p:extLst>
      <p:ext uri="{BB962C8B-B14F-4D97-AF65-F5344CB8AC3E}">
        <p14:creationId xmlns:p14="http://schemas.microsoft.com/office/powerpoint/2010/main" val="3434016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4D867C6C-C426-3E30-5446-52685E13AF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D98A63-214B-46BB-0095-FB594E16CD82}"/>
              </a:ext>
            </a:extLst>
          </p:cNvPr>
          <p:cNvSpPr>
            <a:spLocks noGrp="1"/>
          </p:cNvSpPr>
          <p:nvPr>
            <p:ph type="title"/>
          </p:nvPr>
        </p:nvSpPr>
        <p:spPr>
          <a:xfrm>
            <a:off x="1017431" y="1538242"/>
            <a:ext cx="3710319" cy="1784282"/>
          </a:xfrm>
        </p:spPr>
        <p:txBody>
          <a:bodyPr anchor="t">
            <a:normAutofit/>
          </a:bodyPr>
          <a:lstStyle/>
          <a:p>
            <a:pPr algn="r"/>
            <a:r>
              <a:rPr lang="en-GB"/>
              <a:t>Randomisation Methods</a:t>
            </a:r>
          </a:p>
        </p:txBody>
      </p:sp>
      <p:pic>
        <p:nvPicPr>
          <p:cNvPr id="2050" name="Picture 2" descr="Private Sign Red Grunge Private Warning ...">
            <a:extLst>
              <a:ext uri="{FF2B5EF4-FFF2-40B4-BE49-F238E27FC236}">
                <a16:creationId xmlns:a16="http://schemas.microsoft.com/office/drawing/2014/main" id="{06FDB7EF-1D88-0D4D-E50C-BF177F8064A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3541"/>
          <a:stretch>
            <a:fillRect/>
          </a:stretch>
        </p:blipFill>
        <p:spPr bwMode="auto">
          <a:xfrm>
            <a:off x="1233436" y="3048459"/>
            <a:ext cx="3494314" cy="162904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0BE4691-FD83-1B69-B447-28096602A936}"/>
              </a:ext>
            </a:extLst>
          </p:cNvPr>
          <p:cNvSpPr>
            <a:spLocks noGrp="1"/>
          </p:cNvSpPr>
          <p:nvPr>
            <p:ph idx="1"/>
          </p:nvPr>
        </p:nvSpPr>
        <p:spPr>
          <a:xfrm>
            <a:off x="5192486" y="1513360"/>
            <a:ext cx="5627914" cy="4571754"/>
          </a:xfrm>
        </p:spPr>
        <p:txBody>
          <a:bodyPr>
            <a:normAutofit/>
          </a:bodyPr>
          <a:lstStyle/>
          <a:p>
            <a:pPr>
              <a:lnSpc>
                <a:spcPct val="110000"/>
              </a:lnSpc>
            </a:pPr>
            <a:r>
              <a:rPr lang="en-GB" sz="1400" b="1"/>
              <a:t>Noise addition</a:t>
            </a:r>
          </a:p>
          <a:p>
            <a:pPr lvl="1">
              <a:lnSpc>
                <a:spcPct val="110000"/>
              </a:lnSpc>
            </a:pPr>
            <a:r>
              <a:rPr lang="en-GB" sz="1400"/>
              <a:t>Add random noise to the data but preserve the mean (SD)</a:t>
            </a:r>
          </a:p>
          <a:p>
            <a:pPr lvl="1">
              <a:lnSpc>
                <a:spcPct val="110000"/>
              </a:lnSpc>
            </a:pPr>
            <a:r>
              <a:rPr lang="en-GB" sz="1400"/>
              <a:t>E.g., 10 height measurements, add noise in the form of +/- 10cm to each measurement, the average is the same</a:t>
            </a:r>
          </a:p>
          <a:p>
            <a:pPr>
              <a:lnSpc>
                <a:spcPct val="110000"/>
              </a:lnSpc>
            </a:pPr>
            <a:r>
              <a:rPr lang="en-GB" sz="1400" b="1"/>
              <a:t>Data swapping / shuffling / permutation</a:t>
            </a:r>
          </a:p>
          <a:p>
            <a:pPr lvl="1">
              <a:lnSpc>
                <a:spcPct val="110000"/>
              </a:lnSpc>
            </a:pPr>
            <a:r>
              <a:rPr lang="en-GB" sz="1400"/>
              <a:t>Observations in the data are swapped, so that some data is associated with a different individual than originally </a:t>
            </a:r>
          </a:p>
          <a:p>
            <a:pPr>
              <a:lnSpc>
                <a:spcPct val="110000"/>
              </a:lnSpc>
            </a:pPr>
            <a:r>
              <a:rPr lang="en-GB" sz="1400" b="1"/>
              <a:t>Differential privacy </a:t>
            </a:r>
          </a:p>
          <a:p>
            <a:pPr lvl="1">
              <a:lnSpc>
                <a:spcPct val="110000"/>
              </a:lnSpc>
            </a:pPr>
            <a:r>
              <a:rPr lang="en-GB" sz="1400"/>
              <a:t>Noises added after the analyst as presented the question of interest</a:t>
            </a:r>
          </a:p>
          <a:p>
            <a:pPr lvl="1">
              <a:lnSpc>
                <a:spcPct val="110000"/>
              </a:lnSpc>
            </a:pPr>
            <a:r>
              <a:rPr lang="en-GB" sz="1400"/>
              <a:t>Response is representative without the analyst knowing if data has changed </a:t>
            </a:r>
          </a:p>
          <a:p>
            <a:pPr lvl="1">
              <a:lnSpc>
                <a:spcPct val="110000"/>
              </a:lnSpc>
            </a:pPr>
            <a:r>
              <a:rPr lang="en-GB" sz="1400"/>
              <a:t>Results must be the same regardless of whether a particular person is in the database or not</a:t>
            </a:r>
          </a:p>
        </p:txBody>
      </p:sp>
    </p:spTree>
    <p:extLst>
      <p:ext uri="{BB962C8B-B14F-4D97-AF65-F5344CB8AC3E}">
        <p14:creationId xmlns:p14="http://schemas.microsoft.com/office/powerpoint/2010/main" val="4061092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CBB0869A-0BE5-B3E9-F73D-2F3691E4D9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B716C4-9809-0CCA-F6E7-EBC99B435FE0}"/>
              </a:ext>
            </a:extLst>
          </p:cNvPr>
          <p:cNvSpPr>
            <a:spLocks noGrp="1"/>
          </p:cNvSpPr>
          <p:nvPr>
            <p:ph type="title"/>
          </p:nvPr>
        </p:nvSpPr>
        <p:spPr>
          <a:xfrm>
            <a:off x="612648" y="1114923"/>
            <a:ext cx="4621553" cy="691895"/>
          </a:xfrm>
        </p:spPr>
        <p:txBody>
          <a:bodyPr anchor="b">
            <a:normAutofit/>
          </a:bodyPr>
          <a:lstStyle/>
          <a:p>
            <a:r>
              <a:rPr lang="en-GB"/>
              <a:t>Data Masking</a:t>
            </a:r>
          </a:p>
        </p:txBody>
      </p:sp>
      <p:sp>
        <p:nvSpPr>
          <p:cNvPr id="3" name="Content Placeholder 2">
            <a:extLst>
              <a:ext uri="{FF2B5EF4-FFF2-40B4-BE49-F238E27FC236}">
                <a16:creationId xmlns:a16="http://schemas.microsoft.com/office/drawing/2014/main" id="{4A7F55CE-EC09-D679-9AD9-5DF8C0625C93}"/>
              </a:ext>
            </a:extLst>
          </p:cNvPr>
          <p:cNvSpPr>
            <a:spLocks noGrp="1"/>
          </p:cNvSpPr>
          <p:nvPr>
            <p:ph idx="1"/>
          </p:nvPr>
        </p:nvSpPr>
        <p:spPr>
          <a:xfrm>
            <a:off x="612648" y="1965960"/>
            <a:ext cx="4621553" cy="4114800"/>
          </a:xfrm>
        </p:spPr>
        <p:txBody>
          <a:bodyPr>
            <a:normAutofit lnSpcReduction="10000"/>
          </a:bodyPr>
          <a:lstStyle/>
          <a:p>
            <a:pPr>
              <a:lnSpc>
                <a:spcPct val="110000"/>
              </a:lnSpc>
            </a:pPr>
            <a:r>
              <a:rPr lang="en-GB" sz="1600"/>
              <a:t>Replacing sensitive data with fictious but realistic data </a:t>
            </a:r>
          </a:p>
          <a:p>
            <a:pPr>
              <a:lnSpc>
                <a:spcPct val="110000"/>
              </a:lnSpc>
            </a:pPr>
            <a:r>
              <a:rPr lang="en-GB" sz="1600"/>
              <a:t>Protects participant identities whilst keeping data reproducible </a:t>
            </a:r>
          </a:p>
          <a:p>
            <a:pPr>
              <a:lnSpc>
                <a:spcPct val="110000"/>
              </a:lnSpc>
            </a:pPr>
            <a:endParaRPr lang="en-GB" sz="1600"/>
          </a:p>
          <a:p>
            <a:pPr marL="0" indent="0">
              <a:lnSpc>
                <a:spcPct val="110000"/>
              </a:lnSpc>
              <a:buNone/>
            </a:pPr>
            <a:r>
              <a:rPr lang="en-GB" sz="1600" b="1"/>
              <a:t>Synthetic data generation</a:t>
            </a:r>
          </a:p>
          <a:p>
            <a:pPr>
              <a:lnSpc>
                <a:spcPct val="110000"/>
              </a:lnSpc>
            </a:pPr>
            <a:r>
              <a:rPr lang="en-GB" sz="1600"/>
              <a:t>Creates artificial data that mimics statistical patterns of a real dataset </a:t>
            </a:r>
          </a:p>
          <a:p>
            <a:pPr>
              <a:lnSpc>
                <a:spcPct val="110000"/>
              </a:lnSpc>
            </a:pPr>
            <a:r>
              <a:rPr lang="en-GB" sz="1600"/>
              <a:t>Uses AI / Machine Learning to create high-quality, bias-free, and scalable data</a:t>
            </a:r>
          </a:p>
          <a:p>
            <a:pPr>
              <a:lnSpc>
                <a:spcPct val="110000"/>
              </a:lnSpc>
            </a:pPr>
            <a:r>
              <a:rPr lang="en-GB" sz="1600"/>
              <a:t>Enables safe data sharing </a:t>
            </a:r>
          </a:p>
          <a:p>
            <a:pPr>
              <a:lnSpc>
                <a:spcPct val="110000"/>
              </a:lnSpc>
            </a:pPr>
            <a:r>
              <a:rPr lang="en-GB" sz="1600"/>
              <a:t>R package: </a:t>
            </a:r>
            <a:r>
              <a:rPr lang="en-GB" sz="1600" i="1"/>
              <a:t>synthpop </a:t>
            </a:r>
          </a:p>
        </p:txBody>
      </p:sp>
      <p:pic>
        <p:nvPicPr>
          <p:cNvPr id="3074" name="Picture 2" descr="Synthetic data: Unlocking the power of data and skills for machine learning  – Data in government">
            <a:extLst>
              <a:ext uri="{FF2B5EF4-FFF2-40B4-BE49-F238E27FC236}">
                <a16:creationId xmlns:a16="http://schemas.microsoft.com/office/drawing/2014/main" id="{2B78D300-45DD-97C7-0463-099037FBECC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599821" y="2323498"/>
            <a:ext cx="5837780" cy="2729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7828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064D2207-AA67-DAD1-D42E-7A07328CA8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2B539484-1AD6-F7FA-A2D7-D389F73EADDD}"/>
              </a:ext>
            </a:extLst>
          </p:cNvPr>
          <p:cNvSpPr>
            <a:spLocks noGrp="1"/>
          </p:cNvSpPr>
          <p:nvPr>
            <p:ph type="title"/>
          </p:nvPr>
        </p:nvSpPr>
        <p:spPr>
          <a:xfrm>
            <a:off x="612648" y="548640"/>
            <a:ext cx="3657600" cy="1294374"/>
          </a:xfrm>
        </p:spPr>
        <p:txBody>
          <a:bodyPr>
            <a:normAutofit/>
          </a:bodyPr>
          <a:lstStyle/>
          <a:p>
            <a:r>
              <a:rPr lang="en-GB"/>
              <a:t>The Motivated Intruder Test</a:t>
            </a:r>
          </a:p>
        </p:txBody>
      </p:sp>
      <p:pic>
        <p:nvPicPr>
          <p:cNvPr id="4098" name="Picture 2" descr="How to Prevent Home Invasion: 5 ...">
            <a:extLst>
              <a:ext uri="{FF2B5EF4-FFF2-40B4-BE49-F238E27FC236}">
                <a16:creationId xmlns:a16="http://schemas.microsoft.com/office/drawing/2014/main" id="{92418A96-1BEF-224D-A14C-1A22E3E070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8988" r="26950" b="-1"/>
          <a:stretch>
            <a:fillRect/>
          </a:stretch>
        </p:blipFill>
        <p:spPr bwMode="auto">
          <a:xfrm>
            <a:off x="727382" y="2008094"/>
            <a:ext cx="3494314" cy="430126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D62B677-DDAF-21E8-0FFF-36EEE344AB7E}"/>
              </a:ext>
            </a:extLst>
          </p:cNvPr>
          <p:cNvSpPr>
            <a:spLocks noGrp="1"/>
          </p:cNvSpPr>
          <p:nvPr>
            <p:ph idx="1"/>
          </p:nvPr>
        </p:nvSpPr>
        <p:spPr>
          <a:xfrm>
            <a:off x="5013849" y="548637"/>
            <a:ext cx="6561437" cy="5760723"/>
          </a:xfrm>
        </p:spPr>
        <p:txBody>
          <a:bodyPr>
            <a:normAutofit lnSpcReduction="10000"/>
          </a:bodyPr>
          <a:lstStyle/>
          <a:p>
            <a:r>
              <a:rPr lang="en-GB" sz="1800"/>
              <a:t>A motivated intruder is someone who wishes to identify a person from the anonymous data </a:t>
            </a:r>
          </a:p>
          <a:p>
            <a:r>
              <a:rPr lang="en-GB" sz="1800"/>
              <a:t>This test assesses whether the motivated intruder is likely to be successful </a:t>
            </a:r>
          </a:p>
          <a:p>
            <a:r>
              <a:rPr lang="en-GB" sz="1800"/>
              <a:t>Need to consider the nature of the data</a:t>
            </a:r>
          </a:p>
          <a:p>
            <a:pPr lvl="1"/>
            <a:r>
              <a:rPr lang="en-GB" sz="1600"/>
              <a:t>Rarity of measures recorded</a:t>
            </a:r>
          </a:p>
          <a:p>
            <a:pPr lvl="1"/>
            <a:r>
              <a:rPr lang="en-GB" sz="1600"/>
              <a:t>Size of geographical areas</a:t>
            </a:r>
          </a:p>
          <a:p>
            <a:pPr lvl="1"/>
            <a:r>
              <a:rPr lang="en-GB" sz="1600"/>
              <a:t>Access to other data that could be linked </a:t>
            </a:r>
          </a:p>
          <a:p>
            <a:pPr marL="0" indent="0">
              <a:buNone/>
            </a:pPr>
            <a:r>
              <a:rPr lang="en-GB" sz="1800" b="1"/>
              <a:t>Conducting a motivated intruder test</a:t>
            </a:r>
          </a:p>
          <a:p>
            <a:r>
              <a:rPr lang="en-GB" sz="1700"/>
              <a:t>Conducted by staff with appropriate knowledge, understanding of your anonymisation techniques, and other data that could be used for identification (internal or external)</a:t>
            </a:r>
          </a:p>
          <a:p>
            <a:r>
              <a:rPr lang="en-GB" sz="1700"/>
              <a:t>Determine the likelihood of datasets being matched with publicly available data</a:t>
            </a:r>
          </a:p>
          <a:p>
            <a:r>
              <a:rPr lang="en-GB" sz="1700"/>
              <a:t>You must have a degree of certainty that information is about one person and not another</a:t>
            </a:r>
          </a:p>
        </p:txBody>
      </p:sp>
    </p:spTree>
    <p:extLst>
      <p:ext uri="{BB962C8B-B14F-4D97-AF65-F5344CB8AC3E}">
        <p14:creationId xmlns:p14="http://schemas.microsoft.com/office/powerpoint/2010/main" val="1894003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18CB4-BDC0-181E-9D42-2C093F050EA4}"/>
              </a:ext>
            </a:extLst>
          </p:cNvPr>
          <p:cNvSpPr>
            <a:spLocks noGrp="1"/>
          </p:cNvSpPr>
          <p:nvPr>
            <p:ph type="title"/>
          </p:nvPr>
        </p:nvSpPr>
        <p:spPr/>
        <p:txBody>
          <a:bodyPr/>
          <a:lstStyle/>
          <a:p>
            <a:r>
              <a:rPr lang="en-GB"/>
              <a:t>Anonymisation using R</a:t>
            </a:r>
          </a:p>
        </p:txBody>
      </p:sp>
      <p:sp>
        <p:nvSpPr>
          <p:cNvPr id="3" name="Content Placeholder 2">
            <a:extLst>
              <a:ext uri="{FF2B5EF4-FFF2-40B4-BE49-F238E27FC236}">
                <a16:creationId xmlns:a16="http://schemas.microsoft.com/office/drawing/2014/main" id="{DCE41FC1-6510-71C3-764D-86501092924E}"/>
              </a:ext>
            </a:extLst>
          </p:cNvPr>
          <p:cNvSpPr>
            <a:spLocks noGrp="1"/>
          </p:cNvSpPr>
          <p:nvPr>
            <p:ph idx="1"/>
          </p:nvPr>
        </p:nvSpPr>
        <p:spPr>
          <a:xfrm>
            <a:off x="612647" y="1242168"/>
            <a:ext cx="10653579" cy="668374"/>
          </a:xfrm>
        </p:spPr>
        <p:txBody>
          <a:bodyPr vert="horz" lIns="91440" tIns="45720" rIns="91440" bIns="45720" rtlCol="0" anchor="t">
            <a:normAutofit/>
          </a:bodyPr>
          <a:lstStyle/>
          <a:p>
            <a:r>
              <a:rPr lang="en-GB"/>
              <a:t>Packages such as </a:t>
            </a:r>
            <a:r>
              <a:rPr lang="en-GB" err="1"/>
              <a:t>textclean</a:t>
            </a:r>
          </a:p>
        </p:txBody>
      </p:sp>
      <p:pic>
        <p:nvPicPr>
          <p:cNvPr id="4" name="Picture 3" descr="A screenshot of a computer&#10;&#10;AI-generated content may be incorrect.">
            <a:extLst>
              <a:ext uri="{FF2B5EF4-FFF2-40B4-BE49-F238E27FC236}">
                <a16:creationId xmlns:a16="http://schemas.microsoft.com/office/drawing/2014/main" id="{B6987114-DF86-AF23-7CA1-EAAAB77D7F23}"/>
              </a:ext>
            </a:extLst>
          </p:cNvPr>
          <p:cNvPicPr>
            <a:picLocks noChangeAspect="1"/>
          </p:cNvPicPr>
          <p:nvPr/>
        </p:nvPicPr>
        <p:blipFill>
          <a:blip r:embed="rId2"/>
          <a:stretch>
            <a:fillRect/>
          </a:stretch>
        </p:blipFill>
        <p:spPr>
          <a:xfrm>
            <a:off x="448108" y="1712768"/>
            <a:ext cx="6238875" cy="2324100"/>
          </a:xfrm>
          <a:prstGeom prst="rect">
            <a:avLst/>
          </a:prstGeom>
        </p:spPr>
      </p:pic>
      <p:pic>
        <p:nvPicPr>
          <p:cNvPr id="6" name="Picture 5" descr="A computer screen shot of a blue screen&#10;&#10;AI-generated content may be incorrect.">
            <a:extLst>
              <a:ext uri="{FF2B5EF4-FFF2-40B4-BE49-F238E27FC236}">
                <a16:creationId xmlns:a16="http://schemas.microsoft.com/office/drawing/2014/main" id="{65EB490D-A26E-93ED-635B-ADBB6553DEAB}"/>
              </a:ext>
            </a:extLst>
          </p:cNvPr>
          <p:cNvPicPr>
            <a:picLocks noChangeAspect="1"/>
          </p:cNvPicPr>
          <p:nvPr/>
        </p:nvPicPr>
        <p:blipFill>
          <a:blip r:embed="rId3"/>
          <a:stretch>
            <a:fillRect/>
          </a:stretch>
        </p:blipFill>
        <p:spPr>
          <a:xfrm>
            <a:off x="2195176" y="2710034"/>
            <a:ext cx="7800975" cy="3295650"/>
          </a:xfrm>
          <a:prstGeom prst="rect">
            <a:avLst/>
          </a:prstGeom>
        </p:spPr>
      </p:pic>
      <p:pic>
        <p:nvPicPr>
          <p:cNvPr id="5" name="Picture 4" descr="A screenshot of a computer&#10;&#10;AI-generated content may be incorrect.">
            <a:extLst>
              <a:ext uri="{FF2B5EF4-FFF2-40B4-BE49-F238E27FC236}">
                <a16:creationId xmlns:a16="http://schemas.microsoft.com/office/drawing/2014/main" id="{B8415FD6-70C1-189D-72A9-679859E2B5CE}"/>
              </a:ext>
            </a:extLst>
          </p:cNvPr>
          <p:cNvPicPr>
            <a:picLocks noChangeAspect="1"/>
          </p:cNvPicPr>
          <p:nvPr/>
        </p:nvPicPr>
        <p:blipFill>
          <a:blip r:embed="rId4"/>
          <a:stretch>
            <a:fillRect/>
          </a:stretch>
        </p:blipFill>
        <p:spPr>
          <a:xfrm>
            <a:off x="4506336" y="4662632"/>
            <a:ext cx="7448550" cy="1962150"/>
          </a:xfrm>
          <a:prstGeom prst="rect">
            <a:avLst/>
          </a:prstGeom>
        </p:spPr>
      </p:pic>
    </p:spTree>
    <p:extLst>
      <p:ext uri="{BB962C8B-B14F-4D97-AF65-F5344CB8AC3E}">
        <p14:creationId xmlns:p14="http://schemas.microsoft.com/office/powerpoint/2010/main" val="342266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CBB0869A-0BE5-B3E9-F73D-2F3691E4D9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D52E98-B399-9C2B-FC94-644855DEE4C4}"/>
              </a:ext>
            </a:extLst>
          </p:cNvPr>
          <p:cNvSpPr>
            <a:spLocks noGrp="1"/>
          </p:cNvSpPr>
          <p:nvPr>
            <p:ph type="title"/>
          </p:nvPr>
        </p:nvSpPr>
        <p:spPr>
          <a:xfrm>
            <a:off x="612648" y="1114923"/>
            <a:ext cx="5283279" cy="1360728"/>
          </a:xfrm>
        </p:spPr>
        <p:txBody>
          <a:bodyPr anchor="b">
            <a:normAutofit/>
          </a:bodyPr>
          <a:lstStyle/>
          <a:p>
            <a:r>
              <a:rPr lang="en-GB"/>
              <a:t>Five Safes Framework </a:t>
            </a:r>
          </a:p>
        </p:txBody>
      </p:sp>
      <p:sp>
        <p:nvSpPr>
          <p:cNvPr id="3" name="Content Placeholder 2">
            <a:extLst>
              <a:ext uri="{FF2B5EF4-FFF2-40B4-BE49-F238E27FC236}">
                <a16:creationId xmlns:a16="http://schemas.microsoft.com/office/drawing/2014/main" id="{84F66A34-5303-B251-C8D9-3953E6D1ACA4}"/>
              </a:ext>
            </a:extLst>
          </p:cNvPr>
          <p:cNvSpPr>
            <a:spLocks noGrp="1"/>
          </p:cNvSpPr>
          <p:nvPr>
            <p:ph idx="1"/>
          </p:nvPr>
        </p:nvSpPr>
        <p:spPr>
          <a:xfrm>
            <a:off x="612648" y="2584058"/>
            <a:ext cx="5283279" cy="3159018"/>
          </a:xfrm>
        </p:spPr>
        <p:txBody>
          <a:bodyPr>
            <a:normAutofit/>
          </a:bodyPr>
          <a:lstStyle/>
          <a:p>
            <a:r>
              <a:rPr lang="en-GB" sz="1800"/>
              <a:t>Safe data</a:t>
            </a:r>
          </a:p>
          <a:p>
            <a:r>
              <a:rPr lang="en-GB" sz="1800"/>
              <a:t>Safe projects</a:t>
            </a:r>
          </a:p>
          <a:p>
            <a:r>
              <a:rPr lang="en-GB" sz="1800"/>
              <a:t>Safe people</a:t>
            </a:r>
          </a:p>
          <a:p>
            <a:r>
              <a:rPr lang="en-GB" sz="1800"/>
              <a:t>Safe settings</a:t>
            </a:r>
          </a:p>
          <a:p>
            <a:r>
              <a:rPr lang="en-GB" sz="1800"/>
              <a:t>Safe outputs</a:t>
            </a:r>
          </a:p>
        </p:txBody>
      </p:sp>
      <p:pic>
        <p:nvPicPr>
          <p:cNvPr id="1028" name="Picture 4" descr="A blue padlock with different colored icons&#10;&#10;AI-generated content may be incorrect.">
            <a:extLst>
              <a:ext uri="{FF2B5EF4-FFF2-40B4-BE49-F238E27FC236}">
                <a16:creationId xmlns:a16="http://schemas.microsoft.com/office/drawing/2014/main" id="{AAE81E86-EB2E-CF7F-5EC6-A65721B36B1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96074" y="1114923"/>
            <a:ext cx="4628153" cy="4628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1262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AC745-89D9-4A0F-AAD5-DB7396796A57}"/>
              </a:ext>
            </a:extLst>
          </p:cNvPr>
          <p:cNvSpPr>
            <a:spLocks noGrp="1"/>
          </p:cNvSpPr>
          <p:nvPr>
            <p:ph type="title"/>
          </p:nvPr>
        </p:nvSpPr>
        <p:spPr>
          <a:xfrm>
            <a:off x="1760942" y="452553"/>
            <a:ext cx="8365836" cy="777289"/>
          </a:xfrm>
        </p:spPr>
        <p:txBody>
          <a:bodyPr/>
          <a:lstStyle/>
          <a:p>
            <a:pPr marL="720725"/>
            <a:r>
              <a:rPr lang="en-GB"/>
              <a:t>Safe Project</a:t>
            </a:r>
          </a:p>
        </p:txBody>
      </p:sp>
      <p:sp>
        <p:nvSpPr>
          <p:cNvPr id="4" name="Freeform: Shape 3">
            <a:extLst>
              <a:ext uri="{FF2B5EF4-FFF2-40B4-BE49-F238E27FC236}">
                <a16:creationId xmlns:a16="http://schemas.microsoft.com/office/drawing/2014/main" id="{B3B04E23-4D42-4695-BB05-22CAE762A839}"/>
              </a:ext>
            </a:extLst>
          </p:cNvPr>
          <p:cNvSpPr/>
          <p:nvPr/>
        </p:nvSpPr>
        <p:spPr>
          <a:xfrm rot="18900000">
            <a:off x="1776000" y="504000"/>
            <a:ext cx="458608" cy="458608"/>
          </a:xfrm>
          <a:custGeom>
            <a:avLst/>
            <a:gdLst>
              <a:gd name="connsiteX0" fmla="*/ 295239 w 2395960"/>
              <a:gd name="connsiteY0" fmla="*/ 236702 h 2395960"/>
              <a:gd name="connsiteX1" fmla="*/ 290798 w 2395960"/>
              <a:gd name="connsiteY1" fmla="*/ 258695 h 2395960"/>
              <a:gd name="connsiteX2" fmla="*/ 243454 w 2395960"/>
              <a:gd name="connsiteY2" fmla="*/ 306039 h 2395960"/>
              <a:gd name="connsiteX3" fmla="*/ 236702 w 2395960"/>
              <a:gd name="connsiteY3" fmla="*/ 307402 h 2395960"/>
              <a:gd name="connsiteX4" fmla="*/ 236702 w 2395960"/>
              <a:gd name="connsiteY4" fmla="*/ 2101610 h 2395960"/>
              <a:gd name="connsiteX5" fmla="*/ 243454 w 2395960"/>
              <a:gd name="connsiteY5" fmla="*/ 2102973 h 2395960"/>
              <a:gd name="connsiteX6" fmla="*/ 290798 w 2395960"/>
              <a:gd name="connsiteY6" fmla="*/ 2150318 h 2395960"/>
              <a:gd name="connsiteX7" fmla="*/ 292604 w 2395960"/>
              <a:gd name="connsiteY7" fmla="*/ 2159258 h 2395960"/>
              <a:gd name="connsiteX8" fmla="*/ 2106249 w 2395960"/>
              <a:gd name="connsiteY8" fmla="*/ 2159258 h 2395960"/>
              <a:gd name="connsiteX9" fmla="*/ 2108054 w 2395960"/>
              <a:gd name="connsiteY9" fmla="*/ 2150318 h 2395960"/>
              <a:gd name="connsiteX10" fmla="*/ 2155398 w 2395960"/>
              <a:gd name="connsiteY10" fmla="*/ 2102973 h 2395960"/>
              <a:gd name="connsiteX11" fmla="*/ 2159258 w 2395960"/>
              <a:gd name="connsiteY11" fmla="*/ 2102194 h 2395960"/>
              <a:gd name="connsiteX12" fmla="*/ 2159258 w 2395960"/>
              <a:gd name="connsiteY12" fmla="*/ 306818 h 2395960"/>
              <a:gd name="connsiteX13" fmla="*/ 2155398 w 2395960"/>
              <a:gd name="connsiteY13" fmla="*/ 306039 h 2395960"/>
              <a:gd name="connsiteX14" fmla="*/ 2108054 w 2395960"/>
              <a:gd name="connsiteY14" fmla="*/ 258695 h 2395960"/>
              <a:gd name="connsiteX15" fmla="*/ 2103613 w 2395960"/>
              <a:gd name="connsiteY15" fmla="*/ 236702 h 2395960"/>
              <a:gd name="connsiteX16" fmla="*/ 118351 w 2395960"/>
              <a:gd name="connsiteY16" fmla="*/ 0 h 2395960"/>
              <a:gd name="connsiteX17" fmla="*/ 2277609 w 2395960"/>
              <a:gd name="connsiteY17" fmla="*/ 0 h 2395960"/>
              <a:gd name="connsiteX18" fmla="*/ 2395960 w 2395960"/>
              <a:gd name="connsiteY18" fmla="*/ 118351 h 2395960"/>
              <a:gd name="connsiteX19" fmla="*/ 2395960 w 2395960"/>
              <a:gd name="connsiteY19" fmla="*/ 2277609 h 2395960"/>
              <a:gd name="connsiteX20" fmla="*/ 2277609 w 2395960"/>
              <a:gd name="connsiteY20" fmla="*/ 2395960 h 2395960"/>
              <a:gd name="connsiteX21" fmla="*/ 118351 w 2395960"/>
              <a:gd name="connsiteY21" fmla="*/ 2395960 h 2395960"/>
              <a:gd name="connsiteX22" fmla="*/ 0 w 2395960"/>
              <a:gd name="connsiteY22" fmla="*/ 2277609 h 2395960"/>
              <a:gd name="connsiteX23" fmla="*/ 0 w 2395960"/>
              <a:gd name="connsiteY23" fmla="*/ 118351 h 2395960"/>
              <a:gd name="connsiteX24" fmla="*/ 118351 w 2395960"/>
              <a:gd name="connsiteY24" fmla="*/ 0 h 239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95960" h="2395960">
                <a:moveTo>
                  <a:pt x="295239" y="236702"/>
                </a:moveTo>
                <a:lnTo>
                  <a:pt x="290798" y="258695"/>
                </a:lnTo>
                <a:cubicBezTo>
                  <a:pt x="281795" y="279982"/>
                  <a:pt x="264741" y="297035"/>
                  <a:pt x="243454" y="306039"/>
                </a:cubicBezTo>
                <a:lnTo>
                  <a:pt x="236702" y="307402"/>
                </a:lnTo>
                <a:lnTo>
                  <a:pt x="236702" y="2101610"/>
                </a:lnTo>
                <a:lnTo>
                  <a:pt x="243454" y="2102973"/>
                </a:lnTo>
                <a:cubicBezTo>
                  <a:pt x="264741" y="2111977"/>
                  <a:pt x="281795" y="2129031"/>
                  <a:pt x="290798" y="2150318"/>
                </a:cubicBezTo>
                <a:lnTo>
                  <a:pt x="292604" y="2159258"/>
                </a:lnTo>
                <a:lnTo>
                  <a:pt x="2106249" y="2159258"/>
                </a:lnTo>
                <a:lnTo>
                  <a:pt x="2108054" y="2150318"/>
                </a:lnTo>
                <a:cubicBezTo>
                  <a:pt x="2117057" y="2129031"/>
                  <a:pt x="2134111" y="2111977"/>
                  <a:pt x="2155398" y="2102973"/>
                </a:cubicBezTo>
                <a:lnTo>
                  <a:pt x="2159258" y="2102194"/>
                </a:lnTo>
                <a:lnTo>
                  <a:pt x="2159258" y="306818"/>
                </a:lnTo>
                <a:lnTo>
                  <a:pt x="2155398" y="306039"/>
                </a:lnTo>
                <a:cubicBezTo>
                  <a:pt x="2134111" y="297035"/>
                  <a:pt x="2117057" y="279982"/>
                  <a:pt x="2108054" y="258695"/>
                </a:cubicBezTo>
                <a:lnTo>
                  <a:pt x="2103613" y="236702"/>
                </a:lnTo>
                <a:close/>
                <a:moveTo>
                  <a:pt x="118351" y="0"/>
                </a:moveTo>
                <a:lnTo>
                  <a:pt x="2277609" y="0"/>
                </a:lnTo>
                <a:cubicBezTo>
                  <a:pt x="2342972" y="0"/>
                  <a:pt x="2395960" y="52988"/>
                  <a:pt x="2395960" y="118351"/>
                </a:cubicBezTo>
                <a:lnTo>
                  <a:pt x="2395960" y="2277609"/>
                </a:lnTo>
                <a:cubicBezTo>
                  <a:pt x="2395960" y="2342972"/>
                  <a:pt x="2342972" y="2395960"/>
                  <a:pt x="2277609" y="2395960"/>
                </a:cubicBezTo>
                <a:lnTo>
                  <a:pt x="118351" y="2395960"/>
                </a:lnTo>
                <a:cubicBezTo>
                  <a:pt x="52988" y="2395960"/>
                  <a:pt x="0" y="2342972"/>
                  <a:pt x="0" y="2277609"/>
                </a:cubicBezTo>
                <a:lnTo>
                  <a:pt x="0" y="118351"/>
                </a:lnTo>
                <a:cubicBezTo>
                  <a:pt x="0" y="52988"/>
                  <a:pt x="52988" y="0"/>
                  <a:pt x="118351" y="0"/>
                </a:cubicBezTo>
                <a:close/>
              </a:path>
            </a:pathLst>
          </a:custGeom>
          <a:solidFill>
            <a:srgbClr val="017DB5"/>
          </a:solidFill>
          <a:ln>
            <a:noFill/>
          </a:ln>
          <a:effectLst>
            <a:glow rad="139700">
              <a:srgbClr val="1B2E43"/>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32" name="Group 31">
            <a:extLst>
              <a:ext uri="{FF2B5EF4-FFF2-40B4-BE49-F238E27FC236}">
                <a16:creationId xmlns:a16="http://schemas.microsoft.com/office/drawing/2014/main" id="{491A9692-EC70-462F-B89E-985B4A81EE36}"/>
              </a:ext>
            </a:extLst>
          </p:cNvPr>
          <p:cNvGrpSpPr/>
          <p:nvPr/>
        </p:nvGrpSpPr>
        <p:grpSpPr>
          <a:xfrm>
            <a:off x="4533719" y="2227040"/>
            <a:ext cx="3458104" cy="2825252"/>
            <a:chOff x="3896409" y="1534312"/>
            <a:chExt cx="5641058" cy="4608713"/>
          </a:xfrm>
        </p:grpSpPr>
        <p:sp>
          <p:nvSpPr>
            <p:cNvPr id="23" name="Freeform: Shape 22">
              <a:extLst>
                <a:ext uri="{FF2B5EF4-FFF2-40B4-BE49-F238E27FC236}">
                  <a16:creationId xmlns:a16="http://schemas.microsoft.com/office/drawing/2014/main" id="{8449CF8D-30E8-4CD3-B803-E2458EDE384F}"/>
                </a:ext>
              </a:extLst>
            </p:cNvPr>
            <p:cNvSpPr/>
            <p:nvPr/>
          </p:nvSpPr>
          <p:spPr>
            <a:xfrm>
              <a:off x="3896409" y="1534312"/>
              <a:ext cx="3340752" cy="2304357"/>
            </a:xfrm>
            <a:custGeom>
              <a:avLst/>
              <a:gdLst>
                <a:gd name="connsiteX0" fmla="*/ 557118 w 4846008"/>
                <a:gd name="connsiteY0" fmla="*/ 0 h 3342640"/>
                <a:gd name="connsiteX1" fmla="*/ 3342640 w 4846008"/>
                <a:gd name="connsiteY1" fmla="*/ 0 h 3342640"/>
                <a:gd name="connsiteX2" fmla="*/ 3342640 w 4846008"/>
                <a:gd name="connsiteY2" fmla="*/ 1245522 h 3342640"/>
                <a:gd name="connsiteX3" fmla="*/ 3359337 w 4846008"/>
                <a:gd name="connsiteY3" fmla="*/ 1251817 h 3342640"/>
                <a:gd name="connsiteX4" fmla="*/ 3901793 w 4846008"/>
                <a:gd name="connsiteY4" fmla="*/ 1425272 h 3342640"/>
                <a:gd name="connsiteX5" fmla="*/ 4141103 w 4846008"/>
                <a:gd name="connsiteY5" fmla="*/ 1296415 h 3342640"/>
                <a:gd name="connsiteX6" fmla="*/ 4393888 w 4846008"/>
                <a:gd name="connsiteY6" fmla="*/ 1219200 h 3342640"/>
                <a:gd name="connsiteX7" fmla="*/ 4846008 w 4846008"/>
                <a:gd name="connsiteY7" fmla="*/ 1671320 h 3342640"/>
                <a:gd name="connsiteX8" fmla="*/ 4393888 w 4846008"/>
                <a:gd name="connsiteY8" fmla="*/ 2123440 h 3342640"/>
                <a:gd name="connsiteX9" fmla="*/ 4141103 w 4846008"/>
                <a:gd name="connsiteY9" fmla="*/ 2046225 h 3342640"/>
                <a:gd name="connsiteX10" fmla="*/ 3901794 w 4846008"/>
                <a:gd name="connsiteY10" fmla="*/ 1917368 h 3342640"/>
                <a:gd name="connsiteX11" fmla="*/ 3358801 w 4846008"/>
                <a:gd name="connsiteY11" fmla="*/ 2090555 h 3342640"/>
                <a:gd name="connsiteX12" fmla="*/ 3342640 w 4846008"/>
                <a:gd name="connsiteY12" fmla="*/ 2096691 h 3342640"/>
                <a:gd name="connsiteX13" fmla="*/ 3342640 w 4846008"/>
                <a:gd name="connsiteY13" fmla="*/ 2785522 h 3342640"/>
                <a:gd name="connsiteX14" fmla="*/ 2785522 w 4846008"/>
                <a:gd name="connsiteY14" fmla="*/ 3342640 h 3342640"/>
                <a:gd name="connsiteX15" fmla="*/ 2096691 w 4846008"/>
                <a:gd name="connsiteY15" fmla="*/ 3342640 h 3342640"/>
                <a:gd name="connsiteX16" fmla="*/ 2090555 w 4846008"/>
                <a:gd name="connsiteY16" fmla="*/ 3326479 h 3342640"/>
                <a:gd name="connsiteX17" fmla="*/ 1917368 w 4846008"/>
                <a:gd name="connsiteY17" fmla="*/ 2783486 h 3342640"/>
                <a:gd name="connsiteX18" fmla="*/ 2046225 w 4846008"/>
                <a:gd name="connsiteY18" fmla="*/ 2544177 h 3342640"/>
                <a:gd name="connsiteX19" fmla="*/ 2123440 w 4846008"/>
                <a:gd name="connsiteY19" fmla="*/ 2291392 h 3342640"/>
                <a:gd name="connsiteX20" fmla="*/ 1671320 w 4846008"/>
                <a:gd name="connsiteY20" fmla="*/ 1839272 h 3342640"/>
                <a:gd name="connsiteX21" fmla="*/ 1219200 w 4846008"/>
                <a:gd name="connsiteY21" fmla="*/ 2291392 h 3342640"/>
                <a:gd name="connsiteX22" fmla="*/ 1296415 w 4846008"/>
                <a:gd name="connsiteY22" fmla="*/ 2544177 h 3342640"/>
                <a:gd name="connsiteX23" fmla="*/ 1425272 w 4846008"/>
                <a:gd name="connsiteY23" fmla="*/ 2783487 h 3342640"/>
                <a:gd name="connsiteX24" fmla="*/ 1251817 w 4846008"/>
                <a:gd name="connsiteY24" fmla="*/ 3325943 h 3342640"/>
                <a:gd name="connsiteX25" fmla="*/ 1245522 w 4846008"/>
                <a:gd name="connsiteY25" fmla="*/ 3342640 h 3342640"/>
                <a:gd name="connsiteX26" fmla="*/ 0 w 4846008"/>
                <a:gd name="connsiteY26" fmla="*/ 3342640 h 3342640"/>
                <a:gd name="connsiteX27" fmla="*/ 0 w 4846008"/>
                <a:gd name="connsiteY27" fmla="*/ 557118 h 3342640"/>
                <a:gd name="connsiteX28" fmla="*/ 557118 w 4846008"/>
                <a:gd name="connsiteY28" fmla="*/ 0 h 3342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46008" h="3342640">
                  <a:moveTo>
                    <a:pt x="557118" y="0"/>
                  </a:moveTo>
                  <a:lnTo>
                    <a:pt x="3342640" y="0"/>
                  </a:lnTo>
                  <a:lnTo>
                    <a:pt x="3342640" y="1245522"/>
                  </a:lnTo>
                  <a:lnTo>
                    <a:pt x="3359337" y="1251817"/>
                  </a:lnTo>
                  <a:cubicBezTo>
                    <a:pt x="3540156" y="1325173"/>
                    <a:pt x="3720974" y="1406298"/>
                    <a:pt x="3901793" y="1425272"/>
                  </a:cubicBezTo>
                  <a:cubicBezTo>
                    <a:pt x="4002518" y="1412800"/>
                    <a:pt x="4061333" y="1339367"/>
                    <a:pt x="4141103" y="1296415"/>
                  </a:cubicBezTo>
                  <a:cubicBezTo>
                    <a:pt x="4213262" y="1247665"/>
                    <a:pt x="4300251" y="1219200"/>
                    <a:pt x="4393888" y="1219200"/>
                  </a:cubicBezTo>
                  <a:cubicBezTo>
                    <a:pt x="4643587" y="1219200"/>
                    <a:pt x="4846008" y="1421621"/>
                    <a:pt x="4846008" y="1671320"/>
                  </a:cubicBezTo>
                  <a:cubicBezTo>
                    <a:pt x="4846008" y="1921019"/>
                    <a:pt x="4643587" y="2123440"/>
                    <a:pt x="4393888" y="2123440"/>
                  </a:cubicBezTo>
                  <a:cubicBezTo>
                    <a:pt x="4300251" y="2123440"/>
                    <a:pt x="4213262" y="2094975"/>
                    <a:pt x="4141103" y="2046225"/>
                  </a:cubicBezTo>
                  <a:cubicBezTo>
                    <a:pt x="4061333" y="2003273"/>
                    <a:pt x="3991089" y="1916505"/>
                    <a:pt x="3901794" y="1917368"/>
                  </a:cubicBezTo>
                  <a:cubicBezTo>
                    <a:pt x="3718118" y="1934914"/>
                    <a:pt x="3538727" y="2016753"/>
                    <a:pt x="3358801" y="2090555"/>
                  </a:cubicBezTo>
                  <a:lnTo>
                    <a:pt x="3342640" y="2096691"/>
                  </a:lnTo>
                  <a:lnTo>
                    <a:pt x="3342640" y="2785522"/>
                  </a:lnTo>
                  <a:cubicBezTo>
                    <a:pt x="3342640" y="3093210"/>
                    <a:pt x="3093210" y="3342640"/>
                    <a:pt x="2785522" y="3342640"/>
                  </a:cubicBezTo>
                  <a:lnTo>
                    <a:pt x="2096691" y="3342640"/>
                  </a:lnTo>
                  <a:lnTo>
                    <a:pt x="2090555" y="3326479"/>
                  </a:lnTo>
                  <a:cubicBezTo>
                    <a:pt x="2016753" y="3146553"/>
                    <a:pt x="1934914" y="2967163"/>
                    <a:pt x="1917368" y="2783486"/>
                  </a:cubicBezTo>
                  <a:cubicBezTo>
                    <a:pt x="1916505" y="2694191"/>
                    <a:pt x="2003273" y="2623947"/>
                    <a:pt x="2046225" y="2544177"/>
                  </a:cubicBezTo>
                  <a:cubicBezTo>
                    <a:pt x="2094975" y="2472018"/>
                    <a:pt x="2123440" y="2385029"/>
                    <a:pt x="2123440" y="2291392"/>
                  </a:cubicBezTo>
                  <a:cubicBezTo>
                    <a:pt x="2123440" y="2041693"/>
                    <a:pt x="1921019" y="1839272"/>
                    <a:pt x="1671320" y="1839272"/>
                  </a:cubicBezTo>
                  <a:cubicBezTo>
                    <a:pt x="1421621" y="1839272"/>
                    <a:pt x="1219200" y="2041693"/>
                    <a:pt x="1219200" y="2291392"/>
                  </a:cubicBezTo>
                  <a:cubicBezTo>
                    <a:pt x="1219200" y="2385029"/>
                    <a:pt x="1247665" y="2472018"/>
                    <a:pt x="1296415" y="2544177"/>
                  </a:cubicBezTo>
                  <a:cubicBezTo>
                    <a:pt x="1339367" y="2623947"/>
                    <a:pt x="1412800" y="2682762"/>
                    <a:pt x="1425272" y="2783487"/>
                  </a:cubicBezTo>
                  <a:cubicBezTo>
                    <a:pt x="1406298" y="2964306"/>
                    <a:pt x="1325173" y="3145125"/>
                    <a:pt x="1251817" y="3325943"/>
                  </a:cubicBezTo>
                  <a:lnTo>
                    <a:pt x="1245522" y="3342640"/>
                  </a:lnTo>
                  <a:lnTo>
                    <a:pt x="0" y="3342640"/>
                  </a:lnTo>
                  <a:lnTo>
                    <a:pt x="0" y="557118"/>
                  </a:lnTo>
                  <a:cubicBezTo>
                    <a:pt x="0" y="249430"/>
                    <a:pt x="249430" y="0"/>
                    <a:pt x="557118" y="0"/>
                  </a:cubicBezTo>
                  <a:close/>
                </a:path>
              </a:pathLst>
            </a:custGeom>
            <a:solidFill>
              <a:srgbClr val="017DB5"/>
            </a:solidFill>
            <a:ln w="12700" cap="flat" cmpd="sng" algn="ctr">
              <a:solidFill>
                <a:sysClr val="window" lastClr="FFFFFF"/>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62A8AA2A-970F-4320-9BBA-FE8EA606A9CE}"/>
                </a:ext>
              </a:extLst>
            </p:cNvPr>
            <p:cNvSpPr/>
            <p:nvPr/>
          </p:nvSpPr>
          <p:spPr>
            <a:xfrm rot="5400000">
              <a:off x="5678514" y="2052510"/>
              <a:ext cx="3340753" cy="2304357"/>
            </a:xfrm>
            <a:custGeom>
              <a:avLst/>
              <a:gdLst>
                <a:gd name="connsiteX0" fmla="*/ 557118 w 4846008"/>
                <a:gd name="connsiteY0" fmla="*/ 0 h 3342640"/>
                <a:gd name="connsiteX1" fmla="*/ 3342640 w 4846008"/>
                <a:gd name="connsiteY1" fmla="*/ 0 h 3342640"/>
                <a:gd name="connsiteX2" fmla="*/ 3342640 w 4846008"/>
                <a:gd name="connsiteY2" fmla="*/ 1245522 h 3342640"/>
                <a:gd name="connsiteX3" fmla="*/ 3359337 w 4846008"/>
                <a:gd name="connsiteY3" fmla="*/ 1251817 h 3342640"/>
                <a:gd name="connsiteX4" fmla="*/ 3901793 w 4846008"/>
                <a:gd name="connsiteY4" fmla="*/ 1425272 h 3342640"/>
                <a:gd name="connsiteX5" fmla="*/ 4141103 w 4846008"/>
                <a:gd name="connsiteY5" fmla="*/ 1296415 h 3342640"/>
                <a:gd name="connsiteX6" fmla="*/ 4393888 w 4846008"/>
                <a:gd name="connsiteY6" fmla="*/ 1219200 h 3342640"/>
                <a:gd name="connsiteX7" fmla="*/ 4846008 w 4846008"/>
                <a:gd name="connsiteY7" fmla="*/ 1671320 h 3342640"/>
                <a:gd name="connsiteX8" fmla="*/ 4393888 w 4846008"/>
                <a:gd name="connsiteY8" fmla="*/ 2123440 h 3342640"/>
                <a:gd name="connsiteX9" fmla="*/ 4141103 w 4846008"/>
                <a:gd name="connsiteY9" fmla="*/ 2046225 h 3342640"/>
                <a:gd name="connsiteX10" fmla="*/ 3901794 w 4846008"/>
                <a:gd name="connsiteY10" fmla="*/ 1917368 h 3342640"/>
                <a:gd name="connsiteX11" fmla="*/ 3358801 w 4846008"/>
                <a:gd name="connsiteY11" fmla="*/ 2090555 h 3342640"/>
                <a:gd name="connsiteX12" fmla="*/ 3342640 w 4846008"/>
                <a:gd name="connsiteY12" fmla="*/ 2096691 h 3342640"/>
                <a:gd name="connsiteX13" fmla="*/ 3342640 w 4846008"/>
                <a:gd name="connsiteY13" fmla="*/ 2785522 h 3342640"/>
                <a:gd name="connsiteX14" fmla="*/ 2785522 w 4846008"/>
                <a:gd name="connsiteY14" fmla="*/ 3342640 h 3342640"/>
                <a:gd name="connsiteX15" fmla="*/ 2096691 w 4846008"/>
                <a:gd name="connsiteY15" fmla="*/ 3342640 h 3342640"/>
                <a:gd name="connsiteX16" fmla="*/ 2090555 w 4846008"/>
                <a:gd name="connsiteY16" fmla="*/ 3326479 h 3342640"/>
                <a:gd name="connsiteX17" fmla="*/ 1917368 w 4846008"/>
                <a:gd name="connsiteY17" fmla="*/ 2783486 h 3342640"/>
                <a:gd name="connsiteX18" fmla="*/ 2046225 w 4846008"/>
                <a:gd name="connsiteY18" fmla="*/ 2544177 h 3342640"/>
                <a:gd name="connsiteX19" fmla="*/ 2123440 w 4846008"/>
                <a:gd name="connsiteY19" fmla="*/ 2291392 h 3342640"/>
                <a:gd name="connsiteX20" fmla="*/ 1671320 w 4846008"/>
                <a:gd name="connsiteY20" fmla="*/ 1839272 h 3342640"/>
                <a:gd name="connsiteX21" fmla="*/ 1219200 w 4846008"/>
                <a:gd name="connsiteY21" fmla="*/ 2291392 h 3342640"/>
                <a:gd name="connsiteX22" fmla="*/ 1296415 w 4846008"/>
                <a:gd name="connsiteY22" fmla="*/ 2544177 h 3342640"/>
                <a:gd name="connsiteX23" fmla="*/ 1425272 w 4846008"/>
                <a:gd name="connsiteY23" fmla="*/ 2783487 h 3342640"/>
                <a:gd name="connsiteX24" fmla="*/ 1251817 w 4846008"/>
                <a:gd name="connsiteY24" fmla="*/ 3325943 h 3342640"/>
                <a:gd name="connsiteX25" fmla="*/ 1245522 w 4846008"/>
                <a:gd name="connsiteY25" fmla="*/ 3342640 h 3342640"/>
                <a:gd name="connsiteX26" fmla="*/ 0 w 4846008"/>
                <a:gd name="connsiteY26" fmla="*/ 3342640 h 3342640"/>
                <a:gd name="connsiteX27" fmla="*/ 0 w 4846008"/>
                <a:gd name="connsiteY27" fmla="*/ 557118 h 3342640"/>
                <a:gd name="connsiteX28" fmla="*/ 557118 w 4846008"/>
                <a:gd name="connsiteY28" fmla="*/ 0 h 3342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46008" h="3342640">
                  <a:moveTo>
                    <a:pt x="557118" y="0"/>
                  </a:moveTo>
                  <a:lnTo>
                    <a:pt x="3342640" y="0"/>
                  </a:lnTo>
                  <a:lnTo>
                    <a:pt x="3342640" y="1245522"/>
                  </a:lnTo>
                  <a:lnTo>
                    <a:pt x="3359337" y="1251817"/>
                  </a:lnTo>
                  <a:cubicBezTo>
                    <a:pt x="3540156" y="1325173"/>
                    <a:pt x="3720974" y="1406298"/>
                    <a:pt x="3901793" y="1425272"/>
                  </a:cubicBezTo>
                  <a:cubicBezTo>
                    <a:pt x="4002518" y="1412800"/>
                    <a:pt x="4061333" y="1339367"/>
                    <a:pt x="4141103" y="1296415"/>
                  </a:cubicBezTo>
                  <a:cubicBezTo>
                    <a:pt x="4213262" y="1247665"/>
                    <a:pt x="4300251" y="1219200"/>
                    <a:pt x="4393888" y="1219200"/>
                  </a:cubicBezTo>
                  <a:cubicBezTo>
                    <a:pt x="4643587" y="1219200"/>
                    <a:pt x="4846008" y="1421621"/>
                    <a:pt x="4846008" y="1671320"/>
                  </a:cubicBezTo>
                  <a:cubicBezTo>
                    <a:pt x="4846008" y="1921019"/>
                    <a:pt x="4643587" y="2123440"/>
                    <a:pt x="4393888" y="2123440"/>
                  </a:cubicBezTo>
                  <a:cubicBezTo>
                    <a:pt x="4300251" y="2123440"/>
                    <a:pt x="4213262" y="2094975"/>
                    <a:pt x="4141103" y="2046225"/>
                  </a:cubicBezTo>
                  <a:cubicBezTo>
                    <a:pt x="4061333" y="2003273"/>
                    <a:pt x="3991089" y="1916505"/>
                    <a:pt x="3901794" y="1917368"/>
                  </a:cubicBezTo>
                  <a:cubicBezTo>
                    <a:pt x="3718118" y="1934914"/>
                    <a:pt x="3538727" y="2016753"/>
                    <a:pt x="3358801" y="2090555"/>
                  </a:cubicBezTo>
                  <a:lnTo>
                    <a:pt x="3342640" y="2096691"/>
                  </a:lnTo>
                  <a:lnTo>
                    <a:pt x="3342640" y="2785522"/>
                  </a:lnTo>
                  <a:cubicBezTo>
                    <a:pt x="3342640" y="3093210"/>
                    <a:pt x="3093210" y="3342640"/>
                    <a:pt x="2785522" y="3342640"/>
                  </a:cubicBezTo>
                  <a:lnTo>
                    <a:pt x="2096691" y="3342640"/>
                  </a:lnTo>
                  <a:lnTo>
                    <a:pt x="2090555" y="3326479"/>
                  </a:lnTo>
                  <a:cubicBezTo>
                    <a:pt x="2016753" y="3146553"/>
                    <a:pt x="1934914" y="2967163"/>
                    <a:pt x="1917368" y="2783486"/>
                  </a:cubicBezTo>
                  <a:cubicBezTo>
                    <a:pt x="1916505" y="2694191"/>
                    <a:pt x="2003273" y="2623947"/>
                    <a:pt x="2046225" y="2544177"/>
                  </a:cubicBezTo>
                  <a:cubicBezTo>
                    <a:pt x="2094975" y="2472018"/>
                    <a:pt x="2123440" y="2385029"/>
                    <a:pt x="2123440" y="2291392"/>
                  </a:cubicBezTo>
                  <a:cubicBezTo>
                    <a:pt x="2123440" y="2041693"/>
                    <a:pt x="1921019" y="1839272"/>
                    <a:pt x="1671320" y="1839272"/>
                  </a:cubicBezTo>
                  <a:cubicBezTo>
                    <a:pt x="1421621" y="1839272"/>
                    <a:pt x="1219200" y="2041693"/>
                    <a:pt x="1219200" y="2291392"/>
                  </a:cubicBezTo>
                  <a:cubicBezTo>
                    <a:pt x="1219200" y="2385029"/>
                    <a:pt x="1247665" y="2472018"/>
                    <a:pt x="1296415" y="2544177"/>
                  </a:cubicBezTo>
                  <a:cubicBezTo>
                    <a:pt x="1339367" y="2623947"/>
                    <a:pt x="1412800" y="2682762"/>
                    <a:pt x="1425272" y="2783487"/>
                  </a:cubicBezTo>
                  <a:cubicBezTo>
                    <a:pt x="1406298" y="2964306"/>
                    <a:pt x="1325173" y="3145125"/>
                    <a:pt x="1251817" y="3325943"/>
                  </a:cubicBezTo>
                  <a:lnTo>
                    <a:pt x="1245522" y="3342640"/>
                  </a:lnTo>
                  <a:lnTo>
                    <a:pt x="0" y="3342640"/>
                  </a:lnTo>
                  <a:lnTo>
                    <a:pt x="0" y="557118"/>
                  </a:lnTo>
                  <a:cubicBezTo>
                    <a:pt x="0" y="249430"/>
                    <a:pt x="249430" y="0"/>
                    <a:pt x="557118" y="0"/>
                  </a:cubicBezTo>
                  <a:close/>
                </a:path>
              </a:pathLst>
            </a:custGeom>
            <a:solidFill>
              <a:srgbClr val="01628D"/>
            </a:solidFill>
            <a:ln w="12700" cap="flat" cmpd="sng" algn="ctr">
              <a:solidFill>
                <a:sysClr val="window" lastClr="FFFFFF"/>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EFAC0C67-0407-42A1-806B-97D5D02985EF}"/>
                </a:ext>
              </a:extLst>
            </p:cNvPr>
            <p:cNvSpPr/>
            <p:nvPr/>
          </p:nvSpPr>
          <p:spPr>
            <a:xfrm rot="5400000">
              <a:off x="6196713" y="2802272"/>
              <a:ext cx="2304357" cy="4377150"/>
            </a:xfrm>
            <a:custGeom>
              <a:avLst/>
              <a:gdLst>
                <a:gd name="connsiteX0" fmla="*/ 0 w 2304357"/>
                <a:gd name="connsiteY0" fmla="*/ 2956687 h 4377150"/>
                <a:gd name="connsiteX1" fmla="*/ 0 w 2304357"/>
                <a:gd name="connsiteY1" fmla="*/ 2481819 h 4377150"/>
                <a:gd name="connsiteX2" fmla="*/ 11141 w 2304357"/>
                <a:gd name="connsiteY2" fmla="*/ 2477589 h 4377150"/>
                <a:gd name="connsiteX3" fmla="*/ 385471 w 2304357"/>
                <a:gd name="connsiteY3" fmla="*/ 2358197 h 4377150"/>
                <a:gd name="connsiteX4" fmla="*/ 550446 w 2304357"/>
                <a:gd name="connsiteY4" fmla="*/ 2447029 h 4377150"/>
                <a:gd name="connsiteX5" fmla="*/ 724712 w 2304357"/>
                <a:gd name="connsiteY5" fmla="*/ 2500260 h 4377150"/>
                <a:gd name="connsiteX6" fmla="*/ 1036396 w 2304357"/>
                <a:gd name="connsiteY6" fmla="*/ 2188576 h 4377150"/>
                <a:gd name="connsiteX7" fmla="*/ 724712 w 2304357"/>
                <a:gd name="connsiteY7" fmla="*/ 1876892 h 4377150"/>
                <a:gd name="connsiteX8" fmla="*/ 550446 w 2304357"/>
                <a:gd name="connsiteY8" fmla="*/ 1930123 h 4377150"/>
                <a:gd name="connsiteX9" fmla="*/ 385470 w 2304357"/>
                <a:gd name="connsiteY9" fmla="*/ 2018955 h 4377150"/>
                <a:gd name="connsiteX10" fmla="*/ 11511 w 2304357"/>
                <a:gd name="connsiteY10" fmla="*/ 1899378 h 4377150"/>
                <a:gd name="connsiteX11" fmla="*/ 0 w 2304357"/>
                <a:gd name="connsiteY11" fmla="*/ 1895038 h 4377150"/>
                <a:gd name="connsiteX12" fmla="*/ 0 w 2304357"/>
                <a:gd name="connsiteY12" fmla="*/ 1036397 h 4377150"/>
                <a:gd name="connsiteX13" fmla="*/ 865878 w 2304357"/>
                <a:gd name="connsiteY13" fmla="*/ 1036397 h 4377150"/>
                <a:gd name="connsiteX14" fmla="*/ 899282 w 2304357"/>
                <a:gd name="connsiteY14" fmla="*/ 954057 h 4377150"/>
                <a:gd name="connsiteX15" fmla="*/ 972415 w 2304357"/>
                <a:gd name="connsiteY15" fmla="*/ 689844 h 4377150"/>
                <a:gd name="connsiteX16" fmla="*/ 878272 w 2304357"/>
                <a:gd name="connsiteY16" fmla="*/ 515004 h 4377150"/>
                <a:gd name="connsiteX17" fmla="*/ 821858 w 2304357"/>
                <a:gd name="connsiteY17" fmla="*/ 330319 h 4377150"/>
                <a:gd name="connsiteX18" fmla="*/ 1152178 w 2304357"/>
                <a:gd name="connsiteY18" fmla="*/ 0 h 4377150"/>
                <a:gd name="connsiteX19" fmla="*/ 1482497 w 2304357"/>
                <a:gd name="connsiteY19" fmla="*/ 330319 h 4377150"/>
                <a:gd name="connsiteX20" fmla="*/ 1426084 w 2304357"/>
                <a:gd name="connsiteY20" fmla="*/ 515004 h 4377150"/>
                <a:gd name="connsiteX21" fmla="*/ 1331941 w 2304357"/>
                <a:gd name="connsiteY21" fmla="*/ 689843 h 4377150"/>
                <a:gd name="connsiteX22" fmla="*/ 1404551 w 2304357"/>
                <a:gd name="connsiteY22" fmla="*/ 955100 h 4377150"/>
                <a:gd name="connsiteX23" fmla="*/ 1437898 w 2304357"/>
                <a:gd name="connsiteY23" fmla="*/ 1036397 h 4377150"/>
                <a:gd name="connsiteX24" fmla="*/ 1920290 w 2304357"/>
                <a:gd name="connsiteY24" fmla="*/ 1036397 h 4377150"/>
                <a:gd name="connsiteX25" fmla="*/ 2304357 w 2304357"/>
                <a:gd name="connsiteY25" fmla="*/ 1420465 h 4377150"/>
                <a:gd name="connsiteX26" fmla="*/ 2304357 w 2304357"/>
                <a:gd name="connsiteY26" fmla="*/ 3340755 h 4377150"/>
                <a:gd name="connsiteX27" fmla="*/ 1445716 w 2304357"/>
                <a:gd name="connsiteY27" fmla="*/ 3340755 h 4377150"/>
                <a:gd name="connsiteX28" fmla="*/ 1441377 w 2304357"/>
                <a:gd name="connsiteY28" fmla="*/ 3352265 h 4377150"/>
                <a:gd name="connsiteX29" fmla="*/ 1321800 w 2304357"/>
                <a:gd name="connsiteY29" fmla="*/ 3726225 h 4377150"/>
                <a:gd name="connsiteX30" fmla="*/ 1410632 w 2304357"/>
                <a:gd name="connsiteY30" fmla="*/ 3891201 h 4377150"/>
                <a:gd name="connsiteX31" fmla="*/ 1463862 w 2304357"/>
                <a:gd name="connsiteY31" fmla="*/ 4065467 h 4377150"/>
                <a:gd name="connsiteX32" fmla="*/ 1152179 w 2304357"/>
                <a:gd name="connsiteY32" fmla="*/ 4377150 h 4377150"/>
                <a:gd name="connsiteX33" fmla="*/ 840495 w 2304357"/>
                <a:gd name="connsiteY33" fmla="*/ 4065467 h 4377150"/>
                <a:gd name="connsiteX34" fmla="*/ 893726 w 2304357"/>
                <a:gd name="connsiteY34" fmla="*/ 3891201 h 4377150"/>
                <a:gd name="connsiteX35" fmla="*/ 982558 w 2304357"/>
                <a:gd name="connsiteY35" fmla="*/ 3726226 h 4377150"/>
                <a:gd name="connsiteX36" fmla="*/ 863165 w 2304357"/>
                <a:gd name="connsiteY36" fmla="*/ 3351896 h 4377150"/>
                <a:gd name="connsiteX37" fmla="*/ 858935 w 2304357"/>
                <a:gd name="connsiteY37" fmla="*/ 3340755 h 4377150"/>
                <a:gd name="connsiteX38" fmla="*/ 384067 w 2304357"/>
                <a:gd name="connsiteY38" fmla="*/ 3340755 h 4377150"/>
                <a:gd name="connsiteX39" fmla="*/ 0 w 2304357"/>
                <a:gd name="connsiteY39" fmla="*/ 2956687 h 437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304357" h="4377150">
                  <a:moveTo>
                    <a:pt x="0" y="2956687"/>
                  </a:moveTo>
                  <a:lnTo>
                    <a:pt x="0" y="2481819"/>
                  </a:lnTo>
                  <a:lnTo>
                    <a:pt x="11141" y="2477589"/>
                  </a:lnTo>
                  <a:cubicBezTo>
                    <a:pt x="135179" y="2426711"/>
                    <a:pt x="258847" y="2370293"/>
                    <a:pt x="385471" y="2358197"/>
                  </a:cubicBezTo>
                  <a:cubicBezTo>
                    <a:pt x="447029" y="2357602"/>
                    <a:pt x="495454" y="2417418"/>
                    <a:pt x="550446" y="2447029"/>
                  </a:cubicBezTo>
                  <a:cubicBezTo>
                    <a:pt x="600191" y="2480636"/>
                    <a:pt x="660160" y="2500260"/>
                    <a:pt x="724712" y="2500260"/>
                  </a:cubicBezTo>
                  <a:cubicBezTo>
                    <a:pt x="896850" y="2500260"/>
                    <a:pt x="1036396" y="2360714"/>
                    <a:pt x="1036396" y="2188576"/>
                  </a:cubicBezTo>
                  <a:cubicBezTo>
                    <a:pt x="1036396" y="2016438"/>
                    <a:pt x="896850" y="1876892"/>
                    <a:pt x="724712" y="1876892"/>
                  </a:cubicBezTo>
                  <a:cubicBezTo>
                    <a:pt x="660160" y="1876892"/>
                    <a:pt x="600191" y="1896516"/>
                    <a:pt x="550446" y="1930123"/>
                  </a:cubicBezTo>
                  <a:cubicBezTo>
                    <a:pt x="495454" y="1959733"/>
                    <a:pt x="454908" y="2010357"/>
                    <a:pt x="385470" y="2018955"/>
                  </a:cubicBezTo>
                  <a:cubicBezTo>
                    <a:pt x="260817" y="2005874"/>
                    <a:pt x="136163" y="1949948"/>
                    <a:pt x="11511" y="1899378"/>
                  </a:cubicBezTo>
                  <a:lnTo>
                    <a:pt x="0" y="1895038"/>
                  </a:lnTo>
                  <a:lnTo>
                    <a:pt x="0" y="1036397"/>
                  </a:lnTo>
                  <a:lnTo>
                    <a:pt x="865878" y="1036397"/>
                  </a:lnTo>
                  <a:lnTo>
                    <a:pt x="899282" y="954057"/>
                  </a:lnTo>
                  <a:cubicBezTo>
                    <a:pt x="933750" y="865986"/>
                    <a:pt x="963173" y="777915"/>
                    <a:pt x="972415" y="689844"/>
                  </a:cubicBezTo>
                  <a:cubicBezTo>
                    <a:pt x="963303" y="616254"/>
                    <a:pt x="909653" y="573284"/>
                    <a:pt x="878272" y="515004"/>
                  </a:cubicBezTo>
                  <a:cubicBezTo>
                    <a:pt x="842655" y="462285"/>
                    <a:pt x="821858" y="398731"/>
                    <a:pt x="821858" y="330319"/>
                  </a:cubicBezTo>
                  <a:cubicBezTo>
                    <a:pt x="821858" y="147889"/>
                    <a:pt x="969747" y="0"/>
                    <a:pt x="1152178" y="0"/>
                  </a:cubicBezTo>
                  <a:cubicBezTo>
                    <a:pt x="1334608" y="0"/>
                    <a:pt x="1482497" y="147889"/>
                    <a:pt x="1482497" y="330319"/>
                  </a:cubicBezTo>
                  <a:cubicBezTo>
                    <a:pt x="1482497" y="398731"/>
                    <a:pt x="1461700" y="462285"/>
                    <a:pt x="1426084" y="515004"/>
                  </a:cubicBezTo>
                  <a:cubicBezTo>
                    <a:pt x="1394703" y="573284"/>
                    <a:pt x="1331310" y="624604"/>
                    <a:pt x="1331941" y="689843"/>
                  </a:cubicBezTo>
                  <a:cubicBezTo>
                    <a:pt x="1340486" y="779306"/>
                    <a:pt x="1369909" y="867377"/>
                    <a:pt x="1404551" y="955100"/>
                  </a:cubicBezTo>
                  <a:lnTo>
                    <a:pt x="1437898" y="1036397"/>
                  </a:lnTo>
                  <a:lnTo>
                    <a:pt x="1920290" y="1036397"/>
                  </a:lnTo>
                  <a:cubicBezTo>
                    <a:pt x="2132405" y="1036397"/>
                    <a:pt x="2304357" y="1208350"/>
                    <a:pt x="2304357" y="1420465"/>
                  </a:cubicBezTo>
                  <a:lnTo>
                    <a:pt x="2304357" y="3340755"/>
                  </a:lnTo>
                  <a:lnTo>
                    <a:pt x="1445716" y="3340755"/>
                  </a:lnTo>
                  <a:lnTo>
                    <a:pt x="1441377" y="3352265"/>
                  </a:lnTo>
                  <a:cubicBezTo>
                    <a:pt x="1390806" y="3476919"/>
                    <a:pt x="1334880" y="3601571"/>
                    <a:pt x="1321800" y="3726225"/>
                  </a:cubicBezTo>
                  <a:cubicBezTo>
                    <a:pt x="1330398" y="3795663"/>
                    <a:pt x="1381021" y="3836209"/>
                    <a:pt x="1410632" y="3891201"/>
                  </a:cubicBezTo>
                  <a:cubicBezTo>
                    <a:pt x="1444239" y="3940946"/>
                    <a:pt x="1463862" y="4000915"/>
                    <a:pt x="1463862" y="4065467"/>
                  </a:cubicBezTo>
                  <a:cubicBezTo>
                    <a:pt x="1463862" y="4237604"/>
                    <a:pt x="1324317" y="4377150"/>
                    <a:pt x="1152179" y="4377150"/>
                  </a:cubicBezTo>
                  <a:cubicBezTo>
                    <a:pt x="980041" y="4377150"/>
                    <a:pt x="840495" y="4237604"/>
                    <a:pt x="840495" y="4065467"/>
                  </a:cubicBezTo>
                  <a:cubicBezTo>
                    <a:pt x="840495" y="4000915"/>
                    <a:pt x="860118" y="3940946"/>
                    <a:pt x="893726" y="3891201"/>
                  </a:cubicBezTo>
                  <a:cubicBezTo>
                    <a:pt x="923336" y="3836209"/>
                    <a:pt x="983152" y="3787784"/>
                    <a:pt x="982558" y="3726226"/>
                  </a:cubicBezTo>
                  <a:cubicBezTo>
                    <a:pt x="970462" y="3599603"/>
                    <a:pt x="914043" y="3475934"/>
                    <a:pt x="863165" y="3351896"/>
                  </a:cubicBezTo>
                  <a:lnTo>
                    <a:pt x="858935" y="3340755"/>
                  </a:lnTo>
                  <a:lnTo>
                    <a:pt x="384067" y="3340755"/>
                  </a:lnTo>
                  <a:cubicBezTo>
                    <a:pt x="171953" y="3340755"/>
                    <a:pt x="0" y="3168802"/>
                    <a:pt x="0" y="2956687"/>
                  </a:cubicBezTo>
                  <a:close/>
                </a:path>
              </a:pathLst>
            </a:custGeom>
            <a:solidFill>
              <a:srgbClr val="02A6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F76C8F3E-6825-4CC2-B519-37CF18D849B6}"/>
                </a:ext>
              </a:extLst>
            </p:cNvPr>
            <p:cNvSpPr txBox="1"/>
            <p:nvPr/>
          </p:nvSpPr>
          <p:spPr>
            <a:xfrm>
              <a:off x="4544831" y="1804554"/>
              <a:ext cx="1230968" cy="552269"/>
            </a:xfrm>
            <a:prstGeom prst="rect">
              <a:avLst/>
            </a:prstGeom>
            <a:noFill/>
          </p:spPr>
          <p:txBody>
            <a:bodyPr wrap="square" rtlCol="0">
              <a:spAutoFit/>
            </a:bodyPr>
            <a:lstStyle/>
            <a:p>
              <a:pPr algn="ctr" eaLnBrk="1" fontAlgn="auto" hangingPunct="1">
                <a:spcBef>
                  <a:spcPts val="0"/>
                </a:spcBef>
                <a:spcAft>
                  <a:spcPts val="0"/>
                </a:spcAft>
              </a:pPr>
              <a:r>
                <a:rPr lang="en-GB" sz="1600" cap="small">
                  <a:solidFill>
                    <a:prstClr val="white"/>
                  </a:solidFill>
                  <a:latin typeface="Calibri" panose="020F0502020204030204"/>
                  <a:ea typeface="+mn-ea"/>
                </a:rPr>
                <a:t>Legal</a:t>
              </a:r>
            </a:p>
          </p:txBody>
        </p:sp>
        <p:sp>
          <p:nvSpPr>
            <p:cNvPr id="27" name="TextBox 26">
              <a:extLst>
                <a:ext uri="{FF2B5EF4-FFF2-40B4-BE49-F238E27FC236}">
                  <a16:creationId xmlns:a16="http://schemas.microsoft.com/office/drawing/2014/main" id="{C50E776F-FFED-4ABD-B72C-12409198E54F}"/>
                </a:ext>
              </a:extLst>
            </p:cNvPr>
            <p:cNvSpPr txBox="1"/>
            <p:nvPr/>
          </p:nvSpPr>
          <p:spPr>
            <a:xfrm>
              <a:off x="6562517" y="1804554"/>
              <a:ext cx="1513585" cy="552269"/>
            </a:xfrm>
            <a:prstGeom prst="rect">
              <a:avLst/>
            </a:prstGeom>
            <a:noFill/>
          </p:spPr>
          <p:txBody>
            <a:bodyPr wrap="square" rtlCol="0">
              <a:spAutoFit/>
            </a:bodyPr>
            <a:lstStyle/>
            <a:p>
              <a:pPr algn="ctr" eaLnBrk="1" fontAlgn="auto" hangingPunct="1">
                <a:spcBef>
                  <a:spcPts val="0"/>
                </a:spcBef>
                <a:spcAft>
                  <a:spcPts val="0"/>
                </a:spcAft>
              </a:pPr>
              <a:r>
                <a:rPr lang="en-GB" sz="1600" cap="small">
                  <a:solidFill>
                    <a:prstClr val="white"/>
                  </a:solidFill>
                  <a:latin typeface="Calibri" panose="020F0502020204030204"/>
                  <a:ea typeface="+mn-ea"/>
                </a:rPr>
                <a:t>Feasible</a:t>
              </a:r>
            </a:p>
          </p:txBody>
        </p:sp>
        <p:sp>
          <p:nvSpPr>
            <p:cNvPr id="28" name="TextBox 27">
              <a:extLst>
                <a:ext uri="{FF2B5EF4-FFF2-40B4-BE49-F238E27FC236}">
                  <a16:creationId xmlns:a16="http://schemas.microsoft.com/office/drawing/2014/main" id="{7D755B2F-436A-44D3-8E7A-2A68E0EAB393}"/>
                </a:ext>
              </a:extLst>
            </p:cNvPr>
            <p:cNvSpPr txBox="1"/>
            <p:nvPr/>
          </p:nvSpPr>
          <p:spPr>
            <a:xfrm>
              <a:off x="6592096" y="5349562"/>
              <a:ext cx="1513585" cy="552269"/>
            </a:xfrm>
            <a:prstGeom prst="rect">
              <a:avLst/>
            </a:prstGeom>
            <a:noFill/>
          </p:spPr>
          <p:txBody>
            <a:bodyPr wrap="square" rtlCol="0">
              <a:spAutoFit/>
            </a:bodyPr>
            <a:lstStyle/>
            <a:p>
              <a:pPr algn="ctr" eaLnBrk="1" fontAlgn="auto" hangingPunct="1">
                <a:spcBef>
                  <a:spcPts val="0"/>
                </a:spcBef>
                <a:spcAft>
                  <a:spcPts val="0"/>
                </a:spcAft>
              </a:pPr>
              <a:r>
                <a:rPr lang="en-GB" sz="1600" cap="small">
                  <a:solidFill>
                    <a:prstClr val="white"/>
                  </a:solidFill>
                  <a:latin typeface="Calibri" panose="020F0502020204030204"/>
                  <a:ea typeface="+mn-ea"/>
                </a:rPr>
                <a:t>Ethical</a:t>
              </a:r>
            </a:p>
          </p:txBody>
        </p:sp>
        <p:pic>
          <p:nvPicPr>
            <p:cNvPr id="29" name="Graphic 28" descr="Gavel">
              <a:extLst>
                <a:ext uri="{FF2B5EF4-FFF2-40B4-BE49-F238E27FC236}">
                  <a16:creationId xmlns:a16="http://schemas.microsoft.com/office/drawing/2014/main" id="{F8528308-5028-4E09-9001-BFFB8452A5D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49604" y="2286948"/>
              <a:ext cx="622139" cy="622139"/>
            </a:xfrm>
            <a:prstGeom prst="rect">
              <a:avLst/>
            </a:prstGeom>
          </p:spPr>
        </p:pic>
        <p:pic>
          <p:nvPicPr>
            <p:cNvPr id="30" name="Graphic 29" descr="Playbook">
              <a:extLst>
                <a:ext uri="{FF2B5EF4-FFF2-40B4-BE49-F238E27FC236}">
                  <a16:creationId xmlns:a16="http://schemas.microsoft.com/office/drawing/2014/main" id="{EC7BCD8A-1B82-472C-9DD0-E4E90E612A8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505616" y="2283525"/>
              <a:ext cx="914400" cy="914400"/>
            </a:xfrm>
            <a:prstGeom prst="rect">
              <a:avLst/>
            </a:prstGeom>
          </p:spPr>
        </p:pic>
        <p:pic>
          <p:nvPicPr>
            <p:cNvPr id="31" name="Graphic 30" descr="Scales of Justice">
              <a:extLst>
                <a:ext uri="{FF2B5EF4-FFF2-40B4-BE49-F238E27FC236}">
                  <a16:creationId xmlns:a16="http://schemas.microsoft.com/office/drawing/2014/main" id="{165D01AE-DE62-46A3-8E19-9AD66700CD7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94787" y="4625556"/>
              <a:ext cx="680348" cy="680348"/>
            </a:xfrm>
            <a:prstGeom prst="rect">
              <a:avLst/>
            </a:prstGeom>
          </p:spPr>
        </p:pic>
      </p:grpSp>
      <p:sp>
        <p:nvSpPr>
          <p:cNvPr id="33" name="TextBox 32">
            <a:extLst>
              <a:ext uri="{FF2B5EF4-FFF2-40B4-BE49-F238E27FC236}">
                <a16:creationId xmlns:a16="http://schemas.microsoft.com/office/drawing/2014/main" id="{14C75587-DB38-439B-A234-2A156DAF7AE1}"/>
              </a:ext>
            </a:extLst>
          </p:cNvPr>
          <p:cNvSpPr txBox="1"/>
          <p:nvPr/>
        </p:nvSpPr>
        <p:spPr>
          <a:xfrm>
            <a:off x="1865745" y="1295401"/>
            <a:ext cx="8534400" cy="461665"/>
          </a:xfrm>
          <a:prstGeom prst="rect">
            <a:avLst/>
          </a:prstGeom>
          <a:noFill/>
        </p:spPr>
        <p:txBody>
          <a:bodyPr wrap="square" rtlCol="0">
            <a:spAutoFit/>
          </a:bodyPr>
          <a:lstStyle/>
          <a:p>
            <a:r>
              <a:rPr lang="en-GB" sz="2400"/>
              <a:t>A Safe Project is </a:t>
            </a:r>
            <a:r>
              <a:rPr lang="en-GB" sz="2400" b="1">
                <a:solidFill>
                  <a:srgbClr val="017DB5"/>
                </a:solidFill>
              </a:rPr>
              <a:t>legal</a:t>
            </a:r>
            <a:r>
              <a:rPr lang="en-GB" sz="2400"/>
              <a:t>, </a:t>
            </a:r>
            <a:r>
              <a:rPr lang="en-GB" sz="2400" b="1">
                <a:solidFill>
                  <a:srgbClr val="01628D"/>
                </a:solidFill>
              </a:rPr>
              <a:t>feasible</a:t>
            </a:r>
            <a:r>
              <a:rPr lang="en-GB" sz="2400"/>
              <a:t> and </a:t>
            </a:r>
            <a:r>
              <a:rPr lang="en-GB" sz="2400" b="1">
                <a:solidFill>
                  <a:srgbClr val="02A6F0"/>
                </a:solidFill>
              </a:rPr>
              <a:t>ethical</a:t>
            </a:r>
          </a:p>
        </p:txBody>
      </p:sp>
      <p:sp>
        <p:nvSpPr>
          <p:cNvPr id="43" name="TextBox 42">
            <a:extLst>
              <a:ext uri="{FF2B5EF4-FFF2-40B4-BE49-F238E27FC236}">
                <a16:creationId xmlns:a16="http://schemas.microsoft.com/office/drawing/2014/main" id="{9AD58E3A-C613-49F6-AACB-C7FC5347D916}"/>
              </a:ext>
            </a:extLst>
          </p:cNvPr>
          <p:cNvSpPr txBox="1"/>
          <p:nvPr/>
        </p:nvSpPr>
        <p:spPr>
          <a:xfrm>
            <a:off x="1679147" y="2089436"/>
            <a:ext cx="2868135" cy="3539430"/>
          </a:xfrm>
          <a:prstGeom prst="rect">
            <a:avLst/>
          </a:prstGeom>
          <a:noFill/>
        </p:spPr>
        <p:txBody>
          <a:bodyPr wrap="square" rtlCol="0">
            <a:spAutoFit/>
          </a:bodyPr>
          <a:lstStyle/>
          <a:p>
            <a:r>
              <a:rPr lang="en-GB" sz="1600"/>
              <a:t>A legal project uses an suitable legal gateway to access the data and complies with all applicable legislation. Although you don’t need to be an expert you need to be aware of the legal environment of your project.</a:t>
            </a:r>
          </a:p>
          <a:p>
            <a:endParaRPr lang="en-GB" sz="1600"/>
          </a:p>
          <a:p>
            <a:r>
              <a:rPr lang="en-GB" sz="1600"/>
              <a:t>This includes data protection legislation but also any other applicable legislation depending on the data and the scope of the project.</a:t>
            </a:r>
          </a:p>
        </p:txBody>
      </p:sp>
      <p:sp>
        <p:nvSpPr>
          <p:cNvPr id="44" name="TextBox 43">
            <a:extLst>
              <a:ext uri="{FF2B5EF4-FFF2-40B4-BE49-F238E27FC236}">
                <a16:creationId xmlns:a16="http://schemas.microsoft.com/office/drawing/2014/main" id="{27083B53-7C26-4336-BEDB-032B4C03CBF4}"/>
              </a:ext>
            </a:extLst>
          </p:cNvPr>
          <p:cNvSpPr txBox="1"/>
          <p:nvPr/>
        </p:nvSpPr>
        <p:spPr>
          <a:xfrm>
            <a:off x="7471369" y="1827827"/>
            <a:ext cx="2928776" cy="2031325"/>
          </a:xfrm>
          <a:prstGeom prst="rect">
            <a:avLst/>
          </a:prstGeom>
          <a:noFill/>
        </p:spPr>
        <p:txBody>
          <a:bodyPr wrap="square" rtlCol="0">
            <a:spAutoFit/>
          </a:bodyPr>
          <a:lstStyle/>
          <a:p>
            <a:r>
              <a:rPr lang="en-GB" sz="1600"/>
              <a:t>A feasible project has a clear scope, uses sound and clearly explained methodology, is time-bound, uses the right data and variables and commits to make the results publicly available. </a:t>
            </a:r>
          </a:p>
          <a:p>
            <a:endParaRPr lang="en-GB" sz="1400"/>
          </a:p>
        </p:txBody>
      </p:sp>
      <p:sp>
        <p:nvSpPr>
          <p:cNvPr id="45" name="TextBox 44">
            <a:extLst>
              <a:ext uri="{FF2B5EF4-FFF2-40B4-BE49-F238E27FC236}">
                <a16:creationId xmlns:a16="http://schemas.microsoft.com/office/drawing/2014/main" id="{1C9CB90F-8911-4267-B644-F31622BC9C1C}"/>
              </a:ext>
            </a:extLst>
          </p:cNvPr>
          <p:cNvSpPr txBox="1"/>
          <p:nvPr/>
        </p:nvSpPr>
        <p:spPr>
          <a:xfrm>
            <a:off x="7356487" y="4709566"/>
            <a:ext cx="3080993" cy="1815882"/>
          </a:xfrm>
          <a:prstGeom prst="rect">
            <a:avLst/>
          </a:prstGeom>
          <a:noFill/>
        </p:spPr>
        <p:txBody>
          <a:bodyPr wrap="square" rtlCol="0">
            <a:spAutoFit/>
          </a:bodyPr>
          <a:lstStyle/>
          <a:p>
            <a:r>
              <a:rPr lang="en-GB" sz="1600"/>
              <a:t>A ethical project has evidence (ethics application and decision) of been reviewed by an recognised ethics committee and demonstrates a </a:t>
            </a:r>
            <a:r>
              <a:rPr lang="en-GB" sz="1600" b="1"/>
              <a:t>clear and realistic public benefit whilst considers any potential harm.</a:t>
            </a:r>
            <a:endParaRPr lang="en-GB" sz="1600"/>
          </a:p>
        </p:txBody>
      </p:sp>
    </p:spTree>
    <p:extLst>
      <p:ext uri="{BB962C8B-B14F-4D97-AF65-F5344CB8AC3E}">
        <p14:creationId xmlns:p14="http://schemas.microsoft.com/office/powerpoint/2010/main" val="2349710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F7AE2-5230-425D-A1F0-21409600A4CA}"/>
              </a:ext>
            </a:extLst>
          </p:cNvPr>
          <p:cNvSpPr>
            <a:spLocks noGrp="1"/>
          </p:cNvSpPr>
          <p:nvPr>
            <p:ph type="title"/>
          </p:nvPr>
        </p:nvSpPr>
        <p:spPr>
          <a:xfrm>
            <a:off x="1788991" y="478979"/>
            <a:ext cx="8300890" cy="746760"/>
          </a:xfrm>
        </p:spPr>
        <p:txBody>
          <a:bodyPr/>
          <a:lstStyle/>
          <a:p>
            <a:pPr marL="720725"/>
            <a:r>
              <a:rPr lang="en-GB"/>
              <a:t>Safe Setting</a:t>
            </a:r>
          </a:p>
        </p:txBody>
      </p:sp>
      <p:sp>
        <p:nvSpPr>
          <p:cNvPr id="3" name="Content Placeholder 2">
            <a:extLst>
              <a:ext uri="{FF2B5EF4-FFF2-40B4-BE49-F238E27FC236}">
                <a16:creationId xmlns:a16="http://schemas.microsoft.com/office/drawing/2014/main" id="{0210E4C2-C108-4261-B7FB-E10C93D7DDD4}"/>
              </a:ext>
            </a:extLst>
          </p:cNvPr>
          <p:cNvSpPr>
            <a:spLocks noGrp="1"/>
          </p:cNvSpPr>
          <p:nvPr>
            <p:ph idx="1"/>
          </p:nvPr>
        </p:nvSpPr>
        <p:spPr/>
        <p:txBody>
          <a:bodyPr/>
          <a:lstStyle/>
          <a:p>
            <a:pPr marL="0" indent="0">
              <a:buNone/>
            </a:pPr>
            <a:r>
              <a:rPr lang="en-GB"/>
              <a:t>A Safe Setting is an environment that appropriately prevents the misuse of data. </a:t>
            </a:r>
          </a:p>
          <a:p>
            <a:pPr marL="0" indent="0">
              <a:buNone/>
            </a:pPr>
            <a:endParaRPr lang="en-GB"/>
          </a:p>
          <a:p>
            <a:pPr marL="0" indent="0">
              <a:buNone/>
            </a:pPr>
            <a:r>
              <a:rPr lang="en-GB"/>
              <a:t>This means an environment with </a:t>
            </a:r>
            <a:r>
              <a:rPr lang="en-GB" b="1"/>
              <a:t>data security proportional to the sensitivity of the data it holds</a:t>
            </a:r>
            <a:r>
              <a:rPr lang="en-GB"/>
              <a:t>. Simply said, you would not store publicly available data in a secure facility as you won’t attach personal information to an email.</a:t>
            </a:r>
          </a:p>
        </p:txBody>
      </p:sp>
      <p:sp>
        <p:nvSpPr>
          <p:cNvPr id="44" name="Freeform: Shape 43">
            <a:extLst>
              <a:ext uri="{FF2B5EF4-FFF2-40B4-BE49-F238E27FC236}">
                <a16:creationId xmlns:a16="http://schemas.microsoft.com/office/drawing/2014/main" id="{DE085B75-5EC8-413D-B8B6-550D825C1C7F}"/>
              </a:ext>
            </a:extLst>
          </p:cNvPr>
          <p:cNvSpPr/>
          <p:nvPr/>
        </p:nvSpPr>
        <p:spPr>
          <a:xfrm rot="18900000">
            <a:off x="1776000" y="504000"/>
            <a:ext cx="457200" cy="457200"/>
          </a:xfrm>
          <a:custGeom>
            <a:avLst/>
            <a:gdLst>
              <a:gd name="connsiteX0" fmla="*/ 295239 w 2395960"/>
              <a:gd name="connsiteY0" fmla="*/ 236702 h 2395960"/>
              <a:gd name="connsiteX1" fmla="*/ 290798 w 2395960"/>
              <a:gd name="connsiteY1" fmla="*/ 258695 h 2395960"/>
              <a:gd name="connsiteX2" fmla="*/ 243454 w 2395960"/>
              <a:gd name="connsiteY2" fmla="*/ 306039 h 2395960"/>
              <a:gd name="connsiteX3" fmla="*/ 236702 w 2395960"/>
              <a:gd name="connsiteY3" fmla="*/ 307402 h 2395960"/>
              <a:gd name="connsiteX4" fmla="*/ 236702 w 2395960"/>
              <a:gd name="connsiteY4" fmla="*/ 2101610 h 2395960"/>
              <a:gd name="connsiteX5" fmla="*/ 243454 w 2395960"/>
              <a:gd name="connsiteY5" fmla="*/ 2102973 h 2395960"/>
              <a:gd name="connsiteX6" fmla="*/ 290798 w 2395960"/>
              <a:gd name="connsiteY6" fmla="*/ 2150318 h 2395960"/>
              <a:gd name="connsiteX7" fmla="*/ 292604 w 2395960"/>
              <a:gd name="connsiteY7" fmla="*/ 2159258 h 2395960"/>
              <a:gd name="connsiteX8" fmla="*/ 2106249 w 2395960"/>
              <a:gd name="connsiteY8" fmla="*/ 2159258 h 2395960"/>
              <a:gd name="connsiteX9" fmla="*/ 2108054 w 2395960"/>
              <a:gd name="connsiteY9" fmla="*/ 2150318 h 2395960"/>
              <a:gd name="connsiteX10" fmla="*/ 2155398 w 2395960"/>
              <a:gd name="connsiteY10" fmla="*/ 2102973 h 2395960"/>
              <a:gd name="connsiteX11" fmla="*/ 2159258 w 2395960"/>
              <a:gd name="connsiteY11" fmla="*/ 2102194 h 2395960"/>
              <a:gd name="connsiteX12" fmla="*/ 2159258 w 2395960"/>
              <a:gd name="connsiteY12" fmla="*/ 306818 h 2395960"/>
              <a:gd name="connsiteX13" fmla="*/ 2155398 w 2395960"/>
              <a:gd name="connsiteY13" fmla="*/ 306039 h 2395960"/>
              <a:gd name="connsiteX14" fmla="*/ 2108054 w 2395960"/>
              <a:gd name="connsiteY14" fmla="*/ 258695 h 2395960"/>
              <a:gd name="connsiteX15" fmla="*/ 2103613 w 2395960"/>
              <a:gd name="connsiteY15" fmla="*/ 236702 h 2395960"/>
              <a:gd name="connsiteX16" fmla="*/ 118351 w 2395960"/>
              <a:gd name="connsiteY16" fmla="*/ 0 h 2395960"/>
              <a:gd name="connsiteX17" fmla="*/ 2277609 w 2395960"/>
              <a:gd name="connsiteY17" fmla="*/ 0 h 2395960"/>
              <a:gd name="connsiteX18" fmla="*/ 2395960 w 2395960"/>
              <a:gd name="connsiteY18" fmla="*/ 118351 h 2395960"/>
              <a:gd name="connsiteX19" fmla="*/ 2395960 w 2395960"/>
              <a:gd name="connsiteY19" fmla="*/ 2277609 h 2395960"/>
              <a:gd name="connsiteX20" fmla="*/ 2277609 w 2395960"/>
              <a:gd name="connsiteY20" fmla="*/ 2395960 h 2395960"/>
              <a:gd name="connsiteX21" fmla="*/ 118351 w 2395960"/>
              <a:gd name="connsiteY21" fmla="*/ 2395960 h 2395960"/>
              <a:gd name="connsiteX22" fmla="*/ 0 w 2395960"/>
              <a:gd name="connsiteY22" fmla="*/ 2277609 h 2395960"/>
              <a:gd name="connsiteX23" fmla="*/ 0 w 2395960"/>
              <a:gd name="connsiteY23" fmla="*/ 118351 h 2395960"/>
              <a:gd name="connsiteX24" fmla="*/ 118351 w 2395960"/>
              <a:gd name="connsiteY24" fmla="*/ 0 h 239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95960" h="2395960">
                <a:moveTo>
                  <a:pt x="295239" y="236702"/>
                </a:moveTo>
                <a:lnTo>
                  <a:pt x="290798" y="258695"/>
                </a:lnTo>
                <a:cubicBezTo>
                  <a:pt x="281795" y="279982"/>
                  <a:pt x="264741" y="297035"/>
                  <a:pt x="243454" y="306039"/>
                </a:cubicBezTo>
                <a:lnTo>
                  <a:pt x="236702" y="307402"/>
                </a:lnTo>
                <a:lnTo>
                  <a:pt x="236702" y="2101610"/>
                </a:lnTo>
                <a:lnTo>
                  <a:pt x="243454" y="2102973"/>
                </a:lnTo>
                <a:cubicBezTo>
                  <a:pt x="264741" y="2111977"/>
                  <a:pt x="281795" y="2129031"/>
                  <a:pt x="290798" y="2150318"/>
                </a:cubicBezTo>
                <a:lnTo>
                  <a:pt x="292604" y="2159258"/>
                </a:lnTo>
                <a:lnTo>
                  <a:pt x="2106249" y="2159258"/>
                </a:lnTo>
                <a:lnTo>
                  <a:pt x="2108054" y="2150318"/>
                </a:lnTo>
                <a:cubicBezTo>
                  <a:pt x="2117057" y="2129031"/>
                  <a:pt x="2134111" y="2111977"/>
                  <a:pt x="2155398" y="2102973"/>
                </a:cubicBezTo>
                <a:lnTo>
                  <a:pt x="2159258" y="2102194"/>
                </a:lnTo>
                <a:lnTo>
                  <a:pt x="2159258" y="306818"/>
                </a:lnTo>
                <a:lnTo>
                  <a:pt x="2155398" y="306039"/>
                </a:lnTo>
                <a:cubicBezTo>
                  <a:pt x="2134111" y="297035"/>
                  <a:pt x="2117057" y="279982"/>
                  <a:pt x="2108054" y="258695"/>
                </a:cubicBezTo>
                <a:lnTo>
                  <a:pt x="2103613" y="236702"/>
                </a:lnTo>
                <a:close/>
                <a:moveTo>
                  <a:pt x="118351" y="0"/>
                </a:moveTo>
                <a:lnTo>
                  <a:pt x="2277609" y="0"/>
                </a:lnTo>
                <a:cubicBezTo>
                  <a:pt x="2342972" y="0"/>
                  <a:pt x="2395960" y="52988"/>
                  <a:pt x="2395960" y="118351"/>
                </a:cubicBezTo>
                <a:lnTo>
                  <a:pt x="2395960" y="2277609"/>
                </a:lnTo>
                <a:cubicBezTo>
                  <a:pt x="2395960" y="2342972"/>
                  <a:pt x="2342972" y="2395960"/>
                  <a:pt x="2277609" y="2395960"/>
                </a:cubicBezTo>
                <a:lnTo>
                  <a:pt x="118351" y="2395960"/>
                </a:lnTo>
                <a:cubicBezTo>
                  <a:pt x="52988" y="2395960"/>
                  <a:pt x="0" y="2342972"/>
                  <a:pt x="0" y="2277609"/>
                </a:cubicBezTo>
                <a:lnTo>
                  <a:pt x="0" y="118351"/>
                </a:lnTo>
                <a:cubicBezTo>
                  <a:pt x="0" y="52988"/>
                  <a:pt x="52988" y="0"/>
                  <a:pt x="118351" y="0"/>
                </a:cubicBezTo>
                <a:close/>
              </a:path>
            </a:pathLst>
          </a:custGeom>
          <a:solidFill>
            <a:srgbClr val="FAD201"/>
          </a:solidFill>
          <a:ln>
            <a:noFill/>
          </a:ln>
          <a:effectLst>
            <a:glow rad="139700">
              <a:srgbClr val="1B2E43"/>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11962329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8DCB5-D134-4D31-882C-85EFA7703B89}"/>
              </a:ext>
            </a:extLst>
          </p:cNvPr>
          <p:cNvSpPr>
            <a:spLocks noGrp="1"/>
          </p:cNvSpPr>
          <p:nvPr>
            <p:ph type="title"/>
          </p:nvPr>
        </p:nvSpPr>
        <p:spPr>
          <a:xfrm>
            <a:off x="1811939" y="486650"/>
            <a:ext cx="8300890" cy="761999"/>
          </a:xfrm>
        </p:spPr>
        <p:txBody>
          <a:bodyPr/>
          <a:lstStyle/>
          <a:p>
            <a:pPr marL="720725"/>
            <a:r>
              <a:rPr lang="en-GB"/>
              <a:t>Safe People</a:t>
            </a:r>
          </a:p>
        </p:txBody>
      </p:sp>
      <p:sp>
        <p:nvSpPr>
          <p:cNvPr id="3" name="Content Placeholder 2">
            <a:extLst>
              <a:ext uri="{FF2B5EF4-FFF2-40B4-BE49-F238E27FC236}">
                <a16:creationId xmlns:a16="http://schemas.microsoft.com/office/drawing/2014/main" id="{D4E6105B-6AB1-4488-8018-E6BB6C1FAF27}"/>
              </a:ext>
            </a:extLst>
          </p:cNvPr>
          <p:cNvSpPr>
            <a:spLocks noGrp="1"/>
          </p:cNvSpPr>
          <p:nvPr>
            <p:ph idx="1"/>
          </p:nvPr>
        </p:nvSpPr>
        <p:spPr>
          <a:xfrm>
            <a:off x="1907293" y="1440873"/>
            <a:ext cx="7772400" cy="4572000"/>
          </a:xfrm>
        </p:spPr>
        <p:txBody>
          <a:bodyPr>
            <a:normAutofit fontScale="92500" lnSpcReduction="20000"/>
          </a:bodyPr>
          <a:lstStyle/>
          <a:p>
            <a:pPr marL="0" indent="0">
              <a:buNone/>
            </a:pPr>
            <a:r>
              <a:rPr lang="en-GB" sz="2400"/>
              <a:t>Safe people are researchers </a:t>
            </a:r>
            <a:r>
              <a:rPr lang="en-GB" sz="2400" b="1"/>
              <a:t>who can be trusted to work safely with data</a:t>
            </a:r>
            <a:r>
              <a:rPr lang="en-GB" sz="2400"/>
              <a:t>. Safe researchers: </a:t>
            </a:r>
          </a:p>
          <a:p>
            <a:pPr marL="0" indent="0">
              <a:buNone/>
            </a:pPr>
            <a:endParaRPr lang="en-GB" sz="2400"/>
          </a:p>
          <a:p>
            <a:r>
              <a:rPr lang="en-GB" sz="2400"/>
              <a:t>Have sufficient experience and skills to conduct research as indicated in </a:t>
            </a:r>
            <a:r>
              <a:rPr lang="en-GB" sz="2400">
                <a:hlinkClick r:id="rId3"/>
              </a:rPr>
              <a:t>Section B of on the Research Code of Practice and Accreditation Criteria</a:t>
            </a:r>
            <a:r>
              <a:rPr lang="en-GB" sz="2400"/>
              <a:t> </a:t>
            </a:r>
          </a:p>
          <a:p>
            <a:r>
              <a:rPr lang="en-GB" sz="2400"/>
              <a:t>Demonstrate safe attitudes towards data access as evidenced by the training assessment and your behaviours in a secure environment</a:t>
            </a:r>
          </a:p>
          <a:p>
            <a:r>
              <a:rPr lang="en-GB" sz="2400"/>
              <a:t>Have proven record of using data safely as evidenced by your behaviours in a secure environment</a:t>
            </a:r>
          </a:p>
          <a:p>
            <a:pPr marL="0" indent="0">
              <a:buNone/>
            </a:pPr>
            <a:endParaRPr lang="en-GB" sz="2400"/>
          </a:p>
          <a:p>
            <a:pPr marL="0" indent="0">
              <a:buNone/>
            </a:pPr>
            <a:endParaRPr lang="en-GB" sz="2400"/>
          </a:p>
          <a:p>
            <a:pPr marL="0" indent="0">
              <a:buNone/>
            </a:pPr>
            <a:endParaRPr lang="en-GB" sz="2400"/>
          </a:p>
        </p:txBody>
      </p:sp>
      <p:sp>
        <p:nvSpPr>
          <p:cNvPr id="4" name="Freeform: Shape 3">
            <a:extLst>
              <a:ext uri="{FF2B5EF4-FFF2-40B4-BE49-F238E27FC236}">
                <a16:creationId xmlns:a16="http://schemas.microsoft.com/office/drawing/2014/main" id="{A81F692E-6474-4894-A051-365FEEA8AC6D}"/>
              </a:ext>
            </a:extLst>
          </p:cNvPr>
          <p:cNvSpPr/>
          <p:nvPr/>
        </p:nvSpPr>
        <p:spPr>
          <a:xfrm rot="18900000">
            <a:off x="1776000" y="504535"/>
            <a:ext cx="457200" cy="457200"/>
          </a:xfrm>
          <a:custGeom>
            <a:avLst/>
            <a:gdLst>
              <a:gd name="connsiteX0" fmla="*/ 295239 w 2395960"/>
              <a:gd name="connsiteY0" fmla="*/ 236702 h 2395960"/>
              <a:gd name="connsiteX1" fmla="*/ 290798 w 2395960"/>
              <a:gd name="connsiteY1" fmla="*/ 258695 h 2395960"/>
              <a:gd name="connsiteX2" fmla="*/ 243454 w 2395960"/>
              <a:gd name="connsiteY2" fmla="*/ 306039 h 2395960"/>
              <a:gd name="connsiteX3" fmla="*/ 236702 w 2395960"/>
              <a:gd name="connsiteY3" fmla="*/ 307402 h 2395960"/>
              <a:gd name="connsiteX4" fmla="*/ 236702 w 2395960"/>
              <a:gd name="connsiteY4" fmla="*/ 2101610 h 2395960"/>
              <a:gd name="connsiteX5" fmla="*/ 243454 w 2395960"/>
              <a:gd name="connsiteY5" fmla="*/ 2102973 h 2395960"/>
              <a:gd name="connsiteX6" fmla="*/ 290798 w 2395960"/>
              <a:gd name="connsiteY6" fmla="*/ 2150318 h 2395960"/>
              <a:gd name="connsiteX7" fmla="*/ 292604 w 2395960"/>
              <a:gd name="connsiteY7" fmla="*/ 2159258 h 2395960"/>
              <a:gd name="connsiteX8" fmla="*/ 2106249 w 2395960"/>
              <a:gd name="connsiteY8" fmla="*/ 2159258 h 2395960"/>
              <a:gd name="connsiteX9" fmla="*/ 2108054 w 2395960"/>
              <a:gd name="connsiteY9" fmla="*/ 2150318 h 2395960"/>
              <a:gd name="connsiteX10" fmla="*/ 2155398 w 2395960"/>
              <a:gd name="connsiteY10" fmla="*/ 2102973 h 2395960"/>
              <a:gd name="connsiteX11" fmla="*/ 2159258 w 2395960"/>
              <a:gd name="connsiteY11" fmla="*/ 2102194 h 2395960"/>
              <a:gd name="connsiteX12" fmla="*/ 2159258 w 2395960"/>
              <a:gd name="connsiteY12" fmla="*/ 306818 h 2395960"/>
              <a:gd name="connsiteX13" fmla="*/ 2155398 w 2395960"/>
              <a:gd name="connsiteY13" fmla="*/ 306039 h 2395960"/>
              <a:gd name="connsiteX14" fmla="*/ 2108054 w 2395960"/>
              <a:gd name="connsiteY14" fmla="*/ 258695 h 2395960"/>
              <a:gd name="connsiteX15" fmla="*/ 2103613 w 2395960"/>
              <a:gd name="connsiteY15" fmla="*/ 236702 h 2395960"/>
              <a:gd name="connsiteX16" fmla="*/ 118351 w 2395960"/>
              <a:gd name="connsiteY16" fmla="*/ 0 h 2395960"/>
              <a:gd name="connsiteX17" fmla="*/ 2277609 w 2395960"/>
              <a:gd name="connsiteY17" fmla="*/ 0 h 2395960"/>
              <a:gd name="connsiteX18" fmla="*/ 2395960 w 2395960"/>
              <a:gd name="connsiteY18" fmla="*/ 118351 h 2395960"/>
              <a:gd name="connsiteX19" fmla="*/ 2395960 w 2395960"/>
              <a:gd name="connsiteY19" fmla="*/ 2277609 h 2395960"/>
              <a:gd name="connsiteX20" fmla="*/ 2277609 w 2395960"/>
              <a:gd name="connsiteY20" fmla="*/ 2395960 h 2395960"/>
              <a:gd name="connsiteX21" fmla="*/ 118351 w 2395960"/>
              <a:gd name="connsiteY21" fmla="*/ 2395960 h 2395960"/>
              <a:gd name="connsiteX22" fmla="*/ 0 w 2395960"/>
              <a:gd name="connsiteY22" fmla="*/ 2277609 h 2395960"/>
              <a:gd name="connsiteX23" fmla="*/ 0 w 2395960"/>
              <a:gd name="connsiteY23" fmla="*/ 118351 h 2395960"/>
              <a:gd name="connsiteX24" fmla="*/ 118351 w 2395960"/>
              <a:gd name="connsiteY24" fmla="*/ 0 h 239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95960" h="2395960">
                <a:moveTo>
                  <a:pt x="295239" y="236702"/>
                </a:moveTo>
                <a:lnTo>
                  <a:pt x="290798" y="258695"/>
                </a:lnTo>
                <a:cubicBezTo>
                  <a:pt x="281795" y="279982"/>
                  <a:pt x="264741" y="297035"/>
                  <a:pt x="243454" y="306039"/>
                </a:cubicBezTo>
                <a:lnTo>
                  <a:pt x="236702" y="307402"/>
                </a:lnTo>
                <a:lnTo>
                  <a:pt x="236702" y="2101610"/>
                </a:lnTo>
                <a:lnTo>
                  <a:pt x="243454" y="2102973"/>
                </a:lnTo>
                <a:cubicBezTo>
                  <a:pt x="264741" y="2111977"/>
                  <a:pt x="281795" y="2129031"/>
                  <a:pt x="290798" y="2150318"/>
                </a:cubicBezTo>
                <a:lnTo>
                  <a:pt x="292604" y="2159258"/>
                </a:lnTo>
                <a:lnTo>
                  <a:pt x="2106249" y="2159258"/>
                </a:lnTo>
                <a:lnTo>
                  <a:pt x="2108054" y="2150318"/>
                </a:lnTo>
                <a:cubicBezTo>
                  <a:pt x="2117057" y="2129031"/>
                  <a:pt x="2134111" y="2111977"/>
                  <a:pt x="2155398" y="2102973"/>
                </a:cubicBezTo>
                <a:lnTo>
                  <a:pt x="2159258" y="2102194"/>
                </a:lnTo>
                <a:lnTo>
                  <a:pt x="2159258" y="306818"/>
                </a:lnTo>
                <a:lnTo>
                  <a:pt x="2155398" y="306039"/>
                </a:lnTo>
                <a:cubicBezTo>
                  <a:pt x="2134111" y="297035"/>
                  <a:pt x="2117057" y="279982"/>
                  <a:pt x="2108054" y="258695"/>
                </a:cubicBezTo>
                <a:lnTo>
                  <a:pt x="2103613" y="236702"/>
                </a:lnTo>
                <a:close/>
                <a:moveTo>
                  <a:pt x="118351" y="0"/>
                </a:moveTo>
                <a:lnTo>
                  <a:pt x="2277609" y="0"/>
                </a:lnTo>
                <a:cubicBezTo>
                  <a:pt x="2342972" y="0"/>
                  <a:pt x="2395960" y="52988"/>
                  <a:pt x="2395960" y="118351"/>
                </a:cubicBezTo>
                <a:lnTo>
                  <a:pt x="2395960" y="2277609"/>
                </a:lnTo>
                <a:cubicBezTo>
                  <a:pt x="2395960" y="2342972"/>
                  <a:pt x="2342972" y="2395960"/>
                  <a:pt x="2277609" y="2395960"/>
                </a:cubicBezTo>
                <a:lnTo>
                  <a:pt x="118351" y="2395960"/>
                </a:lnTo>
                <a:cubicBezTo>
                  <a:pt x="52988" y="2395960"/>
                  <a:pt x="0" y="2342972"/>
                  <a:pt x="0" y="2277609"/>
                </a:cubicBezTo>
                <a:lnTo>
                  <a:pt x="0" y="118351"/>
                </a:lnTo>
                <a:cubicBezTo>
                  <a:pt x="0" y="52988"/>
                  <a:pt x="52988" y="0"/>
                  <a:pt x="118351" y="0"/>
                </a:cubicBezTo>
                <a:close/>
              </a:path>
            </a:pathLst>
          </a:custGeom>
          <a:solidFill>
            <a:srgbClr val="C53628"/>
          </a:solidFill>
          <a:ln>
            <a:noFill/>
          </a:ln>
          <a:effectLst>
            <a:glow rad="139700">
              <a:srgbClr val="1B2E43"/>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31551800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C24D8-3FC0-47BE-9DF7-B53C6BEB17E1}"/>
              </a:ext>
            </a:extLst>
          </p:cNvPr>
          <p:cNvSpPr>
            <a:spLocks noGrp="1"/>
          </p:cNvSpPr>
          <p:nvPr>
            <p:ph type="title"/>
          </p:nvPr>
        </p:nvSpPr>
        <p:spPr>
          <a:xfrm>
            <a:off x="1681310" y="493312"/>
            <a:ext cx="8300890" cy="842217"/>
          </a:xfrm>
        </p:spPr>
        <p:txBody>
          <a:bodyPr/>
          <a:lstStyle/>
          <a:p>
            <a:pPr marL="720725"/>
            <a:r>
              <a:rPr lang="en-GB"/>
              <a:t>Safe Data</a:t>
            </a:r>
          </a:p>
        </p:txBody>
      </p:sp>
      <p:sp>
        <p:nvSpPr>
          <p:cNvPr id="3" name="Content Placeholder 2">
            <a:extLst>
              <a:ext uri="{FF2B5EF4-FFF2-40B4-BE49-F238E27FC236}">
                <a16:creationId xmlns:a16="http://schemas.microsoft.com/office/drawing/2014/main" id="{5ED0DD5C-327C-4FCE-A453-3C9646F55049}"/>
              </a:ext>
            </a:extLst>
          </p:cNvPr>
          <p:cNvSpPr>
            <a:spLocks noGrp="1"/>
          </p:cNvSpPr>
          <p:nvPr>
            <p:ph idx="1"/>
          </p:nvPr>
        </p:nvSpPr>
        <p:spPr>
          <a:xfrm>
            <a:off x="1948874" y="1524001"/>
            <a:ext cx="8405091" cy="1043709"/>
          </a:xfrm>
        </p:spPr>
        <p:txBody>
          <a:bodyPr/>
          <a:lstStyle/>
          <a:p>
            <a:pPr marL="0" indent="0">
              <a:buNone/>
            </a:pPr>
            <a:r>
              <a:rPr lang="en-GB"/>
              <a:t>Safe data are </a:t>
            </a:r>
            <a:r>
              <a:rPr lang="en-GB" b="1"/>
              <a:t>proportional </a:t>
            </a:r>
            <a:r>
              <a:rPr lang="en-GB"/>
              <a:t>to its use.</a:t>
            </a:r>
          </a:p>
        </p:txBody>
      </p:sp>
      <p:pic>
        <p:nvPicPr>
          <p:cNvPr id="5" name="Graphic 4" descr="Database">
            <a:extLst>
              <a:ext uri="{FF2B5EF4-FFF2-40B4-BE49-F238E27FC236}">
                <a16:creationId xmlns:a16="http://schemas.microsoft.com/office/drawing/2014/main" id="{CB60C7EE-469D-430F-8638-6ECA2BC7197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29366" y="2718609"/>
            <a:ext cx="914400" cy="914400"/>
          </a:xfrm>
          <a:prstGeom prst="rect">
            <a:avLst/>
          </a:prstGeom>
        </p:spPr>
      </p:pic>
      <p:sp>
        <p:nvSpPr>
          <p:cNvPr id="6" name="TextBox 5">
            <a:extLst>
              <a:ext uri="{FF2B5EF4-FFF2-40B4-BE49-F238E27FC236}">
                <a16:creationId xmlns:a16="http://schemas.microsoft.com/office/drawing/2014/main" id="{FC2ED061-0ED5-417C-9A84-3C42D16D0FE5}"/>
              </a:ext>
            </a:extLst>
          </p:cNvPr>
          <p:cNvSpPr txBox="1"/>
          <p:nvPr/>
        </p:nvSpPr>
        <p:spPr>
          <a:xfrm>
            <a:off x="1948874" y="3970803"/>
            <a:ext cx="3675387" cy="2246769"/>
          </a:xfrm>
          <a:prstGeom prst="rect">
            <a:avLst/>
          </a:prstGeom>
          <a:noFill/>
        </p:spPr>
        <p:txBody>
          <a:bodyPr wrap="square" rtlCol="0">
            <a:spAutoFit/>
          </a:bodyPr>
          <a:lstStyle/>
          <a:p>
            <a:pPr algn="ctr"/>
            <a:r>
              <a:rPr lang="en-GB" sz="2000"/>
              <a:t>Specify the minimum level of detail. Why do you need this specific dataset and which variables you need to safely conduct your research? Nothing less and nothing more.</a:t>
            </a:r>
          </a:p>
        </p:txBody>
      </p:sp>
      <p:pic>
        <p:nvPicPr>
          <p:cNvPr id="7" name="Graphic 6" descr="Database">
            <a:extLst>
              <a:ext uri="{FF2B5EF4-FFF2-40B4-BE49-F238E27FC236}">
                <a16:creationId xmlns:a16="http://schemas.microsoft.com/office/drawing/2014/main" id="{D8050296-0BA4-4C1C-B3F4-F813C7444CD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51488" y="2390568"/>
            <a:ext cx="914400" cy="914400"/>
          </a:xfrm>
          <a:prstGeom prst="rect">
            <a:avLst/>
          </a:prstGeom>
        </p:spPr>
      </p:pic>
      <p:pic>
        <p:nvPicPr>
          <p:cNvPr id="8" name="Graphic 7" descr="Database">
            <a:extLst>
              <a:ext uri="{FF2B5EF4-FFF2-40B4-BE49-F238E27FC236}">
                <a16:creationId xmlns:a16="http://schemas.microsoft.com/office/drawing/2014/main" id="{EA9200AB-EC76-4B63-8367-77CC02AB70B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09050" y="2384450"/>
            <a:ext cx="914400" cy="914400"/>
          </a:xfrm>
          <a:prstGeom prst="rect">
            <a:avLst/>
          </a:prstGeom>
        </p:spPr>
      </p:pic>
      <p:pic>
        <p:nvPicPr>
          <p:cNvPr id="10" name="Graphic 9" descr="Link">
            <a:extLst>
              <a:ext uri="{FF2B5EF4-FFF2-40B4-BE49-F238E27FC236}">
                <a16:creationId xmlns:a16="http://schemas.microsoft.com/office/drawing/2014/main" id="{46629C9E-211E-4BAA-B4B4-3DB14F78869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9062644">
            <a:off x="7880270" y="2390568"/>
            <a:ext cx="914400" cy="914400"/>
          </a:xfrm>
          <a:prstGeom prst="rect">
            <a:avLst/>
          </a:prstGeom>
        </p:spPr>
      </p:pic>
      <p:sp>
        <p:nvSpPr>
          <p:cNvPr id="11" name="TextBox 10">
            <a:extLst>
              <a:ext uri="{FF2B5EF4-FFF2-40B4-BE49-F238E27FC236}">
                <a16:creationId xmlns:a16="http://schemas.microsoft.com/office/drawing/2014/main" id="{C4534DCD-0D35-4847-8AA3-E9DA6467F848}"/>
              </a:ext>
            </a:extLst>
          </p:cNvPr>
          <p:cNvSpPr txBox="1"/>
          <p:nvPr/>
        </p:nvSpPr>
        <p:spPr>
          <a:xfrm>
            <a:off x="6169891" y="3972421"/>
            <a:ext cx="4073236" cy="2246769"/>
          </a:xfrm>
          <a:prstGeom prst="rect">
            <a:avLst/>
          </a:prstGeom>
          <a:noFill/>
        </p:spPr>
        <p:txBody>
          <a:bodyPr wrap="square" rtlCol="0">
            <a:spAutoFit/>
          </a:bodyPr>
          <a:lstStyle/>
          <a:p>
            <a:pPr algn="ctr"/>
            <a:r>
              <a:rPr lang="en-GB" sz="2000"/>
              <a:t>Consider the privacy risk of using, linking or matching  multiple data. Why you need this combination of data and how much detail is required. The risk of indirect identification raises exponentially the more data you use </a:t>
            </a:r>
          </a:p>
        </p:txBody>
      </p:sp>
      <p:sp>
        <p:nvSpPr>
          <p:cNvPr id="12" name="TextBox 11">
            <a:extLst>
              <a:ext uri="{FF2B5EF4-FFF2-40B4-BE49-F238E27FC236}">
                <a16:creationId xmlns:a16="http://schemas.microsoft.com/office/drawing/2014/main" id="{E3B9ABC1-55E9-4A87-ADAB-FD254389EA0C}"/>
              </a:ext>
            </a:extLst>
          </p:cNvPr>
          <p:cNvSpPr txBox="1"/>
          <p:nvPr/>
        </p:nvSpPr>
        <p:spPr>
          <a:xfrm>
            <a:off x="2467728" y="3506138"/>
            <a:ext cx="2677857" cy="461665"/>
          </a:xfrm>
          <a:prstGeom prst="rect">
            <a:avLst/>
          </a:prstGeom>
          <a:noFill/>
        </p:spPr>
        <p:txBody>
          <a:bodyPr wrap="square" rtlCol="0">
            <a:spAutoFit/>
          </a:bodyPr>
          <a:lstStyle/>
          <a:p>
            <a:pPr algn="ctr"/>
            <a:r>
              <a:rPr lang="en-GB" sz="2400" b="1"/>
              <a:t>Single dataset</a:t>
            </a:r>
          </a:p>
        </p:txBody>
      </p:sp>
      <p:sp>
        <p:nvSpPr>
          <p:cNvPr id="13" name="TextBox 12">
            <a:extLst>
              <a:ext uri="{FF2B5EF4-FFF2-40B4-BE49-F238E27FC236}">
                <a16:creationId xmlns:a16="http://schemas.microsoft.com/office/drawing/2014/main" id="{B1FD3B74-062B-44DA-BDDC-070FFD9A50E4}"/>
              </a:ext>
            </a:extLst>
          </p:cNvPr>
          <p:cNvSpPr txBox="1"/>
          <p:nvPr/>
        </p:nvSpPr>
        <p:spPr>
          <a:xfrm>
            <a:off x="6998542" y="3241942"/>
            <a:ext cx="2677857" cy="461665"/>
          </a:xfrm>
          <a:prstGeom prst="rect">
            <a:avLst/>
          </a:prstGeom>
          <a:noFill/>
        </p:spPr>
        <p:txBody>
          <a:bodyPr wrap="square" rtlCol="0">
            <a:spAutoFit/>
          </a:bodyPr>
          <a:lstStyle/>
          <a:p>
            <a:pPr algn="ctr"/>
            <a:r>
              <a:rPr lang="en-GB" sz="2400" b="1"/>
              <a:t>Multiple datasets</a:t>
            </a:r>
          </a:p>
        </p:txBody>
      </p:sp>
      <p:sp>
        <p:nvSpPr>
          <p:cNvPr id="14" name="Freeform: Shape 13">
            <a:extLst>
              <a:ext uri="{FF2B5EF4-FFF2-40B4-BE49-F238E27FC236}">
                <a16:creationId xmlns:a16="http://schemas.microsoft.com/office/drawing/2014/main" id="{AB45ED80-045C-4AA9-9CB2-106E3B711514}"/>
              </a:ext>
            </a:extLst>
          </p:cNvPr>
          <p:cNvSpPr/>
          <p:nvPr/>
        </p:nvSpPr>
        <p:spPr>
          <a:xfrm rot="18900000">
            <a:off x="1776000" y="504000"/>
            <a:ext cx="457200" cy="457200"/>
          </a:xfrm>
          <a:custGeom>
            <a:avLst/>
            <a:gdLst>
              <a:gd name="connsiteX0" fmla="*/ 295239 w 2395960"/>
              <a:gd name="connsiteY0" fmla="*/ 236702 h 2395960"/>
              <a:gd name="connsiteX1" fmla="*/ 290798 w 2395960"/>
              <a:gd name="connsiteY1" fmla="*/ 258695 h 2395960"/>
              <a:gd name="connsiteX2" fmla="*/ 243454 w 2395960"/>
              <a:gd name="connsiteY2" fmla="*/ 306039 h 2395960"/>
              <a:gd name="connsiteX3" fmla="*/ 236702 w 2395960"/>
              <a:gd name="connsiteY3" fmla="*/ 307402 h 2395960"/>
              <a:gd name="connsiteX4" fmla="*/ 236702 w 2395960"/>
              <a:gd name="connsiteY4" fmla="*/ 2101610 h 2395960"/>
              <a:gd name="connsiteX5" fmla="*/ 243454 w 2395960"/>
              <a:gd name="connsiteY5" fmla="*/ 2102973 h 2395960"/>
              <a:gd name="connsiteX6" fmla="*/ 290798 w 2395960"/>
              <a:gd name="connsiteY6" fmla="*/ 2150318 h 2395960"/>
              <a:gd name="connsiteX7" fmla="*/ 292604 w 2395960"/>
              <a:gd name="connsiteY7" fmla="*/ 2159258 h 2395960"/>
              <a:gd name="connsiteX8" fmla="*/ 2106249 w 2395960"/>
              <a:gd name="connsiteY8" fmla="*/ 2159258 h 2395960"/>
              <a:gd name="connsiteX9" fmla="*/ 2108054 w 2395960"/>
              <a:gd name="connsiteY9" fmla="*/ 2150318 h 2395960"/>
              <a:gd name="connsiteX10" fmla="*/ 2155398 w 2395960"/>
              <a:gd name="connsiteY10" fmla="*/ 2102973 h 2395960"/>
              <a:gd name="connsiteX11" fmla="*/ 2159258 w 2395960"/>
              <a:gd name="connsiteY11" fmla="*/ 2102194 h 2395960"/>
              <a:gd name="connsiteX12" fmla="*/ 2159258 w 2395960"/>
              <a:gd name="connsiteY12" fmla="*/ 306818 h 2395960"/>
              <a:gd name="connsiteX13" fmla="*/ 2155398 w 2395960"/>
              <a:gd name="connsiteY13" fmla="*/ 306039 h 2395960"/>
              <a:gd name="connsiteX14" fmla="*/ 2108054 w 2395960"/>
              <a:gd name="connsiteY14" fmla="*/ 258695 h 2395960"/>
              <a:gd name="connsiteX15" fmla="*/ 2103613 w 2395960"/>
              <a:gd name="connsiteY15" fmla="*/ 236702 h 2395960"/>
              <a:gd name="connsiteX16" fmla="*/ 118351 w 2395960"/>
              <a:gd name="connsiteY16" fmla="*/ 0 h 2395960"/>
              <a:gd name="connsiteX17" fmla="*/ 2277609 w 2395960"/>
              <a:gd name="connsiteY17" fmla="*/ 0 h 2395960"/>
              <a:gd name="connsiteX18" fmla="*/ 2395960 w 2395960"/>
              <a:gd name="connsiteY18" fmla="*/ 118351 h 2395960"/>
              <a:gd name="connsiteX19" fmla="*/ 2395960 w 2395960"/>
              <a:gd name="connsiteY19" fmla="*/ 2277609 h 2395960"/>
              <a:gd name="connsiteX20" fmla="*/ 2277609 w 2395960"/>
              <a:gd name="connsiteY20" fmla="*/ 2395960 h 2395960"/>
              <a:gd name="connsiteX21" fmla="*/ 118351 w 2395960"/>
              <a:gd name="connsiteY21" fmla="*/ 2395960 h 2395960"/>
              <a:gd name="connsiteX22" fmla="*/ 0 w 2395960"/>
              <a:gd name="connsiteY22" fmla="*/ 2277609 h 2395960"/>
              <a:gd name="connsiteX23" fmla="*/ 0 w 2395960"/>
              <a:gd name="connsiteY23" fmla="*/ 118351 h 2395960"/>
              <a:gd name="connsiteX24" fmla="*/ 118351 w 2395960"/>
              <a:gd name="connsiteY24" fmla="*/ 0 h 239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95960" h="2395960">
                <a:moveTo>
                  <a:pt x="295239" y="236702"/>
                </a:moveTo>
                <a:lnTo>
                  <a:pt x="290798" y="258695"/>
                </a:lnTo>
                <a:cubicBezTo>
                  <a:pt x="281795" y="279982"/>
                  <a:pt x="264741" y="297035"/>
                  <a:pt x="243454" y="306039"/>
                </a:cubicBezTo>
                <a:lnTo>
                  <a:pt x="236702" y="307402"/>
                </a:lnTo>
                <a:lnTo>
                  <a:pt x="236702" y="2101610"/>
                </a:lnTo>
                <a:lnTo>
                  <a:pt x="243454" y="2102973"/>
                </a:lnTo>
                <a:cubicBezTo>
                  <a:pt x="264741" y="2111977"/>
                  <a:pt x="281795" y="2129031"/>
                  <a:pt x="290798" y="2150318"/>
                </a:cubicBezTo>
                <a:lnTo>
                  <a:pt x="292604" y="2159258"/>
                </a:lnTo>
                <a:lnTo>
                  <a:pt x="2106249" y="2159258"/>
                </a:lnTo>
                <a:lnTo>
                  <a:pt x="2108054" y="2150318"/>
                </a:lnTo>
                <a:cubicBezTo>
                  <a:pt x="2117057" y="2129031"/>
                  <a:pt x="2134111" y="2111977"/>
                  <a:pt x="2155398" y="2102973"/>
                </a:cubicBezTo>
                <a:lnTo>
                  <a:pt x="2159258" y="2102194"/>
                </a:lnTo>
                <a:lnTo>
                  <a:pt x="2159258" y="306818"/>
                </a:lnTo>
                <a:lnTo>
                  <a:pt x="2155398" y="306039"/>
                </a:lnTo>
                <a:cubicBezTo>
                  <a:pt x="2134111" y="297035"/>
                  <a:pt x="2117057" y="279982"/>
                  <a:pt x="2108054" y="258695"/>
                </a:cubicBezTo>
                <a:lnTo>
                  <a:pt x="2103613" y="236702"/>
                </a:lnTo>
                <a:close/>
                <a:moveTo>
                  <a:pt x="118351" y="0"/>
                </a:moveTo>
                <a:lnTo>
                  <a:pt x="2277609" y="0"/>
                </a:lnTo>
                <a:cubicBezTo>
                  <a:pt x="2342972" y="0"/>
                  <a:pt x="2395960" y="52988"/>
                  <a:pt x="2395960" y="118351"/>
                </a:cubicBezTo>
                <a:lnTo>
                  <a:pt x="2395960" y="2277609"/>
                </a:lnTo>
                <a:cubicBezTo>
                  <a:pt x="2395960" y="2342972"/>
                  <a:pt x="2342972" y="2395960"/>
                  <a:pt x="2277609" y="2395960"/>
                </a:cubicBezTo>
                <a:lnTo>
                  <a:pt x="118351" y="2395960"/>
                </a:lnTo>
                <a:cubicBezTo>
                  <a:pt x="52988" y="2395960"/>
                  <a:pt x="0" y="2342972"/>
                  <a:pt x="0" y="2277609"/>
                </a:cubicBezTo>
                <a:lnTo>
                  <a:pt x="0" y="118351"/>
                </a:lnTo>
                <a:cubicBezTo>
                  <a:pt x="0" y="52988"/>
                  <a:pt x="52988" y="0"/>
                  <a:pt x="118351" y="0"/>
                </a:cubicBezTo>
                <a:close/>
              </a:path>
            </a:pathLst>
          </a:custGeom>
          <a:solidFill>
            <a:srgbClr val="9864A8"/>
          </a:solidFill>
          <a:ln>
            <a:noFill/>
          </a:ln>
          <a:effectLst>
            <a:glow rad="139700">
              <a:srgbClr val="1B2E43"/>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1496442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CBB0869A-0BE5-B3E9-F73D-2F3691E4D9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3FE2AD-26A2-DAB2-61A9-BD8DBA664145}"/>
              </a:ext>
            </a:extLst>
          </p:cNvPr>
          <p:cNvSpPr>
            <a:spLocks noGrp="1"/>
          </p:cNvSpPr>
          <p:nvPr>
            <p:ph type="title"/>
          </p:nvPr>
        </p:nvSpPr>
        <p:spPr>
          <a:xfrm>
            <a:off x="612648" y="1114923"/>
            <a:ext cx="4621553" cy="1360728"/>
          </a:xfrm>
        </p:spPr>
        <p:txBody>
          <a:bodyPr anchor="b">
            <a:normAutofit/>
          </a:bodyPr>
          <a:lstStyle/>
          <a:p>
            <a:r>
              <a:rPr lang="en-GB" sz="3300"/>
              <a:t>Why is anonymisation important?</a:t>
            </a:r>
          </a:p>
        </p:txBody>
      </p:sp>
      <p:sp>
        <p:nvSpPr>
          <p:cNvPr id="3" name="Content Placeholder 2">
            <a:extLst>
              <a:ext uri="{FF2B5EF4-FFF2-40B4-BE49-F238E27FC236}">
                <a16:creationId xmlns:a16="http://schemas.microsoft.com/office/drawing/2014/main" id="{091554CC-5293-191A-B3F3-D1FD7333093B}"/>
              </a:ext>
            </a:extLst>
          </p:cNvPr>
          <p:cNvSpPr>
            <a:spLocks noGrp="1"/>
          </p:cNvSpPr>
          <p:nvPr>
            <p:ph idx="1"/>
          </p:nvPr>
        </p:nvSpPr>
        <p:spPr>
          <a:xfrm>
            <a:off x="612648" y="2584058"/>
            <a:ext cx="4621553" cy="3159018"/>
          </a:xfrm>
        </p:spPr>
        <p:txBody>
          <a:bodyPr>
            <a:normAutofit lnSpcReduction="10000"/>
          </a:bodyPr>
          <a:lstStyle/>
          <a:p>
            <a:pPr marL="457200" indent="-457200">
              <a:lnSpc>
                <a:spcPct val="110000"/>
              </a:lnSpc>
              <a:buFont typeface="+mj-lt"/>
              <a:buAutoNum type="arabicPeriod"/>
            </a:pPr>
            <a:r>
              <a:rPr lang="en-GB" sz="1400"/>
              <a:t>Protects the privacy of participants – confidentiality! </a:t>
            </a:r>
          </a:p>
          <a:p>
            <a:pPr marL="457200" indent="-457200">
              <a:lnSpc>
                <a:spcPct val="110000"/>
              </a:lnSpc>
              <a:buFont typeface="+mj-lt"/>
              <a:buAutoNum type="arabicPeriod"/>
            </a:pPr>
            <a:r>
              <a:rPr lang="en-GB" sz="1400"/>
              <a:t>Protects participants from harm (stigma, discrimination)</a:t>
            </a:r>
          </a:p>
          <a:p>
            <a:pPr marL="457200" indent="-457200">
              <a:lnSpc>
                <a:spcPct val="110000"/>
              </a:lnSpc>
              <a:buFont typeface="+mj-lt"/>
              <a:buAutoNum type="arabicPeriod"/>
            </a:pPr>
            <a:r>
              <a:rPr lang="en-GB" sz="1400"/>
              <a:t>Enables research to be shared and re-used – reproducible! </a:t>
            </a:r>
          </a:p>
          <a:p>
            <a:pPr marL="457200" indent="-457200">
              <a:lnSpc>
                <a:spcPct val="110000"/>
              </a:lnSpc>
              <a:buFont typeface="+mj-lt"/>
              <a:buAutoNum type="arabicPeriod"/>
            </a:pPr>
            <a:r>
              <a:rPr lang="en-GB" sz="1400"/>
              <a:t>Encourages participants to provide more honest answers (especially for sensitive topics)</a:t>
            </a:r>
          </a:p>
          <a:p>
            <a:pPr marL="457200" indent="-457200">
              <a:lnSpc>
                <a:spcPct val="110000"/>
              </a:lnSpc>
              <a:buFont typeface="+mj-lt"/>
              <a:buAutoNum type="arabicPeriod"/>
            </a:pPr>
            <a:r>
              <a:rPr lang="en-GB" sz="1400"/>
              <a:t>Builds public trust</a:t>
            </a:r>
          </a:p>
          <a:p>
            <a:pPr marL="457200" indent="-457200">
              <a:lnSpc>
                <a:spcPct val="110000"/>
              </a:lnSpc>
              <a:buFont typeface="+mj-lt"/>
              <a:buAutoNum type="arabicPeriod"/>
            </a:pPr>
            <a:r>
              <a:rPr lang="en-GB" sz="1400"/>
              <a:t>Complies with data protection laws, such as GDPR </a:t>
            </a:r>
          </a:p>
          <a:p>
            <a:pPr marL="457200" indent="-457200">
              <a:lnSpc>
                <a:spcPct val="110000"/>
              </a:lnSpc>
              <a:buFont typeface="+mj-lt"/>
              <a:buAutoNum type="arabicPeriod"/>
            </a:pPr>
            <a:endParaRPr lang="en-GB" sz="1400"/>
          </a:p>
        </p:txBody>
      </p:sp>
      <p:pic>
        <p:nvPicPr>
          <p:cNvPr id="4098" name="Picture 2" descr="ICO publishes draft anonymisation and pseudonymisation guidance - Reading  solicitors, corporate, property and family advice | Field Seymour Parkes">
            <a:extLst>
              <a:ext uri="{FF2B5EF4-FFF2-40B4-BE49-F238E27FC236}">
                <a16:creationId xmlns:a16="http://schemas.microsoft.com/office/drawing/2014/main" id="{2F7DDDD1-9B3D-F1E2-90A0-2D31AEF5241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691261" y="1480640"/>
            <a:ext cx="5837780" cy="389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45566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BCD0B-003D-4C7D-AA90-D9543CEB996A}"/>
              </a:ext>
            </a:extLst>
          </p:cNvPr>
          <p:cNvSpPr>
            <a:spLocks noGrp="1"/>
          </p:cNvSpPr>
          <p:nvPr>
            <p:ph type="title"/>
          </p:nvPr>
        </p:nvSpPr>
        <p:spPr>
          <a:xfrm>
            <a:off x="1681311" y="489856"/>
            <a:ext cx="8422665" cy="829801"/>
          </a:xfrm>
        </p:spPr>
        <p:txBody>
          <a:bodyPr/>
          <a:lstStyle/>
          <a:p>
            <a:pPr marL="720725"/>
            <a:r>
              <a:rPr lang="en-GB"/>
              <a:t>Safe Outputs</a:t>
            </a:r>
          </a:p>
        </p:txBody>
      </p:sp>
      <p:sp>
        <p:nvSpPr>
          <p:cNvPr id="4" name="Freeform: Shape 3">
            <a:extLst>
              <a:ext uri="{FF2B5EF4-FFF2-40B4-BE49-F238E27FC236}">
                <a16:creationId xmlns:a16="http://schemas.microsoft.com/office/drawing/2014/main" id="{D84A3253-4CF8-4FB1-B457-A2D23B90C56D}"/>
              </a:ext>
            </a:extLst>
          </p:cNvPr>
          <p:cNvSpPr/>
          <p:nvPr/>
        </p:nvSpPr>
        <p:spPr>
          <a:xfrm rot="2700000">
            <a:off x="1776000" y="504000"/>
            <a:ext cx="457200" cy="457200"/>
          </a:xfrm>
          <a:custGeom>
            <a:avLst/>
            <a:gdLst>
              <a:gd name="connsiteX0" fmla="*/ 295239 w 2395960"/>
              <a:gd name="connsiteY0" fmla="*/ 236702 h 2395960"/>
              <a:gd name="connsiteX1" fmla="*/ 290798 w 2395960"/>
              <a:gd name="connsiteY1" fmla="*/ 258695 h 2395960"/>
              <a:gd name="connsiteX2" fmla="*/ 243454 w 2395960"/>
              <a:gd name="connsiteY2" fmla="*/ 306039 h 2395960"/>
              <a:gd name="connsiteX3" fmla="*/ 236702 w 2395960"/>
              <a:gd name="connsiteY3" fmla="*/ 307402 h 2395960"/>
              <a:gd name="connsiteX4" fmla="*/ 236702 w 2395960"/>
              <a:gd name="connsiteY4" fmla="*/ 2101610 h 2395960"/>
              <a:gd name="connsiteX5" fmla="*/ 243454 w 2395960"/>
              <a:gd name="connsiteY5" fmla="*/ 2102973 h 2395960"/>
              <a:gd name="connsiteX6" fmla="*/ 290798 w 2395960"/>
              <a:gd name="connsiteY6" fmla="*/ 2150318 h 2395960"/>
              <a:gd name="connsiteX7" fmla="*/ 292604 w 2395960"/>
              <a:gd name="connsiteY7" fmla="*/ 2159258 h 2395960"/>
              <a:gd name="connsiteX8" fmla="*/ 2106249 w 2395960"/>
              <a:gd name="connsiteY8" fmla="*/ 2159258 h 2395960"/>
              <a:gd name="connsiteX9" fmla="*/ 2108054 w 2395960"/>
              <a:gd name="connsiteY9" fmla="*/ 2150318 h 2395960"/>
              <a:gd name="connsiteX10" fmla="*/ 2155398 w 2395960"/>
              <a:gd name="connsiteY10" fmla="*/ 2102973 h 2395960"/>
              <a:gd name="connsiteX11" fmla="*/ 2159258 w 2395960"/>
              <a:gd name="connsiteY11" fmla="*/ 2102194 h 2395960"/>
              <a:gd name="connsiteX12" fmla="*/ 2159258 w 2395960"/>
              <a:gd name="connsiteY12" fmla="*/ 306818 h 2395960"/>
              <a:gd name="connsiteX13" fmla="*/ 2155398 w 2395960"/>
              <a:gd name="connsiteY13" fmla="*/ 306039 h 2395960"/>
              <a:gd name="connsiteX14" fmla="*/ 2108054 w 2395960"/>
              <a:gd name="connsiteY14" fmla="*/ 258695 h 2395960"/>
              <a:gd name="connsiteX15" fmla="*/ 2103613 w 2395960"/>
              <a:gd name="connsiteY15" fmla="*/ 236702 h 2395960"/>
              <a:gd name="connsiteX16" fmla="*/ 118351 w 2395960"/>
              <a:gd name="connsiteY16" fmla="*/ 0 h 2395960"/>
              <a:gd name="connsiteX17" fmla="*/ 2277609 w 2395960"/>
              <a:gd name="connsiteY17" fmla="*/ 0 h 2395960"/>
              <a:gd name="connsiteX18" fmla="*/ 2395960 w 2395960"/>
              <a:gd name="connsiteY18" fmla="*/ 118351 h 2395960"/>
              <a:gd name="connsiteX19" fmla="*/ 2395960 w 2395960"/>
              <a:gd name="connsiteY19" fmla="*/ 2277609 h 2395960"/>
              <a:gd name="connsiteX20" fmla="*/ 2277609 w 2395960"/>
              <a:gd name="connsiteY20" fmla="*/ 2395960 h 2395960"/>
              <a:gd name="connsiteX21" fmla="*/ 118351 w 2395960"/>
              <a:gd name="connsiteY21" fmla="*/ 2395960 h 2395960"/>
              <a:gd name="connsiteX22" fmla="*/ 0 w 2395960"/>
              <a:gd name="connsiteY22" fmla="*/ 2277609 h 2395960"/>
              <a:gd name="connsiteX23" fmla="*/ 0 w 2395960"/>
              <a:gd name="connsiteY23" fmla="*/ 118351 h 2395960"/>
              <a:gd name="connsiteX24" fmla="*/ 118351 w 2395960"/>
              <a:gd name="connsiteY24" fmla="*/ 0 h 239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95960" h="2395960">
                <a:moveTo>
                  <a:pt x="295239" y="236702"/>
                </a:moveTo>
                <a:lnTo>
                  <a:pt x="290798" y="258695"/>
                </a:lnTo>
                <a:cubicBezTo>
                  <a:pt x="281795" y="279982"/>
                  <a:pt x="264741" y="297035"/>
                  <a:pt x="243454" y="306039"/>
                </a:cubicBezTo>
                <a:lnTo>
                  <a:pt x="236702" y="307402"/>
                </a:lnTo>
                <a:lnTo>
                  <a:pt x="236702" y="2101610"/>
                </a:lnTo>
                <a:lnTo>
                  <a:pt x="243454" y="2102973"/>
                </a:lnTo>
                <a:cubicBezTo>
                  <a:pt x="264741" y="2111977"/>
                  <a:pt x="281795" y="2129031"/>
                  <a:pt x="290798" y="2150318"/>
                </a:cubicBezTo>
                <a:lnTo>
                  <a:pt x="292604" y="2159258"/>
                </a:lnTo>
                <a:lnTo>
                  <a:pt x="2106249" y="2159258"/>
                </a:lnTo>
                <a:lnTo>
                  <a:pt x="2108054" y="2150318"/>
                </a:lnTo>
                <a:cubicBezTo>
                  <a:pt x="2117057" y="2129031"/>
                  <a:pt x="2134111" y="2111977"/>
                  <a:pt x="2155398" y="2102973"/>
                </a:cubicBezTo>
                <a:lnTo>
                  <a:pt x="2159258" y="2102194"/>
                </a:lnTo>
                <a:lnTo>
                  <a:pt x="2159258" y="306818"/>
                </a:lnTo>
                <a:lnTo>
                  <a:pt x="2155398" y="306039"/>
                </a:lnTo>
                <a:cubicBezTo>
                  <a:pt x="2134111" y="297035"/>
                  <a:pt x="2117057" y="279982"/>
                  <a:pt x="2108054" y="258695"/>
                </a:cubicBezTo>
                <a:lnTo>
                  <a:pt x="2103613" y="236702"/>
                </a:lnTo>
                <a:close/>
                <a:moveTo>
                  <a:pt x="118351" y="0"/>
                </a:moveTo>
                <a:lnTo>
                  <a:pt x="2277609" y="0"/>
                </a:lnTo>
                <a:cubicBezTo>
                  <a:pt x="2342972" y="0"/>
                  <a:pt x="2395960" y="52988"/>
                  <a:pt x="2395960" y="118351"/>
                </a:cubicBezTo>
                <a:lnTo>
                  <a:pt x="2395960" y="2277609"/>
                </a:lnTo>
                <a:cubicBezTo>
                  <a:pt x="2395960" y="2342972"/>
                  <a:pt x="2342972" y="2395960"/>
                  <a:pt x="2277609" y="2395960"/>
                </a:cubicBezTo>
                <a:lnTo>
                  <a:pt x="118351" y="2395960"/>
                </a:lnTo>
                <a:cubicBezTo>
                  <a:pt x="52988" y="2395960"/>
                  <a:pt x="0" y="2342972"/>
                  <a:pt x="0" y="2277609"/>
                </a:cubicBezTo>
                <a:lnTo>
                  <a:pt x="0" y="118351"/>
                </a:lnTo>
                <a:cubicBezTo>
                  <a:pt x="0" y="52988"/>
                  <a:pt x="52988" y="0"/>
                  <a:pt x="118351" y="0"/>
                </a:cubicBezTo>
                <a:close/>
              </a:path>
            </a:pathLst>
          </a:custGeom>
          <a:solidFill>
            <a:srgbClr val="009C88"/>
          </a:solidFill>
          <a:ln>
            <a:noFill/>
          </a:ln>
          <a:effectLst>
            <a:glow rad="139700">
              <a:srgbClr val="1B2E43"/>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p>
        </p:txBody>
      </p:sp>
      <p:sp>
        <p:nvSpPr>
          <p:cNvPr id="5" name="TextBox 4">
            <a:extLst>
              <a:ext uri="{FF2B5EF4-FFF2-40B4-BE49-F238E27FC236}">
                <a16:creationId xmlns:a16="http://schemas.microsoft.com/office/drawing/2014/main" id="{C6EF13BA-9E60-4F9B-A952-123F8B9B4911}"/>
              </a:ext>
            </a:extLst>
          </p:cNvPr>
          <p:cNvSpPr txBox="1"/>
          <p:nvPr/>
        </p:nvSpPr>
        <p:spPr>
          <a:xfrm>
            <a:off x="1713250" y="1365741"/>
            <a:ext cx="3954488" cy="4401205"/>
          </a:xfrm>
          <a:prstGeom prst="rect">
            <a:avLst/>
          </a:prstGeom>
          <a:noFill/>
        </p:spPr>
        <p:txBody>
          <a:bodyPr wrap="square" rtlCol="0">
            <a:spAutoFit/>
          </a:bodyPr>
          <a:lstStyle/>
          <a:p>
            <a:r>
              <a:rPr lang="en-GB" sz="2000">
                <a:latin typeface="Arial" panose="020B0604020202020204" pitchFamily="34" charset="0"/>
                <a:cs typeface="Arial" panose="020B0604020202020204" pitchFamily="34" charset="0"/>
              </a:rPr>
              <a:t>A Safe Output is </a:t>
            </a:r>
            <a:r>
              <a:rPr lang="en-US" sz="2000">
                <a:latin typeface="Arial" panose="020B0604020202020204" pitchFamily="34" charset="0"/>
                <a:cs typeface="Arial" panose="020B0604020202020204" pitchFamily="34" charset="0"/>
              </a:rPr>
              <a:t>non-disclosive &amp; </a:t>
            </a:r>
            <a:r>
              <a:rPr lang="en-US" sz="2000" b="1">
                <a:latin typeface="Arial" panose="020B0604020202020204" pitchFamily="34" charset="0"/>
                <a:cs typeface="Arial" panose="020B0604020202020204" pitchFamily="34" charset="0"/>
              </a:rPr>
              <a:t>safeguards the confidentiality</a:t>
            </a:r>
            <a:r>
              <a:rPr lang="en-US" sz="2000">
                <a:latin typeface="Arial" panose="020B0604020202020204" pitchFamily="34" charset="0"/>
                <a:cs typeface="Arial" panose="020B0604020202020204" pitchFamily="34" charset="0"/>
              </a:rPr>
              <a:t> of individuals and businesses.</a:t>
            </a:r>
          </a:p>
          <a:p>
            <a:endParaRPr lang="en-US" sz="2000">
              <a:latin typeface="Arial" panose="020B0604020202020204" pitchFamily="34" charset="0"/>
              <a:cs typeface="Arial" panose="020B0604020202020204" pitchFamily="34" charset="0"/>
            </a:endParaRPr>
          </a:p>
          <a:p>
            <a:r>
              <a:rPr lang="en-US" sz="2000">
                <a:latin typeface="Arial" panose="020B0604020202020204" pitchFamily="34" charset="0"/>
                <a:cs typeface="Arial" panose="020B0604020202020204" pitchFamily="34" charset="0"/>
              </a:rPr>
              <a:t>In order to enable </a:t>
            </a:r>
            <a:r>
              <a:rPr lang="en-US" sz="2000" b="1">
                <a:latin typeface="Arial" panose="020B0604020202020204" pitchFamily="34" charset="0"/>
                <a:cs typeface="Arial" panose="020B0604020202020204" pitchFamily="34" charset="0"/>
              </a:rPr>
              <a:t>innovation</a:t>
            </a:r>
            <a:r>
              <a:rPr lang="en-US" sz="2000">
                <a:latin typeface="Arial" panose="020B0604020202020204" pitchFamily="34" charset="0"/>
                <a:cs typeface="Arial" panose="020B0604020202020204" pitchFamily="34" charset="0"/>
              </a:rPr>
              <a:t> in the SRS we decided to follow a principle-based approach to check outputs. We treat each output on a case-by-case basis. </a:t>
            </a:r>
          </a:p>
          <a:p>
            <a:endParaRPr lang="en-US" sz="2000">
              <a:latin typeface="Arial" panose="020B0604020202020204" pitchFamily="34" charset="0"/>
              <a:cs typeface="Arial" panose="020B0604020202020204" pitchFamily="34" charset="0"/>
            </a:endParaRPr>
          </a:p>
          <a:p>
            <a:r>
              <a:rPr lang="en-US" sz="2000">
                <a:latin typeface="Arial" panose="020B0604020202020204" pitchFamily="34" charset="0"/>
                <a:cs typeface="Arial" panose="020B0604020202020204" pitchFamily="34" charset="0"/>
              </a:rPr>
              <a:t>This requires </a:t>
            </a:r>
            <a:r>
              <a:rPr lang="en-US" sz="2000" b="1">
                <a:latin typeface="Arial" panose="020B0604020202020204" pitchFamily="34" charset="0"/>
                <a:cs typeface="Arial" panose="020B0604020202020204" pitchFamily="34" charset="0"/>
              </a:rPr>
              <a:t>collaboration with researchers</a:t>
            </a:r>
            <a:r>
              <a:rPr lang="en-US" sz="2000">
                <a:latin typeface="Arial" panose="020B0604020202020204" pitchFamily="34" charset="0"/>
                <a:cs typeface="Arial" panose="020B0604020202020204" pitchFamily="34" charset="0"/>
              </a:rPr>
              <a:t> and does not introduce redundant barriers to research.</a:t>
            </a:r>
            <a:endParaRPr lang="en-GB" sz="2000">
              <a:latin typeface="Arial" panose="020B0604020202020204" pitchFamily="34" charset="0"/>
              <a:cs typeface="Arial" panose="020B0604020202020204" pitchFamily="34" charset="0"/>
            </a:endParaRPr>
          </a:p>
        </p:txBody>
      </p:sp>
      <p:sp>
        <p:nvSpPr>
          <p:cNvPr id="64" name="TextBox 63">
            <a:extLst>
              <a:ext uri="{FF2B5EF4-FFF2-40B4-BE49-F238E27FC236}">
                <a16:creationId xmlns:a16="http://schemas.microsoft.com/office/drawing/2014/main" id="{AE18282C-3A1E-42A5-8043-A99CF6ACD2DE}"/>
              </a:ext>
            </a:extLst>
          </p:cNvPr>
          <p:cNvSpPr txBox="1"/>
          <p:nvPr/>
        </p:nvSpPr>
        <p:spPr>
          <a:xfrm>
            <a:off x="5892643" y="1761007"/>
            <a:ext cx="4723531" cy="3724096"/>
          </a:xfrm>
          <a:prstGeom prst="rect">
            <a:avLst/>
          </a:prstGeom>
          <a:noFill/>
        </p:spPr>
        <p:txBody>
          <a:bodyPr wrap="square" rtlCol="0">
            <a:spAutoFit/>
          </a:bodyPr>
          <a:lstStyle/>
          <a:p>
            <a:pPr marL="285750" indent="-285750">
              <a:buFont typeface="Arial" panose="020B0604020202020204" pitchFamily="34" charset="0"/>
              <a:buChar char="•"/>
            </a:pPr>
            <a:r>
              <a:rPr lang="en-GB" sz="1800"/>
              <a:t>Is within the scope of the research project</a:t>
            </a:r>
          </a:p>
          <a:p>
            <a:pPr marL="285750" indent="-285750">
              <a:buFont typeface="Arial" panose="020B0604020202020204" pitchFamily="34" charset="0"/>
              <a:buChar char="•"/>
            </a:pPr>
            <a:r>
              <a:rPr lang="en-GB" sz="1800"/>
              <a:t>Meets threshold levels set by data owners</a:t>
            </a:r>
          </a:p>
          <a:p>
            <a:pPr marL="285750" indent="-285750">
              <a:buFont typeface="Arial" panose="020B0604020202020204" pitchFamily="34" charset="0"/>
              <a:buChar char="•"/>
            </a:pPr>
            <a:r>
              <a:rPr lang="en-GB" sz="1800"/>
              <a:t>Respects Statistical Disclosure Control rules and practices</a:t>
            </a:r>
          </a:p>
          <a:p>
            <a:pPr marL="285750" indent="-285750">
              <a:buFont typeface="Arial" panose="020B0604020202020204" pitchFamily="34" charset="0"/>
              <a:buChar char="•"/>
            </a:pPr>
            <a:r>
              <a:rPr lang="en-GB" sz="1800"/>
              <a:t>Is worked in its entirety or mostly within in a secure environment</a:t>
            </a:r>
          </a:p>
          <a:p>
            <a:pPr marL="285750" indent="-285750">
              <a:buFont typeface="Arial" panose="020B0604020202020204" pitchFamily="34" charset="0"/>
              <a:buChar char="•"/>
            </a:pPr>
            <a:r>
              <a:rPr lang="en-GB" sz="1800"/>
              <a:t>Offers sufficient information and time to the support team to clear it for release</a:t>
            </a:r>
          </a:p>
          <a:p>
            <a:pPr marL="285750" indent="-285750">
              <a:buFont typeface="Arial" panose="020B0604020202020204" pitchFamily="34" charset="0"/>
              <a:buChar char="•"/>
            </a:pPr>
            <a:r>
              <a:rPr lang="en-GB" sz="1800"/>
              <a:t>Clearly specifies where it will be published</a:t>
            </a:r>
          </a:p>
          <a:p>
            <a:pPr marL="285750" indent="-285750">
              <a:buFont typeface="Arial" panose="020B0604020202020204" pitchFamily="34" charset="0"/>
              <a:buChar char="•"/>
            </a:pPr>
            <a:endParaRPr lang="en-GB" sz="1400"/>
          </a:p>
          <a:p>
            <a:pPr marL="285750" indent="-285750">
              <a:buFont typeface="Arial" panose="020B0604020202020204" pitchFamily="34" charset="0"/>
              <a:buChar char="•"/>
            </a:pPr>
            <a:endParaRPr lang="en-GB" sz="1400"/>
          </a:p>
          <a:p>
            <a:pPr marL="285750" indent="-285750">
              <a:buFont typeface="Arial" panose="020B0604020202020204" pitchFamily="34" charset="0"/>
              <a:buChar char="•"/>
            </a:pPr>
            <a:endParaRPr lang="en-GB" sz="1400"/>
          </a:p>
          <a:p>
            <a:pPr marL="285750" indent="-285750">
              <a:buFont typeface="Arial" panose="020B0604020202020204" pitchFamily="34" charset="0"/>
              <a:buChar char="•"/>
            </a:pPr>
            <a:endParaRPr lang="en-GB" sz="1400"/>
          </a:p>
        </p:txBody>
      </p:sp>
      <p:sp>
        <p:nvSpPr>
          <p:cNvPr id="3" name="TextBox 2">
            <a:extLst>
              <a:ext uri="{FF2B5EF4-FFF2-40B4-BE49-F238E27FC236}">
                <a16:creationId xmlns:a16="http://schemas.microsoft.com/office/drawing/2014/main" id="{AC2FCE78-CCF6-4FEE-A243-DBA41327EA90}"/>
              </a:ext>
            </a:extLst>
          </p:cNvPr>
          <p:cNvSpPr txBox="1"/>
          <p:nvPr/>
        </p:nvSpPr>
        <p:spPr>
          <a:xfrm>
            <a:off x="6096001" y="1299343"/>
            <a:ext cx="2640073" cy="461665"/>
          </a:xfrm>
          <a:prstGeom prst="rect">
            <a:avLst/>
          </a:prstGeom>
          <a:noFill/>
        </p:spPr>
        <p:txBody>
          <a:bodyPr wrap="square" rtlCol="0">
            <a:spAutoFit/>
          </a:bodyPr>
          <a:lstStyle/>
          <a:p>
            <a:pPr algn="ctr"/>
            <a:r>
              <a:rPr lang="en-GB" sz="2400" b="1" cap="small"/>
              <a:t>A good output:</a:t>
            </a:r>
          </a:p>
        </p:txBody>
      </p:sp>
    </p:spTree>
    <p:extLst>
      <p:ext uri="{BB962C8B-B14F-4D97-AF65-F5344CB8AC3E}">
        <p14:creationId xmlns:p14="http://schemas.microsoft.com/office/powerpoint/2010/main" val="33722588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What is SDC?</a:t>
            </a:r>
            <a:endParaRPr lang="en-US"/>
          </a:p>
        </p:txBody>
      </p:sp>
      <p:sp>
        <p:nvSpPr>
          <p:cNvPr id="3" name="Content Placeholder 2"/>
          <p:cNvSpPr>
            <a:spLocks noGrp="1"/>
          </p:cNvSpPr>
          <p:nvPr>
            <p:ph idx="1"/>
          </p:nvPr>
        </p:nvSpPr>
        <p:spPr>
          <a:xfrm>
            <a:off x="1866900" y="1485900"/>
            <a:ext cx="8458200" cy="4572000"/>
          </a:xfrm>
        </p:spPr>
        <p:txBody>
          <a:bodyPr/>
          <a:lstStyle/>
          <a:p>
            <a:r>
              <a:rPr lang="en-US" sz="2600"/>
              <a:t>Addressing residual risk in results for publication</a:t>
            </a:r>
          </a:p>
          <a:p>
            <a:pPr lvl="2">
              <a:buFont typeface="Wingdings" panose="05000000000000000000" pitchFamily="2" charset="2"/>
              <a:buChar char="à"/>
            </a:pPr>
            <a:r>
              <a:rPr lang="en-US">
                <a:sym typeface="Wingdings" panose="05000000000000000000" pitchFamily="2" charset="2"/>
              </a:rPr>
              <a:t>Look at data</a:t>
            </a:r>
          </a:p>
          <a:p>
            <a:pPr lvl="2">
              <a:buFont typeface="Wingdings" panose="05000000000000000000" pitchFamily="2" charset="2"/>
              <a:buChar char="à"/>
            </a:pPr>
            <a:r>
              <a:rPr lang="en-US">
                <a:sym typeface="Wingdings" panose="05000000000000000000" pitchFamily="2" charset="2"/>
              </a:rPr>
              <a:t>Identify risk of re-identification</a:t>
            </a:r>
          </a:p>
          <a:p>
            <a:pPr lvl="2">
              <a:buFont typeface="Wingdings" panose="05000000000000000000" pitchFamily="2" charset="2"/>
              <a:buChar char="à"/>
            </a:pPr>
            <a:r>
              <a:rPr lang="en-US">
                <a:sym typeface="Wingdings" panose="05000000000000000000" pitchFamily="2" charset="2"/>
              </a:rPr>
              <a:t>Risk = Remove / or use statistical techniques to hide it</a:t>
            </a:r>
            <a:endParaRPr lang="en-US"/>
          </a:p>
          <a:p>
            <a:endParaRPr lang="en-US"/>
          </a:p>
          <a:p>
            <a:r>
              <a:rPr lang="en-US"/>
              <a:t>Being precautionary, but…</a:t>
            </a:r>
          </a:p>
          <a:p>
            <a:pPr marL="954088" lvl="2" indent="0">
              <a:buNone/>
            </a:pPr>
            <a:r>
              <a:rPr lang="en-US">
                <a:sym typeface="Wingdings" panose="05000000000000000000" pitchFamily="2" charset="2"/>
              </a:rPr>
              <a:t> U</a:t>
            </a:r>
            <a:r>
              <a:rPr lang="en-US"/>
              <a:t>tility is important – balance with risk</a:t>
            </a:r>
          </a:p>
          <a:p>
            <a:pPr marL="954088" lvl="2" indent="0">
              <a:buNone/>
            </a:pPr>
            <a:r>
              <a:rPr lang="en-US">
                <a:sym typeface="Wingdings" panose="05000000000000000000" pitchFamily="2" charset="2"/>
              </a:rPr>
              <a:t> C</a:t>
            </a:r>
            <a:r>
              <a:rPr lang="en-US"/>
              <a:t>onsistent with good research</a:t>
            </a:r>
          </a:p>
        </p:txBody>
      </p:sp>
      <p:sp>
        <p:nvSpPr>
          <p:cNvPr id="4" name="Slide Number Placeholder 3"/>
          <p:cNvSpPr>
            <a:spLocks noGrp="1"/>
          </p:cNvSpPr>
          <p:nvPr>
            <p:ph type="sldNum" sz="quarter" idx="12"/>
          </p:nvPr>
        </p:nvSpPr>
        <p:spPr/>
        <p:txBody>
          <a:bodyPr/>
          <a:lstStyle/>
          <a:p>
            <a:fld id="{4CEF8A5A-3B5B-4906-AE37-2E1CAF1EE484}" type="slidenum">
              <a:rPr lang="en-GB" smtClean="0">
                <a:solidFill>
                  <a:srgbClr val="002D46"/>
                </a:solidFill>
              </a:rPr>
              <a:pPr/>
              <a:t>21</a:t>
            </a:fld>
            <a:endParaRPr lang="en-GB">
              <a:solidFill>
                <a:srgbClr val="002D46"/>
              </a:solidFill>
            </a:endParaRPr>
          </a:p>
        </p:txBody>
      </p:sp>
    </p:spTree>
    <p:extLst>
      <p:ext uri="{BB962C8B-B14F-4D97-AF65-F5344CB8AC3E}">
        <p14:creationId xmlns:p14="http://schemas.microsoft.com/office/powerpoint/2010/main" val="11730791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SDC: our example dataset</a:t>
            </a:r>
            <a:endParaRPr lang="en-US"/>
          </a:p>
        </p:txBody>
      </p:sp>
      <p:sp>
        <p:nvSpPr>
          <p:cNvPr id="3" name="Slide Number Placeholder 2"/>
          <p:cNvSpPr>
            <a:spLocks noGrp="1"/>
          </p:cNvSpPr>
          <p:nvPr>
            <p:ph type="sldNum" sz="quarter" idx="4294967295"/>
          </p:nvPr>
        </p:nvSpPr>
        <p:spPr>
          <a:xfrm>
            <a:off x="1524000" y="6290767"/>
            <a:ext cx="8737600" cy="457200"/>
          </a:xfrm>
        </p:spPr>
        <p:txBody>
          <a:bodyPr/>
          <a:lstStyle/>
          <a:p>
            <a:fld id="{4CEF8A5A-3B5B-4906-AE37-2E1CAF1EE484}" type="slidenum">
              <a:rPr lang="en-GB" smtClean="0"/>
              <a:pPr/>
              <a:t>22</a:t>
            </a:fld>
            <a:endParaRPr lang="en-GB"/>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4098" y="2031943"/>
            <a:ext cx="5953125" cy="4545729"/>
          </a:xfrm>
          <a:prstGeom prst="rect">
            <a:avLst/>
          </a:prstGeom>
          <a:solidFill>
            <a:schemeClr val="accent3">
              <a:lumMod val="95000"/>
            </a:schemeClr>
          </a:solidFill>
          <a:ln>
            <a:noFill/>
          </a:ln>
          <a:effectLst/>
        </p:spPr>
      </p:pic>
      <p:sp>
        <p:nvSpPr>
          <p:cNvPr id="4" name="TextBox 3"/>
          <p:cNvSpPr txBox="1"/>
          <p:nvPr/>
        </p:nvSpPr>
        <p:spPr>
          <a:xfrm>
            <a:off x="5543550" y="1033457"/>
            <a:ext cx="4575810" cy="1200329"/>
          </a:xfrm>
          <a:prstGeom prst="rect">
            <a:avLst/>
          </a:prstGeom>
          <a:solidFill>
            <a:schemeClr val="accent1">
              <a:lumMod val="90000"/>
            </a:schemeClr>
          </a:solidFill>
        </p:spPr>
        <p:txBody>
          <a:bodyPr wrap="square" rtlCol="0">
            <a:spAutoFit/>
          </a:bodyPr>
          <a:lstStyle/>
          <a:p>
            <a:r>
              <a:rPr lang="en-GB" sz="2400"/>
              <a:t>Which of these variables might</a:t>
            </a:r>
          </a:p>
          <a:p>
            <a:pPr marL="800100" lvl="1" indent="-342900">
              <a:buFont typeface="Arial" panose="020B0604020202020204" pitchFamily="34" charset="0"/>
              <a:buChar char="•"/>
            </a:pPr>
            <a:r>
              <a:rPr lang="en-GB" sz="2400"/>
              <a:t>Be sensitive?</a:t>
            </a:r>
          </a:p>
          <a:p>
            <a:pPr marL="800100" lvl="1" indent="-342900">
              <a:buFont typeface="Arial" panose="020B0604020202020204" pitchFamily="34" charset="0"/>
              <a:buChar char="•"/>
            </a:pPr>
            <a:r>
              <a:rPr lang="en-GB" sz="2400"/>
              <a:t>Help to identify someone?</a:t>
            </a:r>
          </a:p>
        </p:txBody>
      </p:sp>
      <p:sp>
        <p:nvSpPr>
          <p:cNvPr id="9" name="Rectangle 77"/>
          <p:cNvSpPr>
            <a:spLocks noChangeArrowheads="1"/>
          </p:cNvSpPr>
          <p:nvPr/>
        </p:nvSpPr>
        <p:spPr bwMode="auto">
          <a:xfrm>
            <a:off x="2314573" y="3386152"/>
            <a:ext cx="5953125" cy="266758"/>
          </a:xfrm>
          <a:prstGeom prst="rect">
            <a:avLst/>
          </a:prstGeom>
          <a:solidFill>
            <a:srgbClr val="FFFF00">
              <a:alpha val="25000"/>
            </a:srgbClr>
          </a:solidFill>
          <a:ln w="9525" algn="ctr">
            <a:solidFill>
              <a:srgbClr val="000000"/>
            </a:solidFill>
            <a:miter lim="800000"/>
            <a:headEnd/>
            <a:tailEnd/>
          </a:ln>
          <a:effectLst/>
        </p:spPr>
        <p:txBody>
          <a:bodyPr wrap="none" lIns="90000" tIns="46800" rIns="90000" bIns="46800" anchor="ctr"/>
          <a:lstStyle>
            <a:lvl1pPr>
              <a:lnSpc>
                <a:spcPts val="2100"/>
              </a:lnSpc>
              <a:defRPr>
                <a:solidFill>
                  <a:schemeClr val="tx2"/>
                </a:solidFill>
                <a:latin typeface="Arial" pitchFamily="34" charset="0"/>
                <a:cs typeface="Arial" pitchFamily="34" charset="0"/>
              </a:defRPr>
            </a:lvl1pPr>
            <a:lvl2pPr marL="742950" indent="-285750">
              <a:lnSpc>
                <a:spcPts val="2100"/>
              </a:lnSpc>
              <a:spcAft>
                <a:spcPts val="800"/>
              </a:spcAft>
              <a:buClr>
                <a:schemeClr val="tx2"/>
              </a:buClr>
              <a:buBlip>
                <a:blip r:embed="rId4"/>
              </a:buBlip>
              <a:defRPr>
                <a:solidFill>
                  <a:schemeClr val="tx1"/>
                </a:solidFill>
                <a:latin typeface="Arial" pitchFamily="34" charset="0"/>
                <a:cs typeface="Arial" pitchFamily="34" charset="0"/>
              </a:defRPr>
            </a:lvl2pPr>
            <a:lvl3pPr marL="1143000" indent="-228600">
              <a:lnSpc>
                <a:spcPts val="2100"/>
              </a:lnSpc>
              <a:spcBef>
                <a:spcPts val="400"/>
              </a:spcBef>
              <a:spcAft>
                <a:spcPts val="800"/>
              </a:spcAft>
              <a:buClr>
                <a:schemeClr val="tx2"/>
              </a:buClr>
              <a:buChar char="•"/>
              <a:defRPr sz="1600">
                <a:solidFill>
                  <a:schemeClr val="tx1"/>
                </a:solidFill>
                <a:latin typeface="Arial" pitchFamily="34" charset="0"/>
                <a:cs typeface="Arial" pitchFamily="34" charset="0"/>
              </a:defRPr>
            </a:lvl3pPr>
            <a:lvl4pPr marL="1600200" indent="-228600">
              <a:lnSpc>
                <a:spcPts val="1900"/>
              </a:lnSpc>
              <a:spcAft>
                <a:spcPts val="800"/>
              </a:spcAft>
              <a:buClr>
                <a:schemeClr val="tx2"/>
              </a:buClr>
              <a:buChar char="•"/>
              <a:defRPr sz="1400">
                <a:solidFill>
                  <a:schemeClr val="tx1"/>
                </a:solidFill>
                <a:latin typeface="Arial" pitchFamily="34" charset="0"/>
                <a:cs typeface="Arial" pitchFamily="34" charset="0"/>
              </a:defRPr>
            </a:lvl4pPr>
            <a:lvl5pPr marL="2057400" indent="-228600">
              <a:spcAft>
                <a:spcPct val="40000"/>
              </a:spcAft>
              <a:buFont typeface="Arial" pitchFamily="34" charset="0"/>
              <a:buChar char="–"/>
              <a:defRPr sz="1400">
                <a:solidFill>
                  <a:schemeClr val="tx1"/>
                </a:solidFill>
                <a:latin typeface="Arial" pitchFamily="34" charset="0"/>
                <a:cs typeface="Arial" pitchFamily="34" charset="0"/>
              </a:defRPr>
            </a:lvl5pPr>
            <a:lvl6pPr marL="2514600" indent="-228600" eaLnBrk="0" fontAlgn="base" hangingPunct="0">
              <a:spcBef>
                <a:spcPct val="0"/>
              </a:spcBef>
              <a:spcAft>
                <a:spcPct val="40000"/>
              </a:spcAft>
              <a:buFont typeface="Arial" pitchFamily="34" charset="0"/>
              <a:buChar char="–"/>
              <a:defRPr sz="1400">
                <a:solidFill>
                  <a:schemeClr val="tx1"/>
                </a:solidFill>
                <a:latin typeface="Arial" pitchFamily="34" charset="0"/>
                <a:cs typeface="Arial" pitchFamily="34" charset="0"/>
              </a:defRPr>
            </a:lvl6pPr>
            <a:lvl7pPr marL="2971800" indent="-228600" eaLnBrk="0" fontAlgn="base" hangingPunct="0">
              <a:spcBef>
                <a:spcPct val="0"/>
              </a:spcBef>
              <a:spcAft>
                <a:spcPct val="40000"/>
              </a:spcAft>
              <a:buFont typeface="Arial" pitchFamily="34" charset="0"/>
              <a:buChar char="–"/>
              <a:defRPr sz="1400">
                <a:solidFill>
                  <a:schemeClr val="tx1"/>
                </a:solidFill>
                <a:latin typeface="Arial" pitchFamily="34" charset="0"/>
                <a:cs typeface="Arial" pitchFamily="34" charset="0"/>
              </a:defRPr>
            </a:lvl7pPr>
            <a:lvl8pPr marL="3429000" indent="-228600" eaLnBrk="0" fontAlgn="base" hangingPunct="0">
              <a:spcBef>
                <a:spcPct val="0"/>
              </a:spcBef>
              <a:spcAft>
                <a:spcPct val="40000"/>
              </a:spcAft>
              <a:buFont typeface="Arial" pitchFamily="34" charset="0"/>
              <a:buChar char="–"/>
              <a:defRPr sz="1400">
                <a:solidFill>
                  <a:schemeClr val="tx1"/>
                </a:solidFill>
                <a:latin typeface="Arial" pitchFamily="34" charset="0"/>
                <a:cs typeface="Arial" pitchFamily="34" charset="0"/>
              </a:defRPr>
            </a:lvl8pPr>
            <a:lvl9pPr marL="3886200" indent="-228600" eaLnBrk="0" fontAlgn="base" hangingPunct="0">
              <a:spcBef>
                <a:spcPct val="0"/>
              </a:spcBef>
              <a:spcAft>
                <a:spcPct val="40000"/>
              </a:spcAft>
              <a:buFont typeface="Arial" pitchFamily="34" charset="0"/>
              <a:buChar char="–"/>
              <a:defRPr sz="1400">
                <a:solidFill>
                  <a:schemeClr val="tx1"/>
                </a:solidFill>
                <a:latin typeface="Arial" pitchFamily="34" charset="0"/>
                <a:cs typeface="Arial" pitchFamily="34" charset="0"/>
              </a:defRPr>
            </a:lvl9pPr>
          </a:lstStyle>
          <a:p>
            <a:pPr algn="ctr" eaLnBrk="1" hangingPunct="1">
              <a:lnSpc>
                <a:spcPct val="100000"/>
              </a:lnSpc>
            </a:pPr>
            <a:endParaRPr lang="en-US" altLang="en-US" sz="2400">
              <a:solidFill>
                <a:srgbClr val="000000"/>
              </a:solidFill>
            </a:endParaRPr>
          </a:p>
        </p:txBody>
      </p:sp>
      <p:sp>
        <p:nvSpPr>
          <p:cNvPr id="11" name="Rectangle 77"/>
          <p:cNvSpPr>
            <a:spLocks noChangeArrowheads="1"/>
          </p:cNvSpPr>
          <p:nvPr/>
        </p:nvSpPr>
        <p:spPr bwMode="auto">
          <a:xfrm>
            <a:off x="2305054" y="4369682"/>
            <a:ext cx="5953125" cy="256232"/>
          </a:xfrm>
          <a:prstGeom prst="rect">
            <a:avLst/>
          </a:prstGeom>
          <a:noFill/>
          <a:ln w="31750" algn="ctr">
            <a:solidFill>
              <a:srgbClr val="FF0000"/>
            </a:solidFill>
            <a:miter lim="800000"/>
            <a:headEnd/>
            <a:tailEnd/>
          </a:ln>
          <a:effectLst/>
        </p:spPr>
        <p:txBody>
          <a:bodyPr wrap="none" lIns="90000" tIns="46800" rIns="90000" bIns="46800" anchor="ctr"/>
          <a:lstStyle>
            <a:lvl1pPr>
              <a:lnSpc>
                <a:spcPts val="2100"/>
              </a:lnSpc>
              <a:defRPr>
                <a:solidFill>
                  <a:schemeClr val="tx2"/>
                </a:solidFill>
                <a:latin typeface="Arial" pitchFamily="34" charset="0"/>
                <a:cs typeface="Arial" pitchFamily="34" charset="0"/>
              </a:defRPr>
            </a:lvl1pPr>
            <a:lvl2pPr marL="742950" indent="-285750">
              <a:lnSpc>
                <a:spcPts val="2100"/>
              </a:lnSpc>
              <a:spcAft>
                <a:spcPts val="800"/>
              </a:spcAft>
              <a:buClr>
                <a:schemeClr val="tx2"/>
              </a:buClr>
              <a:buBlip>
                <a:blip r:embed="rId4"/>
              </a:buBlip>
              <a:defRPr>
                <a:solidFill>
                  <a:schemeClr val="tx1"/>
                </a:solidFill>
                <a:latin typeface="Arial" pitchFamily="34" charset="0"/>
                <a:cs typeface="Arial" pitchFamily="34" charset="0"/>
              </a:defRPr>
            </a:lvl2pPr>
            <a:lvl3pPr marL="1143000" indent="-228600">
              <a:lnSpc>
                <a:spcPts val="2100"/>
              </a:lnSpc>
              <a:spcBef>
                <a:spcPts val="400"/>
              </a:spcBef>
              <a:spcAft>
                <a:spcPts val="800"/>
              </a:spcAft>
              <a:buClr>
                <a:schemeClr val="tx2"/>
              </a:buClr>
              <a:buChar char="•"/>
              <a:defRPr sz="1600">
                <a:solidFill>
                  <a:schemeClr val="tx1"/>
                </a:solidFill>
                <a:latin typeface="Arial" pitchFamily="34" charset="0"/>
                <a:cs typeface="Arial" pitchFamily="34" charset="0"/>
              </a:defRPr>
            </a:lvl3pPr>
            <a:lvl4pPr marL="1600200" indent="-228600">
              <a:lnSpc>
                <a:spcPts val="1900"/>
              </a:lnSpc>
              <a:spcAft>
                <a:spcPts val="800"/>
              </a:spcAft>
              <a:buClr>
                <a:schemeClr val="tx2"/>
              </a:buClr>
              <a:buChar char="•"/>
              <a:defRPr sz="1400">
                <a:solidFill>
                  <a:schemeClr val="tx1"/>
                </a:solidFill>
                <a:latin typeface="Arial" pitchFamily="34" charset="0"/>
                <a:cs typeface="Arial" pitchFamily="34" charset="0"/>
              </a:defRPr>
            </a:lvl4pPr>
            <a:lvl5pPr marL="2057400" indent="-228600">
              <a:spcAft>
                <a:spcPct val="40000"/>
              </a:spcAft>
              <a:buFont typeface="Arial" pitchFamily="34" charset="0"/>
              <a:buChar char="–"/>
              <a:defRPr sz="1400">
                <a:solidFill>
                  <a:schemeClr val="tx1"/>
                </a:solidFill>
                <a:latin typeface="Arial" pitchFamily="34" charset="0"/>
                <a:cs typeface="Arial" pitchFamily="34" charset="0"/>
              </a:defRPr>
            </a:lvl5pPr>
            <a:lvl6pPr marL="2514600" indent="-228600" eaLnBrk="0" fontAlgn="base" hangingPunct="0">
              <a:spcBef>
                <a:spcPct val="0"/>
              </a:spcBef>
              <a:spcAft>
                <a:spcPct val="40000"/>
              </a:spcAft>
              <a:buFont typeface="Arial" pitchFamily="34" charset="0"/>
              <a:buChar char="–"/>
              <a:defRPr sz="1400">
                <a:solidFill>
                  <a:schemeClr val="tx1"/>
                </a:solidFill>
                <a:latin typeface="Arial" pitchFamily="34" charset="0"/>
                <a:cs typeface="Arial" pitchFamily="34" charset="0"/>
              </a:defRPr>
            </a:lvl6pPr>
            <a:lvl7pPr marL="2971800" indent="-228600" eaLnBrk="0" fontAlgn="base" hangingPunct="0">
              <a:spcBef>
                <a:spcPct val="0"/>
              </a:spcBef>
              <a:spcAft>
                <a:spcPct val="40000"/>
              </a:spcAft>
              <a:buFont typeface="Arial" pitchFamily="34" charset="0"/>
              <a:buChar char="–"/>
              <a:defRPr sz="1400">
                <a:solidFill>
                  <a:schemeClr val="tx1"/>
                </a:solidFill>
                <a:latin typeface="Arial" pitchFamily="34" charset="0"/>
                <a:cs typeface="Arial" pitchFamily="34" charset="0"/>
              </a:defRPr>
            </a:lvl7pPr>
            <a:lvl8pPr marL="3429000" indent="-228600" eaLnBrk="0" fontAlgn="base" hangingPunct="0">
              <a:spcBef>
                <a:spcPct val="0"/>
              </a:spcBef>
              <a:spcAft>
                <a:spcPct val="40000"/>
              </a:spcAft>
              <a:buFont typeface="Arial" pitchFamily="34" charset="0"/>
              <a:buChar char="–"/>
              <a:defRPr sz="1400">
                <a:solidFill>
                  <a:schemeClr val="tx1"/>
                </a:solidFill>
                <a:latin typeface="Arial" pitchFamily="34" charset="0"/>
                <a:cs typeface="Arial" pitchFamily="34" charset="0"/>
              </a:defRPr>
            </a:lvl8pPr>
            <a:lvl9pPr marL="3886200" indent="-228600" eaLnBrk="0" fontAlgn="base" hangingPunct="0">
              <a:spcBef>
                <a:spcPct val="0"/>
              </a:spcBef>
              <a:spcAft>
                <a:spcPct val="40000"/>
              </a:spcAft>
              <a:buFont typeface="Arial" pitchFamily="34" charset="0"/>
              <a:buChar char="–"/>
              <a:defRPr sz="1400">
                <a:solidFill>
                  <a:schemeClr val="tx1"/>
                </a:solidFill>
                <a:latin typeface="Arial" pitchFamily="34" charset="0"/>
                <a:cs typeface="Arial" pitchFamily="34" charset="0"/>
              </a:defRPr>
            </a:lvl9pPr>
          </a:lstStyle>
          <a:p>
            <a:pPr algn="ctr" eaLnBrk="1" hangingPunct="1">
              <a:lnSpc>
                <a:spcPct val="100000"/>
              </a:lnSpc>
            </a:pPr>
            <a:endParaRPr lang="en-US" altLang="en-US" sz="2400">
              <a:solidFill>
                <a:srgbClr val="000000"/>
              </a:solidFill>
            </a:endParaRPr>
          </a:p>
        </p:txBody>
      </p:sp>
      <p:sp>
        <p:nvSpPr>
          <p:cNvPr id="12" name="Rectangle 77"/>
          <p:cNvSpPr>
            <a:spLocks noChangeArrowheads="1"/>
          </p:cNvSpPr>
          <p:nvPr/>
        </p:nvSpPr>
        <p:spPr bwMode="auto">
          <a:xfrm>
            <a:off x="2314575" y="4683552"/>
            <a:ext cx="5953125" cy="248992"/>
          </a:xfrm>
          <a:prstGeom prst="rect">
            <a:avLst/>
          </a:prstGeom>
          <a:noFill/>
          <a:ln w="31750" algn="ctr">
            <a:solidFill>
              <a:srgbClr val="FF0000"/>
            </a:solidFill>
            <a:miter lim="800000"/>
            <a:headEnd/>
            <a:tailEnd/>
          </a:ln>
          <a:effectLst/>
        </p:spPr>
        <p:txBody>
          <a:bodyPr wrap="none" lIns="90000" tIns="46800" rIns="90000" bIns="46800" anchor="ctr"/>
          <a:lstStyle>
            <a:lvl1pPr>
              <a:lnSpc>
                <a:spcPts val="2100"/>
              </a:lnSpc>
              <a:defRPr>
                <a:solidFill>
                  <a:schemeClr val="tx2"/>
                </a:solidFill>
                <a:latin typeface="Arial" pitchFamily="34" charset="0"/>
                <a:cs typeface="Arial" pitchFamily="34" charset="0"/>
              </a:defRPr>
            </a:lvl1pPr>
            <a:lvl2pPr marL="742950" indent="-285750">
              <a:lnSpc>
                <a:spcPts val="2100"/>
              </a:lnSpc>
              <a:spcAft>
                <a:spcPts val="800"/>
              </a:spcAft>
              <a:buClr>
                <a:schemeClr val="tx2"/>
              </a:buClr>
              <a:buBlip>
                <a:blip r:embed="rId4"/>
              </a:buBlip>
              <a:defRPr>
                <a:solidFill>
                  <a:schemeClr val="tx1"/>
                </a:solidFill>
                <a:latin typeface="Arial" pitchFamily="34" charset="0"/>
                <a:cs typeface="Arial" pitchFamily="34" charset="0"/>
              </a:defRPr>
            </a:lvl2pPr>
            <a:lvl3pPr marL="1143000" indent="-228600">
              <a:lnSpc>
                <a:spcPts val="2100"/>
              </a:lnSpc>
              <a:spcBef>
                <a:spcPts val="400"/>
              </a:spcBef>
              <a:spcAft>
                <a:spcPts val="800"/>
              </a:spcAft>
              <a:buClr>
                <a:schemeClr val="tx2"/>
              </a:buClr>
              <a:buChar char="•"/>
              <a:defRPr sz="1600">
                <a:solidFill>
                  <a:schemeClr val="tx1"/>
                </a:solidFill>
                <a:latin typeface="Arial" pitchFamily="34" charset="0"/>
                <a:cs typeface="Arial" pitchFamily="34" charset="0"/>
              </a:defRPr>
            </a:lvl3pPr>
            <a:lvl4pPr marL="1600200" indent="-228600">
              <a:lnSpc>
                <a:spcPts val="1900"/>
              </a:lnSpc>
              <a:spcAft>
                <a:spcPts val="800"/>
              </a:spcAft>
              <a:buClr>
                <a:schemeClr val="tx2"/>
              </a:buClr>
              <a:buChar char="•"/>
              <a:defRPr sz="1400">
                <a:solidFill>
                  <a:schemeClr val="tx1"/>
                </a:solidFill>
                <a:latin typeface="Arial" pitchFamily="34" charset="0"/>
                <a:cs typeface="Arial" pitchFamily="34" charset="0"/>
              </a:defRPr>
            </a:lvl4pPr>
            <a:lvl5pPr marL="2057400" indent="-228600">
              <a:spcAft>
                <a:spcPct val="40000"/>
              </a:spcAft>
              <a:buFont typeface="Arial" pitchFamily="34" charset="0"/>
              <a:buChar char="–"/>
              <a:defRPr sz="1400">
                <a:solidFill>
                  <a:schemeClr val="tx1"/>
                </a:solidFill>
                <a:latin typeface="Arial" pitchFamily="34" charset="0"/>
                <a:cs typeface="Arial" pitchFamily="34" charset="0"/>
              </a:defRPr>
            </a:lvl5pPr>
            <a:lvl6pPr marL="2514600" indent="-228600" eaLnBrk="0" fontAlgn="base" hangingPunct="0">
              <a:spcBef>
                <a:spcPct val="0"/>
              </a:spcBef>
              <a:spcAft>
                <a:spcPct val="40000"/>
              </a:spcAft>
              <a:buFont typeface="Arial" pitchFamily="34" charset="0"/>
              <a:buChar char="–"/>
              <a:defRPr sz="1400">
                <a:solidFill>
                  <a:schemeClr val="tx1"/>
                </a:solidFill>
                <a:latin typeface="Arial" pitchFamily="34" charset="0"/>
                <a:cs typeface="Arial" pitchFamily="34" charset="0"/>
              </a:defRPr>
            </a:lvl6pPr>
            <a:lvl7pPr marL="2971800" indent="-228600" eaLnBrk="0" fontAlgn="base" hangingPunct="0">
              <a:spcBef>
                <a:spcPct val="0"/>
              </a:spcBef>
              <a:spcAft>
                <a:spcPct val="40000"/>
              </a:spcAft>
              <a:buFont typeface="Arial" pitchFamily="34" charset="0"/>
              <a:buChar char="–"/>
              <a:defRPr sz="1400">
                <a:solidFill>
                  <a:schemeClr val="tx1"/>
                </a:solidFill>
                <a:latin typeface="Arial" pitchFamily="34" charset="0"/>
                <a:cs typeface="Arial" pitchFamily="34" charset="0"/>
              </a:defRPr>
            </a:lvl7pPr>
            <a:lvl8pPr marL="3429000" indent="-228600" eaLnBrk="0" fontAlgn="base" hangingPunct="0">
              <a:spcBef>
                <a:spcPct val="0"/>
              </a:spcBef>
              <a:spcAft>
                <a:spcPct val="40000"/>
              </a:spcAft>
              <a:buFont typeface="Arial" pitchFamily="34" charset="0"/>
              <a:buChar char="–"/>
              <a:defRPr sz="1400">
                <a:solidFill>
                  <a:schemeClr val="tx1"/>
                </a:solidFill>
                <a:latin typeface="Arial" pitchFamily="34" charset="0"/>
                <a:cs typeface="Arial" pitchFamily="34" charset="0"/>
              </a:defRPr>
            </a:lvl8pPr>
            <a:lvl9pPr marL="3886200" indent="-228600" eaLnBrk="0" fontAlgn="base" hangingPunct="0">
              <a:spcBef>
                <a:spcPct val="0"/>
              </a:spcBef>
              <a:spcAft>
                <a:spcPct val="40000"/>
              </a:spcAft>
              <a:buFont typeface="Arial" pitchFamily="34" charset="0"/>
              <a:buChar char="–"/>
              <a:defRPr sz="1400">
                <a:solidFill>
                  <a:schemeClr val="tx1"/>
                </a:solidFill>
                <a:latin typeface="Arial" pitchFamily="34" charset="0"/>
                <a:cs typeface="Arial" pitchFamily="34" charset="0"/>
              </a:defRPr>
            </a:lvl9pPr>
          </a:lstStyle>
          <a:p>
            <a:pPr algn="ctr" eaLnBrk="1" hangingPunct="1">
              <a:lnSpc>
                <a:spcPct val="100000"/>
              </a:lnSpc>
            </a:pPr>
            <a:endParaRPr lang="en-US" altLang="en-US" sz="2400">
              <a:solidFill>
                <a:srgbClr val="000000"/>
              </a:solidFill>
            </a:endParaRPr>
          </a:p>
        </p:txBody>
      </p:sp>
      <p:sp>
        <p:nvSpPr>
          <p:cNvPr id="13" name="Rectangle 77"/>
          <p:cNvSpPr>
            <a:spLocks noChangeArrowheads="1"/>
          </p:cNvSpPr>
          <p:nvPr/>
        </p:nvSpPr>
        <p:spPr bwMode="auto">
          <a:xfrm>
            <a:off x="2314575" y="5626646"/>
            <a:ext cx="5953125" cy="280203"/>
          </a:xfrm>
          <a:prstGeom prst="rect">
            <a:avLst/>
          </a:prstGeom>
          <a:noFill/>
          <a:ln w="31750" algn="ctr">
            <a:solidFill>
              <a:srgbClr val="FF0000"/>
            </a:solidFill>
            <a:miter lim="800000"/>
            <a:headEnd/>
            <a:tailEnd/>
          </a:ln>
          <a:effectLst/>
        </p:spPr>
        <p:txBody>
          <a:bodyPr wrap="none" lIns="90000" tIns="46800" rIns="90000" bIns="46800" anchor="ctr"/>
          <a:lstStyle>
            <a:lvl1pPr>
              <a:lnSpc>
                <a:spcPts val="2100"/>
              </a:lnSpc>
              <a:defRPr>
                <a:solidFill>
                  <a:schemeClr val="tx2"/>
                </a:solidFill>
                <a:latin typeface="Arial" pitchFamily="34" charset="0"/>
                <a:cs typeface="Arial" pitchFamily="34" charset="0"/>
              </a:defRPr>
            </a:lvl1pPr>
            <a:lvl2pPr marL="742950" indent="-285750">
              <a:lnSpc>
                <a:spcPts val="2100"/>
              </a:lnSpc>
              <a:spcAft>
                <a:spcPts val="800"/>
              </a:spcAft>
              <a:buClr>
                <a:schemeClr val="tx2"/>
              </a:buClr>
              <a:buBlip>
                <a:blip r:embed="rId4"/>
              </a:buBlip>
              <a:defRPr>
                <a:solidFill>
                  <a:schemeClr val="tx1"/>
                </a:solidFill>
                <a:latin typeface="Arial" pitchFamily="34" charset="0"/>
                <a:cs typeface="Arial" pitchFamily="34" charset="0"/>
              </a:defRPr>
            </a:lvl2pPr>
            <a:lvl3pPr marL="1143000" indent="-228600">
              <a:lnSpc>
                <a:spcPts val="2100"/>
              </a:lnSpc>
              <a:spcBef>
                <a:spcPts val="400"/>
              </a:spcBef>
              <a:spcAft>
                <a:spcPts val="800"/>
              </a:spcAft>
              <a:buClr>
                <a:schemeClr val="tx2"/>
              </a:buClr>
              <a:buChar char="•"/>
              <a:defRPr sz="1600">
                <a:solidFill>
                  <a:schemeClr val="tx1"/>
                </a:solidFill>
                <a:latin typeface="Arial" pitchFamily="34" charset="0"/>
                <a:cs typeface="Arial" pitchFamily="34" charset="0"/>
              </a:defRPr>
            </a:lvl3pPr>
            <a:lvl4pPr marL="1600200" indent="-228600">
              <a:lnSpc>
                <a:spcPts val="1900"/>
              </a:lnSpc>
              <a:spcAft>
                <a:spcPts val="800"/>
              </a:spcAft>
              <a:buClr>
                <a:schemeClr val="tx2"/>
              </a:buClr>
              <a:buChar char="•"/>
              <a:defRPr sz="1400">
                <a:solidFill>
                  <a:schemeClr val="tx1"/>
                </a:solidFill>
                <a:latin typeface="Arial" pitchFamily="34" charset="0"/>
                <a:cs typeface="Arial" pitchFamily="34" charset="0"/>
              </a:defRPr>
            </a:lvl4pPr>
            <a:lvl5pPr marL="2057400" indent="-228600">
              <a:spcAft>
                <a:spcPct val="40000"/>
              </a:spcAft>
              <a:buFont typeface="Arial" pitchFamily="34" charset="0"/>
              <a:buChar char="–"/>
              <a:defRPr sz="1400">
                <a:solidFill>
                  <a:schemeClr val="tx1"/>
                </a:solidFill>
                <a:latin typeface="Arial" pitchFamily="34" charset="0"/>
                <a:cs typeface="Arial" pitchFamily="34" charset="0"/>
              </a:defRPr>
            </a:lvl5pPr>
            <a:lvl6pPr marL="2514600" indent="-228600" eaLnBrk="0" fontAlgn="base" hangingPunct="0">
              <a:spcBef>
                <a:spcPct val="0"/>
              </a:spcBef>
              <a:spcAft>
                <a:spcPct val="40000"/>
              </a:spcAft>
              <a:buFont typeface="Arial" pitchFamily="34" charset="0"/>
              <a:buChar char="–"/>
              <a:defRPr sz="1400">
                <a:solidFill>
                  <a:schemeClr val="tx1"/>
                </a:solidFill>
                <a:latin typeface="Arial" pitchFamily="34" charset="0"/>
                <a:cs typeface="Arial" pitchFamily="34" charset="0"/>
              </a:defRPr>
            </a:lvl6pPr>
            <a:lvl7pPr marL="2971800" indent="-228600" eaLnBrk="0" fontAlgn="base" hangingPunct="0">
              <a:spcBef>
                <a:spcPct val="0"/>
              </a:spcBef>
              <a:spcAft>
                <a:spcPct val="40000"/>
              </a:spcAft>
              <a:buFont typeface="Arial" pitchFamily="34" charset="0"/>
              <a:buChar char="–"/>
              <a:defRPr sz="1400">
                <a:solidFill>
                  <a:schemeClr val="tx1"/>
                </a:solidFill>
                <a:latin typeface="Arial" pitchFamily="34" charset="0"/>
                <a:cs typeface="Arial" pitchFamily="34" charset="0"/>
              </a:defRPr>
            </a:lvl7pPr>
            <a:lvl8pPr marL="3429000" indent="-228600" eaLnBrk="0" fontAlgn="base" hangingPunct="0">
              <a:spcBef>
                <a:spcPct val="0"/>
              </a:spcBef>
              <a:spcAft>
                <a:spcPct val="40000"/>
              </a:spcAft>
              <a:buFont typeface="Arial" pitchFamily="34" charset="0"/>
              <a:buChar char="–"/>
              <a:defRPr sz="1400">
                <a:solidFill>
                  <a:schemeClr val="tx1"/>
                </a:solidFill>
                <a:latin typeface="Arial" pitchFamily="34" charset="0"/>
                <a:cs typeface="Arial" pitchFamily="34" charset="0"/>
              </a:defRPr>
            </a:lvl8pPr>
            <a:lvl9pPr marL="3886200" indent="-228600" eaLnBrk="0" fontAlgn="base" hangingPunct="0">
              <a:spcBef>
                <a:spcPct val="0"/>
              </a:spcBef>
              <a:spcAft>
                <a:spcPct val="40000"/>
              </a:spcAft>
              <a:buFont typeface="Arial" pitchFamily="34" charset="0"/>
              <a:buChar char="–"/>
              <a:defRPr sz="1400">
                <a:solidFill>
                  <a:schemeClr val="tx1"/>
                </a:solidFill>
                <a:latin typeface="Arial" pitchFamily="34" charset="0"/>
                <a:cs typeface="Arial" pitchFamily="34" charset="0"/>
              </a:defRPr>
            </a:lvl9pPr>
          </a:lstStyle>
          <a:p>
            <a:pPr algn="ctr" eaLnBrk="1" hangingPunct="1">
              <a:lnSpc>
                <a:spcPct val="100000"/>
              </a:lnSpc>
            </a:pPr>
            <a:endParaRPr lang="en-US" altLang="en-US" sz="2400">
              <a:solidFill>
                <a:srgbClr val="000000"/>
              </a:solidFill>
            </a:endParaRPr>
          </a:p>
        </p:txBody>
      </p:sp>
      <p:sp>
        <p:nvSpPr>
          <p:cNvPr id="14" name="Rectangle 77"/>
          <p:cNvSpPr>
            <a:spLocks noChangeArrowheads="1"/>
          </p:cNvSpPr>
          <p:nvPr/>
        </p:nvSpPr>
        <p:spPr bwMode="auto">
          <a:xfrm>
            <a:off x="2314574" y="3743508"/>
            <a:ext cx="5953125" cy="254668"/>
          </a:xfrm>
          <a:prstGeom prst="rect">
            <a:avLst/>
          </a:prstGeom>
          <a:solidFill>
            <a:srgbClr val="FFFF00">
              <a:alpha val="25000"/>
            </a:srgbClr>
          </a:solidFill>
          <a:ln w="9525" algn="ctr">
            <a:solidFill>
              <a:srgbClr val="000000"/>
            </a:solidFill>
            <a:miter lim="800000"/>
            <a:headEnd/>
            <a:tailEnd/>
          </a:ln>
          <a:effectLst/>
        </p:spPr>
        <p:txBody>
          <a:bodyPr wrap="none" lIns="90000" tIns="46800" rIns="90000" bIns="46800" anchor="ctr"/>
          <a:lstStyle>
            <a:lvl1pPr>
              <a:lnSpc>
                <a:spcPts val="2100"/>
              </a:lnSpc>
              <a:defRPr>
                <a:solidFill>
                  <a:schemeClr val="tx2"/>
                </a:solidFill>
                <a:latin typeface="Arial" pitchFamily="34" charset="0"/>
                <a:cs typeface="Arial" pitchFamily="34" charset="0"/>
              </a:defRPr>
            </a:lvl1pPr>
            <a:lvl2pPr marL="742950" indent="-285750">
              <a:lnSpc>
                <a:spcPts val="2100"/>
              </a:lnSpc>
              <a:spcAft>
                <a:spcPts val="800"/>
              </a:spcAft>
              <a:buClr>
                <a:schemeClr val="tx2"/>
              </a:buClr>
              <a:buBlip>
                <a:blip r:embed="rId4"/>
              </a:buBlip>
              <a:defRPr>
                <a:solidFill>
                  <a:schemeClr val="tx1"/>
                </a:solidFill>
                <a:latin typeface="Arial" pitchFamily="34" charset="0"/>
                <a:cs typeface="Arial" pitchFamily="34" charset="0"/>
              </a:defRPr>
            </a:lvl2pPr>
            <a:lvl3pPr marL="1143000" indent="-228600">
              <a:lnSpc>
                <a:spcPts val="2100"/>
              </a:lnSpc>
              <a:spcBef>
                <a:spcPts val="400"/>
              </a:spcBef>
              <a:spcAft>
                <a:spcPts val="800"/>
              </a:spcAft>
              <a:buClr>
                <a:schemeClr val="tx2"/>
              </a:buClr>
              <a:buChar char="•"/>
              <a:defRPr sz="1600">
                <a:solidFill>
                  <a:schemeClr val="tx1"/>
                </a:solidFill>
                <a:latin typeface="Arial" pitchFamily="34" charset="0"/>
                <a:cs typeface="Arial" pitchFamily="34" charset="0"/>
              </a:defRPr>
            </a:lvl3pPr>
            <a:lvl4pPr marL="1600200" indent="-228600">
              <a:lnSpc>
                <a:spcPts val="1900"/>
              </a:lnSpc>
              <a:spcAft>
                <a:spcPts val="800"/>
              </a:spcAft>
              <a:buClr>
                <a:schemeClr val="tx2"/>
              </a:buClr>
              <a:buChar char="•"/>
              <a:defRPr sz="1400">
                <a:solidFill>
                  <a:schemeClr val="tx1"/>
                </a:solidFill>
                <a:latin typeface="Arial" pitchFamily="34" charset="0"/>
                <a:cs typeface="Arial" pitchFamily="34" charset="0"/>
              </a:defRPr>
            </a:lvl4pPr>
            <a:lvl5pPr marL="2057400" indent="-228600">
              <a:spcAft>
                <a:spcPct val="40000"/>
              </a:spcAft>
              <a:buFont typeface="Arial" pitchFamily="34" charset="0"/>
              <a:buChar char="–"/>
              <a:defRPr sz="1400">
                <a:solidFill>
                  <a:schemeClr val="tx1"/>
                </a:solidFill>
                <a:latin typeface="Arial" pitchFamily="34" charset="0"/>
                <a:cs typeface="Arial" pitchFamily="34" charset="0"/>
              </a:defRPr>
            </a:lvl5pPr>
            <a:lvl6pPr marL="2514600" indent="-228600" eaLnBrk="0" fontAlgn="base" hangingPunct="0">
              <a:spcBef>
                <a:spcPct val="0"/>
              </a:spcBef>
              <a:spcAft>
                <a:spcPct val="40000"/>
              </a:spcAft>
              <a:buFont typeface="Arial" pitchFamily="34" charset="0"/>
              <a:buChar char="–"/>
              <a:defRPr sz="1400">
                <a:solidFill>
                  <a:schemeClr val="tx1"/>
                </a:solidFill>
                <a:latin typeface="Arial" pitchFamily="34" charset="0"/>
                <a:cs typeface="Arial" pitchFamily="34" charset="0"/>
              </a:defRPr>
            </a:lvl6pPr>
            <a:lvl7pPr marL="2971800" indent="-228600" eaLnBrk="0" fontAlgn="base" hangingPunct="0">
              <a:spcBef>
                <a:spcPct val="0"/>
              </a:spcBef>
              <a:spcAft>
                <a:spcPct val="40000"/>
              </a:spcAft>
              <a:buFont typeface="Arial" pitchFamily="34" charset="0"/>
              <a:buChar char="–"/>
              <a:defRPr sz="1400">
                <a:solidFill>
                  <a:schemeClr val="tx1"/>
                </a:solidFill>
                <a:latin typeface="Arial" pitchFamily="34" charset="0"/>
                <a:cs typeface="Arial" pitchFamily="34" charset="0"/>
              </a:defRPr>
            </a:lvl7pPr>
            <a:lvl8pPr marL="3429000" indent="-228600" eaLnBrk="0" fontAlgn="base" hangingPunct="0">
              <a:spcBef>
                <a:spcPct val="0"/>
              </a:spcBef>
              <a:spcAft>
                <a:spcPct val="40000"/>
              </a:spcAft>
              <a:buFont typeface="Arial" pitchFamily="34" charset="0"/>
              <a:buChar char="–"/>
              <a:defRPr sz="1400">
                <a:solidFill>
                  <a:schemeClr val="tx1"/>
                </a:solidFill>
                <a:latin typeface="Arial" pitchFamily="34" charset="0"/>
                <a:cs typeface="Arial" pitchFamily="34" charset="0"/>
              </a:defRPr>
            </a:lvl8pPr>
            <a:lvl9pPr marL="3886200" indent="-228600" eaLnBrk="0" fontAlgn="base" hangingPunct="0">
              <a:spcBef>
                <a:spcPct val="0"/>
              </a:spcBef>
              <a:spcAft>
                <a:spcPct val="40000"/>
              </a:spcAft>
              <a:buFont typeface="Arial" pitchFamily="34" charset="0"/>
              <a:buChar char="–"/>
              <a:defRPr sz="1400">
                <a:solidFill>
                  <a:schemeClr val="tx1"/>
                </a:solidFill>
                <a:latin typeface="Arial" pitchFamily="34" charset="0"/>
                <a:cs typeface="Arial" pitchFamily="34" charset="0"/>
              </a:defRPr>
            </a:lvl9pPr>
          </a:lstStyle>
          <a:p>
            <a:pPr algn="ctr" eaLnBrk="1" hangingPunct="1">
              <a:lnSpc>
                <a:spcPct val="100000"/>
              </a:lnSpc>
            </a:pPr>
            <a:endParaRPr lang="en-US" altLang="en-US" sz="2400">
              <a:solidFill>
                <a:srgbClr val="000000"/>
              </a:solidFill>
            </a:endParaRPr>
          </a:p>
        </p:txBody>
      </p:sp>
      <p:sp>
        <p:nvSpPr>
          <p:cNvPr id="16" name="Rectangle 77"/>
          <p:cNvSpPr>
            <a:spLocks noChangeArrowheads="1"/>
          </p:cNvSpPr>
          <p:nvPr/>
        </p:nvSpPr>
        <p:spPr bwMode="auto">
          <a:xfrm>
            <a:off x="2314574" y="4997420"/>
            <a:ext cx="5953125" cy="254668"/>
          </a:xfrm>
          <a:prstGeom prst="rect">
            <a:avLst/>
          </a:prstGeom>
          <a:solidFill>
            <a:srgbClr val="FFFF00">
              <a:alpha val="25000"/>
            </a:srgbClr>
          </a:solidFill>
          <a:ln w="9525" algn="ctr">
            <a:solidFill>
              <a:srgbClr val="000000"/>
            </a:solidFill>
            <a:miter lim="800000"/>
            <a:headEnd/>
            <a:tailEnd/>
          </a:ln>
          <a:effectLst/>
        </p:spPr>
        <p:txBody>
          <a:bodyPr wrap="none" lIns="90000" tIns="46800" rIns="90000" bIns="46800" anchor="ctr"/>
          <a:lstStyle>
            <a:lvl1pPr>
              <a:lnSpc>
                <a:spcPts val="2100"/>
              </a:lnSpc>
              <a:defRPr>
                <a:solidFill>
                  <a:schemeClr val="tx2"/>
                </a:solidFill>
                <a:latin typeface="Arial" pitchFamily="34" charset="0"/>
                <a:cs typeface="Arial" pitchFamily="34" charset="0"/>
              </a:defRPr>
            </a:lvl1pPr>
            <a:lvl2pPr marL="742950" indent="-285750">
              <a:lnSpc>
                <a:spcPts val="2100"/>
              </a:lnSpc>
              <a:spcAft>
                <a:spcPts val="800"/>
              </a:spcAft>
              <a:buClr>
                <a:schemeClr val="tx2"/>
              </a:buClr>
              <a:buBlip>
                <a:blip r:embed="rId4"/>
              </a:buBlip>
              <a:defRPr>
                <a:solidFill>
                  <a:schemeClr val="tx1"/>
                </a:solidFill>
                <a:latin typeface="Arial" pitchFamily="34" charset="0"/>
                <a:cs typeface="Arial" pitchFamily="34" charset="0"/>
              </a:defRPr>
            </a:lvl2pPr>
            <a:lvl3pPr marL="1143000" indent="-228600">
              <a:lnSpc>
                <a:spcPts val="2100"/>
              </a:lnSpc>
              <a:spcBef>
                <a:spcPts val="400"/>
              </a:spcBef>
              <a:spcAft>
                <a:spcPts val="800"/>
              </a:spcAft>
              <a:buClr>
                <a:schemeClr val="tx2"/>
              </a:buClr>
              <a:buChar char="•"/>
              <a:defRPr sz="1600">
                <a:solidFill>
                  <a:schemeClr val="tx1"/>
                </a:solidFill>
                <a:latin typeface="Arial" pitchFamily="34" charset="0"/>
                <a:cs typeface="Arial" pitchFamily="34" charset="0"/>
              </a:defRPr>
            </a:lvl3pPr>
            <a:lvl4pPr marL="1600200" indent="-228600">
              <a:lnSpc>
                <a:spcPts val="1900"/>
              </a:lnSpc>
              <a:spcAft>
                <a:spcPts val="800"/>
              </a:spcAft>
              <a:buClr>
                <a:schemeClr val="tx2"/>
              </a:buClr>
              <a:buChar char="•"/>
              <a:defRPr sz="1400">
                <a:solidFill>
                  <a:schemeClr val="tx1"/>
                </a:solidFill>
                <a:latin typeface="Arial" pitchFamily="34" charset="0"/>
                <a:cs typeface="Arial" pitchFamily="34" charset="0"/>
              </a:defRPr>
            </a:lvl4pPr>
            <a:lvl5pPr marL="2057400" indent="-228600">
              <a:spcAft>
                <a:spcPct val="40000"/>
              </a:spcAft>
              <a:buFont typeface="Arial" pitchFamily="34" charset="0"/>
              <a:buChar char="–"/>
              <a:defRPr sz="1400">
                <a:solidFill>
                  <a:schemeClr val="tx1"/>
                </a:solidFill>
                <a:latin typeface="Arial" pitchFamily="34" charset="0"/>
                <a:cs typeface="Arial" pitchFamily="34" charset="0"/>
              </a:defRPr>
            </a:lvl5pPr>
            <a:lvl6pPr marL="2514600" indent="-228600" eaLnBrk="0" fontAlgn="base" hangingPunct="0">
              <a:spcBef>
                <a:spcPct val="0"/>
              </a:spcBef>
              <a:spcAft>
                <a:spcPct val="40000"/>
              </a:spcAft>
              <a:buFont typeface="Arial" pitchFamily="34" charset="0"/>
              <a:buChar char="–"/>
              <a:defRPr sz="1400">
                <a:solidFill>
                  <a:schemeClr val="tx1"/>
                </a:solidFill>
                <a:latin typeface="Arial" pitchFamily="34" charset="0"/>
                <a:cs typeface="Arial" pitchFamily="34" charset="0"/>
              </a:defRPr>
            </a:lvl6pPr>
            <a:lvl7pPr marL="2971800" indent="-228600" eaLnBrk="0" fontAlgn="base" hangingPunct="0">
              <a:spcBef>
                <a:spcPct val="0"/>
              </a:spcBef>
              <a:spcAft>
                <a:spcPct val="40000"/>
              </a:spcAft>
              <a:buFont typeface="Arial" pitchFamily="34" charset="0"/>
              <a:buChar char="–"/>
              <a:defRPr sz="1400">
                <a:solidFill>
                  <a:schemeClr val="tx1"/>
                </a:solidFill>
                <a:latin typeface="Arial" pitchFamily="34" charset="0"/>
                <a:cs typeface="Arial" pitchFamily="34" charset="0"/>
              </a:defRPr>
            </a:lvl7pPr>
            <a:lvl8pPr marL="3429000" indent="-228600" eaLnBrk="0" fontAlgn="base" hangingPunct="0">
              <a:spcBef>
                <a:spcPct val="0"/>
              </a:spcBef>
              <a:spcAft>
                <a:spcPct val="40000"/>
              </a:spcAft>
              <a:buFont typeface="Arial" pitchFamily="34" charset="0"/>
              <a:buChar char="–"/>
              <a:defRPr sz="1400">
                <a:solidFill>
                  <a:schemeClr val="tx1"/>
                </a:solidFill>
                <a:latin typeface="Arial" pitchFamily="34" charset="0"/>
                <a:cs typeface="Arial" pitchFamily="34" charset="0"/>
              </a:defRPr>
            </a:lvl8pPr>
            <a:lvl9pPr marL="3886200" indent="-228600" eaLnBrk="0" fontAlgn="base" hangingPunct="0">
              <a:spcBef>
                <a:spcPct val="0"/>
              </a:spcBef>
              <a:spcAft>
                <a:spcPct val="40000"/>
              </a:spcAft>
              <a:buFont typeface="Arial" pitchFamily="34" charset="0"/>
              <a:buChar char="–"/>
              <a:defRPr sz="1400">
                <a:solidFill>
                  <a:schemeClr val="tx1"/>
                </a:solidFill>
                <a:latin typeface="Arial" pitchFamily="34" charset="0"/>
                <a:cs typeface="Arial" pitchFamily="34" charset="0"/>
              </a:defRPr>
            </a:lvl9pPr>
          </a:lstStyle>
          <a:p>
            <a:pPr algn="ctr" eaLnBrk="1" hangingPunct="1">
              <a:lnSpc>
                <a:spcPct val="100000"/>
              </a:lnSpc>
            </a:pPr>
            <a:endParaRPr lang="en-US" altLang="en-US" sz="2400">
              <a:solidFill>
                <a:srgbClr val="000000"/>
              </a:solidFill>
            </a:endParaRPr>
          </a:p>
        </p:txBody>
      </p:sp>
      <p:pic>
        <p:nvPicPr>
          <p:cNvPr id="17" name="Picture 16" descr="A picture containing drawing&#10;&#10;Description automatically generated">
            <a:extLst>
              <a:ext uri="{FF2B5EF4-FFF2-40B4-BE49-F238E27FC236}">
                <a16:creationId xmlns:a16="http://schemas.microsoft.com/office/drawing/2014/main" id="{AA7B733D-DCE9-41F9-B99D-A2877C3F34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71248" y="22029"/>
            <a:ext cx="1221904" cy="1155496"/>
          </a:xfrm>
          <a:prstGeom prst="rect">
            <a:avLst/>
          </a:prstGeom>
        </p:spPr>
      </p:pic>
      <p:sp>
        <p:nvSpPr>
          <p:cNvPr id="7" name="Rectangle 6">
            <a:extLst>
              <a:ext uri="{FF2B5EF4-FFF2-40B4-BE49-F238E27FC236}">
                <a16:creationId xmlns:a16="http://schemas.microsoft.com/office/drawing/2014/main" id="{7C179D5C-5112-4C6E-9475-56833C40F501}"/>
              </a:ext>
            </a:extLst>
          </p:cNvPr>
          <p:cNvSpPr/>
          <p:nvPr/>
        </p:nvSpPr>
        <p:spPr bwMode="auto">
          <a:xfrm>
            <a:off x="2312636" y="4044085"/>
            <a:ext cx="5943605" cy="240257"/>
          </a:xfrm>
          <a:prstGeom prst="rect">
            <a:avLst/>
          </a:prstGeom>
          <a:solidFill>
            <a:srgbClr val="F2F2F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spcBef>
                <a:spcPct val="0"/>
              </a:spcBef>
              <a:spcAft>
                <a:spcPct val="0"/>
              </a:spcAft>
              <a:buClrTx/>
              <a:buSzTx/>
              <a:buFontTx/>
              <a:buNone/>
              <a:tabLst/>
            </a:pPr>
            <a:r>
              <a:rPr kumimoji="0" lang="en-GB" sz="1450" b="0" i="0" u="none" strike="noStrike" cap="none" normalizeH="0" baseline="0">
                <a:ln>
                  <a:noFill/>
                </a:ln>
                <a:solidFill>
                  <a:schemeClr val="tx1"/>
                </a:solidFill>
                <a:effectLst/>
                <a:latin typeface="Arial" charset="0"/>
                <a:ea typeface="ＭＳ Ｐゴシック" pitchFamily="1" charset="-128"/>
              </a:rPr>
              <a:t>Ethnicity                     Ethnic group</a:t>
            </a:r>
          </a:p>
        </p:txBody>
      </p:sp>
      <p:sp>
        <p:nvSpPr>
          <p:cNvPr id="19" name="Rectangle 77">
            <a:extLst>
              <a:ext uri="{FF2B5EF4-FFF2-40B4-BE49-F238E27FC236}">
                <a16:creationId xmlns:a16="http://schemas.microsoft.com/office/drawing/2014/main" id="{4D01DF08-B7C4-4FE1-B32E-87F1A03774D3}"/>
              </a:ext>
            </a:extLst>
          </p:cNvPr>
          <p:cNvSpPr>
            <a:spLocks noChangeArrowheads="1"/>
          </p:cNvSpPr>
          <p:nvPr/>
        </p:nvSpPr>
        <p:spPr bwMode="auto">
          <a:xfrm>
            <a:off x="2313607" y="4055203"/>
            <a:ext cx="5953125" cy="266758"/>
          </a:xfrm>
          <a:prstGeom prst="rect">
            <a:avLst/>
          </a:prstGeom>
          <a:solidFill>
            <a:srgbClr val="FFFF00">
              <a:alpha val="25000"/>
            </a:srgbClr>
          </a:solidFill>
          <a:ln w="9525" algn="ctr">
            <a:solidFill>
              <a:srgbClr val="000000"/>
            </a:solidFill>
            <a:miter lim="800000"/>
            <a:headEnd/>
            <a:tailEnd/>
          </a:ln>
          <a:effectLst/>
        </p:spPr>
        <p:txBody>
          <a:bodyPr wrap="none" lIns="90000" tIns="46800" rIns="90000" bIns="46800" anchor="ctr"/>
          <a:lstStyle>
            <a:lvl1pPr>
              <a:lnSpc>
                <a:spcPts val="2100"/>
              </a:lnSpc>
              <a:defRPr>
                <a:solidFill>
                  <a:schemeClr val="tx2"/>
                </a:solidFill>
                <a:latin typeface="Arial" pitchFamily="34" charset="0"/>
                <a:cs typeface="Arial" pitchFamily="34" charset="0"/>
              </a:defRPr>
            </a:lvl1pPr>
            <a:lvl2pPr marL="742950" indent="-285750">
              <a:lnSpc>
                <a:spcPts val="2100"/>
              </a:lnSpc>
              <a:spcAft>
                <a:spcPts val="800"/>
              </a:spcAft>
              <a:buClr>
                <a:schemeClr val="tx2"/>
              </a:buClr>
              <a:buBlip>
                <a:blip r:embed="rId4"/>
              </a:buBlip>
              <a:defRPr>
                <a:solidFill>
                  <a:schemeClr val="tx1"/>
                </a:solidFill>
                <a:latin typeface="Arial" pitchFamily="34" charset="0"/>
                <a:cs typeface="Arial" pitchFamily="34" charset="0"/>
              </a:defRPr>
            </a:lvl2pPr>
            <a:lvl3pPr marL="1143000" indent="-228600">
              <a:lnSpc>
                <a:spcPts val="2100"/>
              </a:lnSpc>
              <a:spcBef>
                <a:spcPts val="400"/>
              </a:spcBef>
              <a:spcAft>
                <a:spcPts val="800"/>
              </a:spcAft>
              <a:buClr>
                <a:schemeClr val="tx2"/>
              </a:buClr>
              <a:buChar char="•"/>
              <a:defRPr sz="1600">
                <a:solidFill>
                  <a:schemeClr val="tx1"/>
                </a:solidFill>
                <a:latin typeface="Arial" pitchFamily="34" charset="0"/>
                <a:cs typeface="Arial" pitchFamily="34" charset="0"/>
              </a:defRPr>
            </a:lvl3pPr>
            <a:lvl4pPr marL="1600200" indent="-228600">
              <a:lnSpc>
                <a:spcPts val="1900"/>
              </a:lnSpc>
              <a:spcAft>
                <a:spcPts val="800"/>
              </a:spcAft>
              <a:buClr>
                <a:schemeClr val="tx2"/>
              </a:buClr>
              <a:buChar char="•"/>
              <a:defRPr sz="1400">
                <a:solidFill>
                  <a:schemeClr val="tx1"/>
                </a:solidFill>
                <a:latin typeface="Arial" pitchFamily="34" charset="0"/>
                <a:cs typeface="Arial" pitchFamily="34" charset="0"/>
              </a:defRPr>
            </a:lvl4pPr>
            <a:lvl5pPr marL="2057400" indent="-228600">
              <a:spcAft>
                <a:spcPct val="40000"/>
              </a:spcAft>
              <a:buFont typeface="Arial" pitchFamily="34" charset="0"/>
              <a:buChar char="–"/>
              <a:defRPr sz="1400">
                <a:solidFill>
                  <a:schemeClr val="tx1"/>
                </a:solidFill>
                <a:latin typeface="Arial" pitchFamily="34" charset="0"/>
                <a:cs typeface="Arial" pitchFamily="34" charset="0"/>
              </a:defRPr>
            </a:lvl5pPr>
            <a:lvl6pPr marL="2514600" indent="-228600" eaLnBrk="0" fontAlgn="base" hangingPunct="0">
              <a:spcBef>
                <a:spcPct val="0"/>
              </a:spcBef>
              <a:spcAft>
                <a:spcPct val="40000"/>
              </a:spcAft>
              <a:buFont typeface="Arial" pitchFamily="34" charset="0"/>
              <a:buChar char="–"/>
              <a:defRPr sz="1400">
                <a:solidFill>
                  <a:schemeClr val="tx1"/>
                </a:solidFill>
                <a:latin typeface="Arial" pitchFamily="34" charset="0"/>
                <a:cs typeface="Arial" pitchFamily="34" charset="0"/>
              </a:defRPr>
            </a:lvl6pPr>
            <a:lvl7pPr marL="2971800" indent="-228600" eaLnBrk="0" fontAlgn="base" hangingPunct="0">
              <a:spcBef>
                <a:spcPct val="0"/>
              </a:spcBef>
              <a:spcAft>
                <a:spcPct val="40000"/>
              </a:spcAft>
              <a:buFont typeface="Arial" pitchFamily="34" charset="0"/>
              <a:buChar char="–"/>
              <a:defRPr sz="1400">
                <a:solidFill>
                  <a:schemeClr val="tx1"/>
                </a:solidFill>
                <a:latin typeface="Arial" pitchFamily="34" charset="0"/>
                <a:cs typeface="Arial" pitchFamily="34" charset="0"/>
              </a:defRPr>
            </a:lvl7pPr>
            <a:lvl8pPr marL="3429000" indent="-228600" eaLnBrk="0" fontAlgn="base" hangingPunct="0">
              <a:spcBef>
                <a:spcPct val="0"/>
              </a:spcBef>
              <a:spcAft>
                <a:spcPct val="40000"/>
              </a:spcAft>
              <a:buFont typeface="Arial" pitchFamily="34" charset="0"/>
              <a:buChar char="–"/>
              <a:defRPr sz="1400">
                <a:solidFill>
                  <a:schemeClr val="tx1"/>
                </a:solidFill>
                <a:latin typeface="Arial" pitchFamily="34" charset="0"/>
                <a:cs typeface="Arial" pitchFamily="34" charset="0"/>
              </a:defRPr>
            </a:lvl8pPr>
            <a:lvl9pPr marL="3886200" indent="-228600" eaLnBrk="0" fontAlgn="base" hangingPunct="0">
              <a:spcBef>
                <a:spcPct val="0"/>
              </a:spcBef>
              <a:spcAft>
                <a:spcPct val="40000"/>
              </a:spcAft>
              <a:buFont typeface="Arial" pitchFamily="34" charset="0"/>
              <a:buChar char="–"/>
              <a:defRPr sz="1400">
                <a:solidFill>
                  <a:schemeClr val="tx1"/>
                </a:solidFill>
                <a:latin typeface="Arial" pitchFamily="34" charset="0"/>
                <a:cs typeface="Arial" pitchFamily="34" charset="0"/>
              </a:defRPr>
            </a:lvl9pPr>
          </a:lstStyle>
          <a:p>
            <a:pPr algn="ctr" eaLnBrk="1" hangingPunct="1">
              <a:lnSpc>
                <a:spcPct val="100000"/>
              </a:lnSpc>
            </a:pPr>
            <a:endParaRPr lang="en-US" altLang="en-US" sz="2400">
              <a:solidFill>
                <a:srgbClr val="000000"/>
              </a:solidFill>
            </a:endParaRPr>
          </a:p>
        </p:txBody>
      </p:sp>
    </p:spTree>
    <p:extLst>
      <p:ext uri="{BB962C8B-B14F-4D97-AF65-F5344CB8AC3E}">
        <p14:creationId xmlns:p14="http://schemas.microsoft.com/office/powerpoint/2010/main" val="4011245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SDC Example: Small Counts</a:t>
            </a:r>
            <a:endParaRPr lang="en-US"/>
          </a:p>
        </p:txBody>
      </p:sp>
      <p:sp>
        <p:nvSpPr>
          <p:cNvPr id="5" name="TextBox 4"/>
          <p:cNvSpPr txBox="1"/>
          <p:nvPr/>
        </p:nvSpPr>
        <p:spPr>
          <a:xfrm>
            <a:off x="5080000" y="1238246"/>
            <a:ext cx="5306060" cy="461665"/>
          </a:xfrm>
          <a:prstGeom prst="rect">
            <a:avLst/>
          </a:prstGeom>
          <a:solidFill>
            <a:schemeClr val="accent1">
              <a:lumMod val="90000"/>
            </a:schemeClr>
          </a:solidFill>
          <a:effectLst>
            <a:outerShdw blurRad="63500" sx="102000" sy="102000" algn="ctr" rotWithShape="0">
              <a:prstClr val="black">
                <a:alpha val="40000"/>
              </a:prstClr>
            </a:outerShdw>
          </a:effectLst>
        </p:spPr>
        <p:txBody>
          <a:bodyPr wrap="square" rtlCol="0">
            <a:spAutoFit/>
          </a:bodyPr>
          <a:lstStyle/>
          <a:p>
            <a:r>
              <a:rPr lang="en-GB" sz="2400"/>
              <a:t>Potential problems with this table?</a:t>
            </a:r>
          </a:p>
        </p:txBody>
      </p:sp>
      <p:graphicFrame>
        <p:nvGraphicFramePr>
          <p:cNvPr id="6" name="Table 5">
            <a:extLst>
              <a:ext uri="{FF2B5EF4-FFF2-40B4-BE49-F238E27FC236}">
                <a16:creationId xmlns:a16="http://schemas.microsoft.com/office/drawing/2014/main" id="{4F223485-1C82-45C1-9997-153C97D6CDA9}"/>
              </a:ext>
            </a:extLst>
          </p:cNvPr>
          <p:cNvGraphicFramePr>
            <a:graphicFrameLocks noGrp="1"/>
          </p:cNvGraphicFramePr>
          <p:nvPr/>
        </p:nvGraphicFramePr>
        <p:xfrm>
          <a:off x="3048000" y="3079656"/>
          <a:ext cx="6096000" cy="1844040"/>
        </p:xfrm>
        <a:graphic>
          <a:graphicData uri="http://schemas.openxmlformats.org/drawingml/2006/table">
            <a:tbl>
              <a:tblPr firstRow="1" bandRow="1">
                <a:tableStyleId>{21E4AEA4-8DFA-4A89-87EB-49C32662AFE0}</a:tableStyleId>
              </a:tblPr>
              <a:tblGrid>
                <a:gridCol w="1524000">
                  <a:extLst>
                    <a:ext uri="{9D8B030D-6E8A-4147-A177-3AD203B41FA5}">
                      <a16:colId xmlns:a16="http://schemas.microsoft.com/office/drawing/2014/main" val="1990196599"/>
                    </a:ext>
                  </a:extLst>
                </a:gridCol>
                <a:gridCol w="1524000">
                  <a:extLst>
                    <a:ext uri="{9D8B030D-6E8A-4147-A177-3AD203B41FA5}">
                      <a16:colId xmlns:a16="http://schemas.microsoft.com/office/drawing/2014/main" val="2556026626"/>
                    </a:ext>
                  </a:extLst>
                </a:gridCol>
                <a:gridCol w="1524000">
                  <a:extLst>
                    <a:ext uri="{9D8B030D-6E8A-4147-A177-3AD203B41FA5}">
                      <a16:colId xmlns:a16="http://schemas.microsoft.com/office/drawing/2014/main" val="3411557324"/>
                    </a:ext>
                  </a:extLst>
                </a:gridCol>
                <a:gridCol w="1524000">
                  <a:extLst>
                    <a:ext uri="{9D8B030D-6E8A-4147-A177-3AD203B41FA5}">
                      <a16:colId xmlns:a16="http://schemas.microsoft.com/office/drawing/2014/main" val="1157037765"/>
                    </a:ext>
                  </a:extLst>
                </a:gridCol>
              </a:tblGrid>
              <a:tr h="283056">
                <a:tc rowSpan="2">
                  <a:txBody>
                    <a:bodyPr/>
                    <a:lstStyle/>
                    <a:p>
                      <a:endParaRPr lang="en-GB"/>
                    </a:p>
                  </a:txBody>
                  <a:tcPr anchor="ctr"/>
                </a:tc>
                <a:tc gridSpan="2">
                  <a:txBody>
                    <a:bodyPr/>
                    <a:lstStyle/>
                    <a:p>
                      <a:pPr algn="ctr"/>
                      <a:r>
                        <a:rPr lang="en-GB"/>
                        <a:t>Has fragileX gene?</a:t>
                      </a:r>
                    </a:p>
                  </a:txBody>
                  <a:tcPr/>
                </a:tc>
                <a:tc hMerge="1">
                  <a:txBody>
                    <a:bodyPr/>
                    <a:lstStyle/>
                    <a:p>
                      <a:endParaRPr lang="en-GB"/>
                    </a:p>
                  </a:txBody>
                  <a:tcPr/>
                </a:tc>
                <a:tc rowSpan="2">
                  <a:txBody>
                    <a:bodyPr/>
                    <a:lstStyle/>
                    <a:p>
                      <a:pPr algn="ctr"/>
                      <a:r>
                        <a:rPr lang="en-GB"/>
                        <a:t>Total</a:t>
                      </a:r>
                    </a:p>
                  </a:txBody>
                  <a:tcPr anchor="ctr"/>
                </a:tc>
                <a:extLst>
                  <a:ext uri="{0D108BD9-81ED-4DB2-BD59-A6C34878D82A}">
                    <a16:rowId xmlns:a16="http://schemas.microsoft.com/office/drawing/2014/main" val="2267918884"/>
                  </a:ext>
                </a:extLst>
              </a:tr>
              <a:tr h="370840">
                <a:tc vMerge="1">
                  <a:txBody>
                    <a:bodyPr/>
                    <a:lstStyle/>
                    <a:p>
                      <a:endParaRPr lang="en-GB"/>
                    </a:p>
                  </a:txBody>
                  <a:tcPr/>
                </a:tc>
                <a:tc>
                  <a:txBody>
                    <a:bodyPr/>
                    <a:lstStyle/>
                    <a:p>
                      <a:pPr algn="ctr"/>
                      <a:r>
                        <a:rPr lang="en-GB" b="1">
                          <a:solidFill>
                            <a:schemeClr val="bg1"/>
                          </a:solidFill>
                        </a:rPr>
                        <a:t>No</a:t>
                      </a:r>
                    </a:p>
                  </a:txBody>
                  <a:tcPr>
                    <a:solidFill>
                      <a:schemeClr val="accent2"/>
                    </a:solidFill>
                  </a:tcPr>
                </a:tc>
                <a:tc>
                  <a:txBody>
                    <a:bodyPr/>
                    <a:lstStyle/>
                    <a:p>
                      <a:pPr algn="ctr"/>
                      <a:r>
                        <a:rPr lang="en-GB" b="1">
                          <a:solidFill>
                            <a:schemeClr val="bg1"/>
                          </a:solidFill>
                        </a:rPr>
                        <a:t>Yes</a:t>
                      </a:r>
                    </a:p>
                  </a:txBody>
                  <a:tcPr>
                    <a:solidFill>
                      <a:schemeClr val="accent2"/>
                    </a:solidFill>
                  </a:tcPr>
                </a:tc>
                <a:tc vMerge="1">
                  <a:txBody>
                    <a:bodyPr/>
                    <a:lstStyle/>
                    <a:p>
                      <a:endParaRPr lang="en-GB"/>
                    </a:p>
                  </a:txBody>
                  <a:tcPr/>
                </a:tc>
                <a:extLst>
                  <a:ext uri="{0D108BD9-81ED-4DB2-BD59-A6C34878D82A}">
                    <a16:rowId xmlns:a16="http://schemas.microsoft.com/office/drawing/2014/main" val="2021057090"/>
                  </a:ext>
                </a:extLst>
              </a:tr>
              <a:tr h="370840">
                <a:tc>
                  <a:txBody>
                    <a:bodyPr/>
                    <a:lstStyle/>
                    <a:p>
                      <a:r>
                        <a:rPr lang="en-GB"/>
                        <a:t>Male</a:t>
                      </a:r>
                    </a:p>
                  </a:txBody>
                  <a:tcPr/>
                </a:tc>
                <a:tc>
                  <a:txBody>
                    <a:bodyPr/>
                    <a:lstStyle/>
                    <a:p>
                      <a:pPr algn="r"/>
                      <a:r>
                        <a:rPr lang="en-GB"/>
                        <a:t>85</a:t>
                      </a:r>
                    </a:p>
                  </a:txBody>
                  <a:tcPr/>
                </a:tc>
                <a:tc>
                  <a:txBody>
                    <a:bodyPr/>
                    <a:lstStyle/>
                    <a:p>
                      <a:pPr algn="r"/>
                      <a:r>
                        <a:rPr lang="en-GB"/>
                        <a:t>6</a:t>
                      </a:r>
                    </a:p>
                  </a:txBody>
                  <a:tcPr/>
                </a:tc>
                <a:tc>
                  <a:txBody>
                    <a:bodyPr/>
                    <a:lstStyle/>
                    <a:p>
                      <a:pPr algn="r"/>
                      <a:r>
                        <a:rPr lang="en-GB"/>
                        <a:t>91</a:t>
                      </a:r>
                      <a:endParaRPr lang="en-GB" b="1"/>
                    </a:p>
                  </a:txBody>
                  <a:tcPr/>
                </a:tc>
                <a:extLst>
                  <a:ext uri="{0D108BD9-81ED-4DB2-BD59-A6C34878D82A}">
                    <a16:rowId xmlns:a16="http://schemas.microsoft.com/office/drawing/2014/main" val="362593952"/>
                  </a:ext>
                </a:extLst>
              </a:tr>
              <a:tr h="0">
                <a:tc>
                  <a:txBody>
                    <a:bodyPr/>
                    <a:lstStyle/>
                    <a:p>
                      <a:r>
                        <a:rPr lang="en-GB"/>
                        <a:t>Female</a:t>
                      </a:r>
                    </a:p>
                  </a:txBody>
                  <a:tcPr/>
                </a:tc>
                <a:tc>
                  <a:txBody>
                    <a:bodyPr/>
                    <a:lstStyle/>
                    <a:p>
                      <a:pPr algn="r"/>
                      <a:r>
                        <a:rPr lang="en-GB"/>
                        <a:t>58</a:t>
                      </a:r>
                    </a:p>
                  </a:txBody>
                  <a:tcPr/>
                </a:tc>
                <a:tc>
                  <a:txBody>
                    <a:bodyPr/>
                    <a:lstStyle/>
                    <a:p>
                      <a:pPr algn="r"/>
                      <a:r>
                        <a:rPr lang="en-GB"/>
                        <a:t>1</a:t>
                      </a:r>
                    </a:p>
                  </a:txBody>
                  <a:tcPr/>
                </a:tc>
                <a:tc>
                  <a:txBody>
                    <a:bodyPr/>
                    <a:lstStyle/>
                    <a:p>
                      <a:pPr algn="r"/>
                      <a:r>
                        <a:rPr lang="en-GB"/>
                        <a:t>59</a:t>
                      </a:r>
                      <a:endParaRPr lang="en-GB" b="1"/>
                    </a:p>
                  </a:txBody>
                  <a:tcPr/>
                </a:tc>
                <a:extLst>
                  <a:ext uri="{0D108BD9-81ED-4DB2-BD59-A6C34878D82A}">
                    <a16:rowId xmlns:a16="http://schemas.microsoft.com/office/drawing/2014/main" val="1068006066"/>
                  </a:ext>
                </a:extLst>
              </a:tr>
              <a:tr h="370840">
                <a:tc>
                  <a:txBody>
                    <a:bodyPr/>
                    <a:lstStyle/>
                    <a:p>
                      <a:r>
                        <a:rPr lang="en-GB"/>
                        <a:t>Total</a:t>
                      </a:r>
                      <a:endParaRPr lang="en-GB" b="1"/>
                    </a:p>
                  </a:txBody>
                  <a:tcPr/>
                </a:tc>
                <a:tc>
                  <a:txBody>
                    <a:bodyPr/>
                    <a:lstStyle/>
                    <a:p>
                      <a:pPr algn="r"/>
                      <a:r>
                        <a:rPr lang="en-GB"/>
                        <a:t>143</a:t>
                      </a:r>
                      <a:endParaRPr lang="en-GB" b="1"/>
                    </a:p>
                  </a:txBody>
                  <a:tcPr/>
                </a:tc>
                <a:tc>
                  <a:txBody>
                    <a:bodyPr/>
                    <a:lstStyle/>
                    <a:p>
                      <a:pPr algn="r"/>
                      <a:r>
                        <a:rPr lang="en-GB"/>
                        <a:t>7</a:t>
                      </a:r>
                      <a:endParaRPr lang="en-GB" b="1"/>
                    </a:p>
                  </a:txBody>
                  <a:tcPr/>
                </a:tc>
                <a:tc>
                  <a:txBody>
                    <a:bodyPr/>
                    <a:lstStyle/>
                    <a:p>
                      <a:pPr algn="r"/>
                      <a:r>
                        <a:rPr lang="en-GB"/>
                        <a:t>150</a:t>
                      </a:r>
                      <a:endParaRPr lang="en-GB" b="1"/>
                    </a:p>
                  </a:txBody>
                  <a:tcPr/>
                </a:tc>
                <a:extLst>
                  <a:ext uri="{0D108BD9-81ED-4DB2-BD59-A6C34878D82A}">
                    <a16:rowId xmlns:a16="http://schemas.microsoft.com/office/drawing/2014/main" val="3308248479"/>
                  </a:ext>
                </a:extLst>
              </a:tr>
            </a:tbl>
          </a:graphicData>
        </a:graphic>
      </p:graphicFrame>
      <p:grpSp>
        <p:nvGrpSpPr>
          <p:cNvPr id="3" name="Group 5"/>
          <p:cNvGrpSpPr/>
          <p:nvPr/>
        </p:nvGrpSpPr>
        <p:grpSpPr>
          <a:xfrm>
            <a:off x="7104113" y="4001676"/>
            <a:ext cx="987369" cy="523220"/>
            <a:chOff x="4195763" y="3788958"/>
            <a:chExt cx="987369" cy="523220"/>
          </a:xfrm>
        </p:grpSpPr>
        <p:sp>
          <p:nvSpPr>
            <p:cNvPr id="7" name="Oval 6"/>
            <p:cNvSpPr/>
            <p:nvPr/>
          </p:nvSpPr>
          <p:spPr bwMode="auto">
            <a:xfrm>
              <a:off x="4195763" y="3943878"/>
              <a:ext cx="609600" cy="368300"/>
            </a:xfrm>
            <a:prstGeom prst="ellipse">
              <a:avLst/>
            </a:prstGeom>
            <a:noFill/>
            <a:ln w="444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a:ln>
                  <a:noFill/>
                </a:ln>
                <a:solidFill>
                  <a:schemeClr val="tx1"/>
                </a:solidFill>
                <a:effectLst/>
                <a:latin typeface="Arial" charset="0"/>
                <a:ea typeface="ＭＳ Ｐゴシック" pitchFamily="1" charset="-128"/>
              </a:endParaRPr>
            </a:p>
          </p:txBody>
        </p:sp>
        <p:sp>
          <p:nvSpPr>
            <p:cNvPr id="8" name="TextBox 7"/>
            <p:cNvSpPr txBox="1"/>
            <p:nvPr/>
          </p:nvSpPr>
          <p:spPr>
            <a:xfrm>
              <a:off x="4798090" y="3788958"/>
              <a:ext cx="385042" cy="523220"/>
            </a:xfrm>
            <a:prstGeom prst="rect">
              <a:avLst/>
            </a:prstGeom>
            <a:noFill/>
          </p:spPr>
          <p:txBody>
            <a:bodyPr wrap="none" rtlCol="0">
              <a:spAutoFit/>
            </a:bodyPr>
            <a:lstStyle/>
            <a:p>
              <a:r>
                <a:rPr lang="en-GB" sz="2800" b="1">
                  <a:solidFill>
                    <a:srgbClr val="C00000"/>
                  </a:solidFill>
                </a:rPr>
                <a:t>x</a:t>
              </a:r>
            </a:p>
          </p:txBody>
        </p:sp>
      </p:grpSp>
      <p:sp>
        <p:nvSpPr>
          <p:cNvPr id="9" name="TextBox 8">
            <a:extLst>
              <a:ext uri="{FF2B5EF4-FFF2-40B4-BE49-F238E27FC236}">
                <a16:creationId xmlns:a16="http://schemas.microsoft.com/office/drawing/2014/main" id="{8F3294BF-D4B6-406E-9BFC-011927E1D591}"/>
              </a:ext>
            </a:extLst>
          </p:cNvPr>
          <p:cNvSpPr txBox="1"/>
          <p:nvPr/>
        </p:nvSpPr>
        <p:spPr>
          <a:xfrm>
            <a:off x="2999656" y="2380818"/>
            <a:ext cx="6288360" cy="400110"/>
          </a:xfrm>
          <a:prstGeom prst="rect">
            <a:avLst/>
          </a:prstGeom>
          <a:noFill/>
        </p:spPr>
        <p:txBody>
          <a:bodyPr wrap="square" rtlCol="0">
            <a:spAutoFit/>
          </a:bodyPr>
          <a:lstStyle/>
          <a:p>
            <a:r>
              <a:rPr lang="en-GB" sz="2000" b="1">
                <a:latin typeface="+mn-lt"/>
              </a:rPr>
              <a:t>Table 2. Existence of ‘FragileX’ Gene</a:t>
            </a:r>
          </a:p>
        </p:txBody>
      </p:sp>
      <p:pic>
        <p:nvPicPr>
          <p:cNvPr id="10" name="Picture 9" descr="A picture containing drawing&#10;&#10;Description automatically generated">
            <a:extLst>
              <a:ext uri="{FF2B5EF4-FFF2-40B4-BE49-F238E27FC236}">
                <a16:creationId xmlns:a16="http://schemas.microsoft.com/office/drawing/2014/main" id="{7B387321-5CC9-4733-88A7-AF115D4634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1248" y="22029"/>
            <a:ext cx="1221904" cy="1155496"/>
          </a:xfrm>
          <a:prstGeom prst="rect">
            <a:avLst/>
          </a:prstGeom>
        </p:spPr>
      </p:pic>
    </p:spTree>
    <p:extLst>
      <p:ext uri="{BB962C8B-B14F-4D97-AF65-F5344CB8AC3E}">
        <p14:creationId xmlns:p14="http://schemas.microsoft.com/office/powerpoint/2010/main" val="896904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SDC Example: Small Counts</a:t>
            </a:r>
            <a:endParaRPr lang="en-US"/>
          </a:p>
        </p:txBody>
      </p:sp>
      <p:sp>
        <p:nvSpPr>
          <p:cNvPr id="5" name="TextBox 4"/>
          <p:cNvSpPr txBox="1"/>
          <p:nvPr/>
        </p:nvSpPr>
        <p:spPr>
          <a:xfrm>
            <a:off x="5080000" y="1238246"/>
            <a:ext cx="5306060" cy="461665"/>
          </a:xfrm>
          <a:prstGeom prst="rect">
            <a:avLst/>
          </a:prstGeom>
          <a:solidFill>
            <a:schemeClr val="accent1">
              <a:lumMod val="90000"/>
            </a:schemeClr>
          </a:solidFill>
          <a:effectLst>
            <a:outerShdw blurRad="63500" sx="102000" sy="102000" algn="ctr" rotWithShape="0">
              <a:prstClr val="black">
                <a:alpha val="40000"/>
              </a:prstClr>
            </a:outerShdw>
          </a:effectLst>
        </p:spPr>
        <p:txBody>
          <a:bodyPr wrap="square" rtlCol="0">
            <a:spAutoFit/>
          </a:bodyPr>
          <a:lstStyle/>
          <a:p>
            <a:r>
              <a:rPr lang="en-GB" sz="2400"/>
              <a:t>Potential problems with this table?</a:t>
            </a:r>
          </a:p>
        </p:txBody>
      </p:sp>
      <p:graphicFrame>
        <p:nvGraphicFramePr>
          <p:cNvPr id="6" name="Table 5">
            <a:extLst>
              <a:ext uri="{FF2B5EF4-FFF2-40B4-BE49-F238E27FC236}">
                <a16:creationId xmlns:a16="http://schemas.microsoft.com/office/drawing/2014/main" id="{0A0708A2-1DD3-48FD-877D-7610D13DCCB7}"/>
              </a:ext>
            </a:extLst>
          </p:cNvPr>
          <p:cNvGraphicFramePr>
            <a:graphicFrameLocks noGrp="1"/>
          </p:cNvGraphicFramePr>
          <p:nvPr/>
        </p:nvGraphicFramePr>
        <p:xfrm>
          <a:off x="3195501" y="3068960"/>
          <a:ext cx="6096000" cy="1854200"/>
        </p:xfrm>
        <a:graphic>
          <a:graphicData uri="http://schemas.openxmlformats.org/drawingml/2006/table">
            <a:tbl>
              <a:tblPr firstRow="1" bandRow="1">
                <a:tableStyleId>{21E4AEA4-8DFA-4A89-87EB-49C32662AFE0}</a:tableStyleId>
              </a:tblPr>
              <a:tblGrid>
                <a:gridCol w="1524000">
                  <a:extLst>
                    <a:ext uri="{9D8B030D-6E8A-4147-A177-3AD203B41FA5}">
                      <a16:colId xmlns:a16="http://schemas.microsoft.com/office/drawing/2014/main" val="2491096021"/>
                    </a:ext>
                  </a:extLst>
                </a:gridCol>
                <a:gridCol w="1524000">
                  <a:extLst>
                    <a:ext uri="{9D8B030D-6E8A-4147-A177-3AD203B41FA5}">
                      <a16:colId xmlns:a16="http://schemas.microsoft.com/office/drawing/2014/main" val="3710996429"/>
                    </a:ext>
                  </a:extLst>
                </a:gridCol>
                <a:gridCol w="1524000">
                  <a:extLst>
                    <a:ext uri="{9D8B030D-6E8A-4147-A177-3AD203B41FA5}">
                      <a16:colId xmlns:a16="http://schemas.microsoft.com/office/drawing/2014/main" val="3851508932"/>
                    </a:ext>
                  </a:extLst>
                </a:gridCol>
                <a:gridCol w="1524000">
                  <a:extLst>
                    <a:ext uri="{9D8B030D-6E8A-4147-A177-3AD203B41FA5}">
                      <a16:colId xmlns:a16="http://schemas.microsoft.com/office/drawing/2014/main" val="289139225"/>
                    </a:ext>
                  </a:extLst>
                </a:gridCol>
              </a:tblGrid>
              <a:tr h="370840">
                <a:tc rowSpan="2">
                  <a:txBody>
                    <a:bodyPr/>
                    <a:lstStyle/>
                    <a:p>
                      <a:r>
                        <a:rPr lang="en-GB"/>
                        <a:t>Diabetes diagnosed?</a:t>
                      </a:r>
                    </a:p>
                  </a:txBody>
                  <a:tcPr/>
                </a:tc>
                <a:tc gridSpan="2">
                  <a:txBody>
                    <a:bodyPr/>
                    <a:lstStyle/>
                    <a:p>
                      <a:pPr algn="ctr"/>
                      <a:r>
                        <a:rPr lang="en-GB"/>
                        <a:t>Has FragileX Gene?</a:t>
                      </a:r>
                    </a:p>
                  </a:txBody>
                  <a:tcPr/>
                </a:tc>
                <a:tc hMerge="1">
                  <a:txBody>
                    <a:bodyPr/>
                    <a:lstStyle/>
                    <a:p>
                      <a:endParaRPr lang="en-GB"/>
                    </a:p>
                  </a:txBody>
                  <a:tcPr/>
                </a:tc>
                <a:tc rowSpan="2">
                  <a:txBody>
                    <a:bodyPr/>
                    <a:lstStyle/>
                    <a:p>
                      <a:pPr algn="ctr"/>
                      <a:r>
                        <a:rPr lang="en-GB"/>
                        <a:t>Total</a:t>
                      </a:r>
                    </a:p>
                  </a:txBody>
                  <a:tcPr anchor="ctr"/>
                </a:tc>
                <a:extLst>
                  <a:ext uri="{0D108BD9-81ED-4DB2-BD59-A6C34878D82A}">
                    <a16:rowId xmlns:a16="http://schemas.microsoft.com/office/drawing/2014/main" val="3716492616"/>
                  </a:ext>
                </a:extLst>
              </a:tr>
              <a:tr h="370840">
                <a:tc vMerge="1">
                  <a:txBody>
                    <a:bodyPr/>
                    <a:lstStyle/>
                    <a:p>
                      <a:endParaRPr lang="en-GB"/>
                    </a:p>
                  </a:txBody>
                  <a:tcPr/>
                </a:tc>
                <a:tc>
                  <a:txBody>
                    <a:bodyPr/>
                    <a:lstStyle/>
                    <a:p>
                      <a:pPr algn="ctr"/>
                      <a:r>
                        <a:rPr lang="en-GB">
                          <a:solidFill>
                            <a:schemeClr val="bg1"/>
                          </a:solidFill>
                        </a:rPr>
                        <a:t>no</a:t>
                      </a:r>
                    </a:p>
                  </a:txBody>
                  <a:tcPr>
                    <a:solidFill>
                      <a:schemeClr val="accent2"/>
                    </a:solidFill>
                  </a:tcPr>
                </a:tc>
                <a:tc>
                  <a:txBody>
                    <a:bodyPr/>
                    <a:lstStyle/>
                    <a:p>
                      <a:pPr algn="ctr"/>
                      <a:r>
                        <a:rPr lang="en-GB">
                          <a:solidFill>
                            <a:schemeClr val="bg1"/>
                          </a:solidFill>
                        </a:rPr>
                        <a:t>yes</a:t>
                      </a:r>
                    </a:p>
                  </a:txBody>
                  <a:tcPr>
                    <a:solidFill>
                      <a:schemeClr val="accent2"/>
                    </a:solidFill>
                  </a:tcPr>
                </a:tc>
                <a:tc vMerge="1">
                  <a:txBody>
                    <a:bodyPr/>
                    <a:lstStyle/>
                    <a:p>
                      <a:endParaRPr lang="en-GB"/>
                    </a:p>
                  </a:txBody>
                  <a:tcPr/>
                </a:tc>
                <a:extLst>
                  <a:ext uri="{0D108BD9-81ED-4DB2-BD59-A6C34878D82A}">
                    <a16:rowId xmlns:a16="http://schemas.microsoft.com/office/drawing/2014/main" val="1636209562"/>
                  </a:ext>
                </a:extLst>
              </a:tr>
              <a:tr h="370840">
                <a:tc>
                  <a:txBody>
                    <a:bodyPr/>
                    <a:lstStyle/>
                    <a:p>
                      <a:r>
                        <a:rPr lang="en-GB"/>
                        <a:t>Yes</a:t>
                      </a:r>
                    </a:p>
                  </a:txBody>
                  <a:tcPr/>
                </a:tc>
                <a:tc>
                  <a:txBody>
                    <a:bodyPr/>
                    <a:lstStyle/>
                    <a:p>
                      <a:pPr algn="r"/>
                      <a:r>
                        <a:rPr lang="en-GB"/>
                        <a:t>114</a:t>
                      </a:r>
                    </a:p>
                  </a:txBody>
                  <a:tcPr/>
                </a:tc>
                <a:tc>
                  <a:txBody>
                    <a:bodyPr/>
                    <a:lstStyle/>
                    <a:p>
                      <a:pPr algn="r"/>
                      <a:r>
                        <a:rPr lang="en-GB"/>
                        <a:t>2</a:t>
                      </a:r>
                    </a:p>
                  </a:txBody>
                  <a:tcPr/>
                </a:tc>
                <a:tc>
                  <a:txBody>
                    <a:bodyPr/>
                    <a:lstStyle/>
                    <a:p>
                      <a:pPr algn="r"/>
                      <a:r>
                        <a:rPr lang="en-GB"/>
                        <a:t>116</a:t>
                      </a:r>
                    </a:p>
                  </a:txBody>
                  <a:tcPr/>
                </a:tc>
                <a:extLst>
                  <a:ext uri="{0D108BD9-81ED-4DB2-BD59-A6C34878D82A}">
                    <a16:rowId xmlns:a16="http://schemas.microsoft.com/office/drawing/2014/main" val="331352636"/>
                  </a:ext>
                </a:extLst>
              </a:tr>
              <a:tr h="370840">
                <a:tc>
                  <a:txBody>
                    <a:bodyPr/>
                    <a:lstStyle/>
                    <a:p>
                      <a:r>
                        <a:rPr lang="en-GB"/>
                        <a:t>no</a:t>
                      </a:r>
                    </a:p>
                  </a:txBody>
                  <a:tcPr/>
                </a:tc>
                <a:tc>
                  <a:txBody>
                    <a:bodyPr/>
                    <a:lstStyle/>
                    <a:p>
                      <a:pPr algn="r"/>
                      <a:r>
                        <a:rPr lang="en-GB"/>
                        <a:t>29</a:t>
                      </a:r>
                    </a:p>
                  </a:txBody>
                  <a:tcPr/>
                </a:tc>
                <a:tc>
                  <a:txBody>
                    <a:bodyPr/>
                    <a:lstStyle/>
                    <a:p>
                      <a:pPr algn="r"/>
                      <a:r>
                        <a:rPr lang="en-GB"/>
                        <a:t>5</a:t>
                      </a:r>
                    </a:p>
                  </a:txBody>
                  <a:tcPr/>
                </a:tc>
                <a:tc>
                  <a:txBody>
                    <a:bodyPr/>
                    <a:lstStyle/>
                    <a:p>
                      <a:pPr algn="r"/>
                      <a:r>
                        <a:rPr lang="en-GB"/>
                        <a:t>34</a:t>
                      </a:r>
                    </a:p>
                  </a:txBody>
                  <a:tcPr/>
                </a:tc>
                <a:extLst>
                  <a:ext uri="{0D108BD9-81ED-4DB2-BD59-A6C34878D82A}">
                    <a16:rowId xmlns:a16="http://schemas.microsoft.com/office/drawing/2014/main" val="822836429"/>
                  </a:ext>
                </a:extLst>
              </a:tr>
              <a:tr h="370840">
                <a:tc>
                  <a:txBody>
                    <a:bodyPr/>
                    <a:lstStyle/>
                    <a:p>
                      <a:r>
                        <a:rPr lang="en-GB"/>
                        <a:t>total</a:t>
                      </a:r>
                    </a:p>
                  </a:txBody>
                  <a:tcPr/>
                </a:tc>
                <a:tc>
                  <a:txBody>
                    <a:bodyPr/>
                    <a:lstStyle/>
                    <a:p>
                      <a:pPr algn="r"/>
                      <a:r>
                        <a:rPr lang="en-GB"/>
                        <a:t>143</a:t>
                      </a:r>
                    </a:p>
                  </a:txBody>
                  <a:tcPr/>
                </a:tc>
                <a:tc>
                  <a:txBody>
                    <a:bodyPr/>
                    <a:lstStyle/>
                    <a:p>
                      <a:pPr algn="r"/>
                      <a:r>
                        <a:rPr lang="en-GB"/>
                        <a:t>7</a:t>
                      </a:r>
                    </a:p>
                  </a:txBody>
                  <a:tcPr/>
                </a:tc>
                <a:tc>
                  <a:txBody>
                    <a:bodyPr/>
                    <a:lstStyle/>
                    <a:p>
                      <a:pPr algn="r"/>
                      <a:r>
                        <a:rPr lang="en-GB"/>
                        <a:t>150</a:t>
                      </a:r>
                    </a:p>
                  </a:txBody>
                  <a:tcPr/>
                </a:tc>
                <a:extLst>
                  <a:ext uri="{0D108BD9-81ED-4DB2-BD59-A6C34878D82A}">
                    <a16:rowId xmlns:a16="http://schemas.microsoft.com/office/drawing/2014/main" val="773860383"/>
                  </a:ext>
                </a:extLst>
              </a:tr>
            </a:tbl>
          </a:graphicData>
        </a:graphic>
      </p:graphicFrame>
      <p:grpSp>
        <p:nvGrpSpPr>
          <p:cNvPr id="3" name="Group 6"/>
          <p:cNvGrpSpPr/>
          <p:nvPr/>
        </p:nvGrpSpPr>
        <p:grpSpPr>
          <a:xfrm>
            <a:off x="7320137" y="3625860"/>
            <a:ext cx="987369" cy="523220"/>
            <a:chOff x="4195763" y="3788958"/>
            <a:chExt cx="987369" cy="523220"/>
          </a:xfrm>
        </p:grpSpPr>
        <p:sp>
          <p:nvSpPr>
            <p:cNvPr id="8" name="Oval 7"/>
            <p:cNvSpPr/>
            <p:nvPr/>
          </p:nvSpPr>
          <p:spPr bwMode="auto">
            <a:xfrm>
              <a:off x="4195763" y="3943878"/>
              <a:ext cx="609600" cy="368300"/>
            </a:xfrm>
            <a:prstGeom prst="ellipse">
              <a:avLst/>
            </a:prstGeom>
            <a:noFill/>
            <a:ln w="444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a:ln>
                  <a:noFill/>
                </a:ln>
                <a:solidFill>
                  <a:schemeClr val="tx1"/>
                </a:solidFill>
                <a:effectLst/>
                <a:latin typeface="Arial" charset="0"/>
                <a:ea typeface="ＭＳ Ｐゴシック" pitchFamily="1" charset="-128"/>
              </a:endParaRPr>
            </a:p>
          </p:txBody>
        </p:sp>
        <p:sp>
          <p:nvSpPr>
            <p:cNvPr id="9" name="TextBox 8"/>
            <p:cNvSpPr txBox="1"/>
            <p:nvPr/>
          </p:nvSpPr>
          <p:spPr>
            <a:xfrm>
              <a:off x="4798090" y="3788958"/>
              <a:ext cx="385042" cy="523220"/>
            </a:xfrm>
            <a:prstGeom prst="rect">
              <a:avLst/>
            </a:prstGeom>
            <a:noFill/>
          </p:spPr>
          <p:txBody>
            <a:bodyPr wrap="none" rtlCol="0">
              <a:spAutoFit/>
            </a:bodyPr>
            <a:lstStyle/>
            <a:p>
              <a:r>
                <a:rPr lang="en-GB" sz="2800" b="1">
                  <a:solidFill>
                    <a:srgbClr val="C00000"/>
                  </a:solidFill>
                </a:rPr>
                <a:t>x</a:t>
              </a:r>
            </a:p>
          </p:txBody>
        </p:sp>
      </p:grpSp>
      <p:sp>
        <p:nvSpPr>
          <p:cNvPr id="7" name="TextBox 6">
            <a:extLst>
              <a:ext uri="{FF2B5EF4-FFF2-40B4-BE49-F238E27FC236}">
                <a16:creationId xmlns:a16="http://schemas.microsoft.com/office/drawing/2014/main" id="{E1E1F81C-DB82-418E-BE48-9879CB59C73C}"/>
              </a:ext>
            </a:extLst>
          </p:cNvPr>
          <p:cNvSpPr txBox="1"/>
          <p:nvPr/>
        </p:nvSpPr>
        <p:spPr>
          <a:xfrm>
            <a:off x="3116524" y="2380818"/>
            <a:ext cx="6291845" cy="400110"/>
          </a:xfrm>
          <a:prstGeom prst="rect">
            <a:avLst/>
          </a:prstGeom>
          <a:noFill/>
        </p:spPr>
        <p:txBody>
          <a:bodyPr wrap="square" rtlCol="0">
            <a:spAutoFit/>
          </a:bodyPr>
          <a:lstStyle/>
          <a:p>
            <a:r>
              <a:rPr lang="en-GB" sz="2000" b="1">
                <a:latin typeface="+mn-lt"/>
              </a:rPr>
              <a:t>Table 3. Diabetes vs FragileX Gene</a:t>
            </a:r>
          </a:p>
        </p:txBody>
      </p:sp>
      <p:pic>
        <p:nvPicPr>
          <p:cNvPr id="10" name="Picture 9" descr="A picture containing drawing&#10;&#10;Description automatically generated">
            <a:extLst>
              <a:ext uri="{FF2B5EF4-FFF2-40B4-BE49-F238E27FC236}">
                <a16:creationId xmlns:a16="http://schemas.microsoft.com/office/drawing/2014/main" id="{AAC326BB-C9E7-4838-87E0-E9F11AFD0A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1248" y="22029"/>
            <a:ext cx="1221904" cy="1155496"/>
          </a:xfrm>
          <a:prstGeom prst="rect">
            <a:avLst/>
          </a:prstGeom>
        </p:spPr>
      </p:pic>
    </p:spTree>
    <p:extLst>
      <p:ext uri="{BB962C8B-B14F-4D97-AF65-F5344CB8AC3E}">
        <p14:creationId xmlns:p14="http://schemas.microsoft.com/office/powerpoint/2010/main" val="20565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4" descr="Related image"/>
          <p:cNvPicPr>
            <a:picLocks noChangeAspect="1" noChangeArrowheads="1"/>
          </p:cNvPicPr>
          <p:nvPr/>
        </p:nvPicPr>
        <p:blipFill>
          <a:blip r:embed="rId3" cstate="print"/>
          <a:srcRect/>
          <a:stretch>
            <a:fillRect/>
          </a:stretch>
        </p:blipFill>
        <p:spPr bwMode="auto">
          <a:xfrm>
            <a:off x="5375920" y="1412776"/>
            <a:ext cx="4464496" cy="4464496"/>
          </a:xfrm>
          <a:prstGeom prst="rect">
            <a:avLst/>
          </a:prstGeom>
          <a:noFill/>
        </p:spPr>
      </p:pic>
      <p:pic>
        <p:nvPicPr>
          <p:cNvPr id="28676" name="Picture 4" descr="Related image"/>
          <p:cNvPicPr>
            <a:picLocks noChangeAspect="1" noChangeArrowheads="1"/>
          </p:cNvPicPr>
          <p:nvPr/>
        </p:nvPicPr>
        <p:blipFill>
          <a:blip r:embed="rId3" cstate="print"/>
          <a:srcRect/>
          <a:stretch>
            <a:fillRect/>
          </a:stretch>
        </p:blipFill>
        <p:spPr bwMode="auto">
          <a:xfrm>
            <a:off x="3719736" y="1412776"/>
            <a:ext cx="4464496" cy="4464496"/>
          </a:xfrm>
          <a:prstGeom prst="rect">
            <a:avLst/>
          </a:prstGeom>
          <a:noFill/>
        </p:spPr>
      </p:pic>
      <p:sp>
        <p:nvSpPr>
          <p:cNvPr id="4" name="Title 3"/>
          <p:cNvSpPr>
            <a:spLocks noGrp="1"/>
          </p:cNvSpPr>
          <p:nvPr>
            <p:ph type="title"/>
          </p:nvPr>
        </p:nvSpPr>
        <p:spPr>
          <a:xfrm>
            <a:off x="1919536" y="188640"/>
            <a:ext cx="7772400" cy="1143000"/>
          </a:xfrm>
        </p:spPr>
        <p:txBody>
          <a:bodyPr/>
          <a:lstStyle/>
          <a:p>
            <a:r>
              <a:rPr lang="en-GB"/>
              <a:t>3 is the magic number….</a:t>
            </a:r>
            <a:endParaRPr lang="en-US"/>
          </a:p>
        </p:txBody>
      </p:sp>
      <p:sp>
        <p:nvSpPr>
          <p:cNvPr id="13" name="TextBox 12"/>
          <p:cNvSpPr txBox="1"/>
          <p:nvPr/>
        </p:nvSpPr>
        <p:spPr>
          <a:xfrm>
            <a:off x="4439816" y="5661249"/>
            <a:ext cx="2592288" cy="830997"/>
          </a:xfrm>
          <a:prstGeom prst="rect">
            <a:avLst/>
          </a:prstGeom>
          <a:noFill/>
        </p:spPr>
        <p:txBody>
          <a:bodyPr wrap="square" rtlCol="0">
            <a:spAutoFit/>
          </a:bodyPr>
          <a:lstStyle/>
          <a:p>
            <a:pPr algn="ctr"/>
            <a:r>
              <a:rPr lang="en-GB" sz="2400"/>
              <a:t>Average income: £40,000</a:t>
            </a:r>
          </a:p>
        </p:txBody>
      </p:sp>
      <p:sp>
        <p:nvSpPr>
          <p:cNvPr id="16" name="TextBox 15"/>
          <p:cNvSpPr txBox="1"/>
          <p:nvPr/>
        </p:nvSpPr>
        <p:spPr>
          <a:xfrm>
            <a:off x="5631294" y="2708920"/>
            <a:ext cx="680730" cy="338554"/>
          </a:xfrm>
          <a:prstGeom prst="rect">
            <a:avLst/>
          </a:prstGeom>
          <a:noFill/>
        </p:spPr>
        <p:txBody>
          <a:bodyPr wrap="square" rtlCol="0">
            <a:spAutoFit/>
          </a:bodyPr>
          <a:lstStyle/>
          <a:p>
            <a:r>
              <a:rPr lang="en-GB" sz="1600" b="1">
                <a:solidFill>
                  <a:schemeClr val="bg1"/>
                </a:solidFill>
              </a:rPr>
              <a:t>£40k</a:t>
            </a:r>
            <a:endParaRPr lang="en-US" sz="1600" b="1">
              <a:solidFill>
                <a:schemeClr val="bg1"/>
              </a:solidFill>
            </a:endParaRPr>
          </a:p>
        </p:txBody>
      </p:sp>
      <p:sp>
        <p:nvSpPr>
          <p:cNvPr id="30" name="TextBox 29"/>
          <p:cNvSpPr txBox="1"/>
          <p:nvPr/>
        </p:nvSpPr>
        <p:spPr>
          <a:xfrm>
            <a:off x="1919536" y="1196752"/>
            <a:ext cx="1152128" cy="523220"/>
          </a:xfrm>
          <a:prstGeom prst="rect">
            <a:avLst/>
          </a:prstGeom>
          <a:noFill/>
        </p:spPr>
        <p:txBody>
          <a:bodyPr wrap="square" rtlCol="0">
            <a:spAutoFit/>
          </a:bodyPr>
          <a:lstStyle/>
          <a:p>
            <a:pPr algn="ctr"/>
            <a:r>
              <a:rPr lang="en-GB" sz="2800" b="1"/>
              <a:t>N = 1</a:t>
            </a:r>
            <a:endParaRPr lang="en-US" sz="2800" b="1"/>
          </a:p>
        </p:txBody>
      </p:sp>
      <p:sp>
        <p:nvSpPr>
          <p:cNvPr id="29" name="Rectangle 28"/>
          <p:cNvSpPr/>
          <p:nvPr/>
        </p:nvSpPr>
        <p:spPr bwMode="auto">
          <a:xfrm>
            <a:off x="1919536" y="1185866"/>
            <a:ext cx="1080120" cy="43204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31" name="TextBox 30"/>
          <p:cNvSpPr txBox="1"/>
          <p:nvPr/>
        </p:nvSpPr>
        <p:spPr>
          <a:xfrm>
            <a:off x="1919536" y="1196752"/>
            <a:ext cx="1152128" cy="523220"/>
          </a:xfrm>
          <a:prstGeom prst="rect">
            <a:avLst/>
          </a:prstGeom>
          <a:noFill/>
        </p:spPr>
        <p:txBody>
          <a:bodyPr wrap="square" rtlCol="0">
            <a:spAutoFit/>
          </a:bodyPr>
          <a:lstStyle/>
          <a:p>
            <a:pPr algn="ctr"/>
            <a:r>
              <a:rPr lang="en-GB" sz="2800" b="1"/>
              <a:t>N = 2</a:t>
            </a:r>
            <a:endParaRPr lang="en-US" sz="2800" b="1"/>
          </a:p>
        </p:txBody>
      </p:sp>
      <p:sp>
        <p:nvSpPr>
          <p:cNvPr id="32" name="Rectangle 31"/>
          <p:cNvSpPr/>
          <p:nvPr/>
        </p:nvSpPr>
        <p:spPr bwMode="auto">
          <a:xfrm>
            <a:off x="4583832" y="5733256"/>
            <a:ext cx="2376264" cy="86409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28" name="TextBox 27"/>
          <p:cNvSpPr txBox="1"/>
          <p:nvPr/>
        </p:nvSpPr>
        <p:spPr>
          <a:xfrm>
            <a:off x="4439816" y="5661249"/>
            <a:ext cx="2592288" cy="830997"/>
          </a:xfrm>
          <a:prstGeom prst="rect">
            <a:avLst/>
          </a:prstGeom>
          <a:noFill/>
        </p:spPr>
        <p:txBody>
          <a:bodyPr wrap="square" rtlCol="0">
            <a:spAutoFit/>
          </a:bodyPr>
          <a:lstStyle/>
          <a:p>
            <a:pPr algn="ctr"/>
            <a:r>
              <a:rPr lang="en-GB" sz="2400"/>
              <a:t>Average income: £35,000</a:t>
            </a:r>
          </a:p>
        </p:txBody>
      </p:sp>
      <p:sp>
        <p:nvSpPr>
          <p:cNvPr id="33" name="TextBox 32"/>
          <p:cNvSpPr txBox="1"/>
          <p:nvPr/>
        </p:nvSpPr>
        <p:spPr>
          <a:xfrm>
            <a:off x="7280786" y="2708920"/>
            <a:ext cx="680730" cy="338554"/>
          </a:xfrm>
          <a:prstGeom prst="rect">
            <a:avLst/>
          </a:prstGeom>
          <a:noFill/>
        </p:spPr>
        <p:txBody>
          <a:bodyPr wrap="square" rtlCol="0">
            <a:spAutoFit/>
          </a:bodyPr>
          <a:lstStyle/>
          <a:p>
            <a:r>
              <a:rPr lang="en-GB" sz="1600" b="1">
                <a:solidFill>
                  <a:schemeClr val="bg1"/>
                </a:solidFill>
              </a:rPr>
              <a:t>£30k</a:t>
            </a:r>
            <a:endParaRPr lang="en-US" sz="1600" b="1">
              <a:solidFill>
                <a:schemeClr val="bg1"/>
              </a:solidFill>
            </a:endParaRPr>
          </a:p>
        </p:txBody>
      </p:sp>
      <p:pic>
        <p:nvPicPr>
          <p:cNvPr id="34" name="Picture 4" descr="Related image"/>
          <p:cNvPicPr>
            <a:picLocks noChangeAspect="1" noChangeArrowheads="1"/>
          </p:cNvPicPr>
          <p:nvPr/>
        </p:nvPicPr>
        <p:blipFill>
          <a:blip r:embed="rId3" cstate="print"/>
          <a:srcRect l="22431"/>
          <a:stretch>
            <a:fillRect/>
          </a:stretch>
        </p:blipFill>
        <p:spPr bwMode="auto">
          <a:xfrm>
            <a:off x="3071664" y="1408582"/>
            <a:ext cx="3463076" cy="4464496"/>
          </a:xfrm>
          <a:prstGeom prst="rect">
            <a:avLst/>
          </a:prstGeom>
          <a:noFill/>
        </p:spPr>
      </p:pic>
      <p:sp>
        <p:nvSpPr>
          <p:cNvPr id="35" name="Rounded Rectangle 34"/>
          <p:cNvSpPr/>
          <p:nvPr/>
        </p:nvSpPr>
        <p:spPr bwMode="auto">
          <a:xfrm>
            <a:off x="1919536" y="1196752"/>
            <a:ext cx="1080120" cy="432048"/>
          </a:xfrm>
          <a:prstGeom prst="round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36" name="TextBox 35"/>
          <p:cNvSpPr txBox="1"/>
          <p:nvPr/>
        </p:nvSpPr>
        <p:spPr>
          <a:xfrm>
            <a:off x="1919536" y="1196752"/>
            <a:ext cx="1152128" cy="523220"/>
          </a:xfrm>
          <a:prstGeom prst="rect">
            <a:avLst/>
          </a:prstGeom>
          <a:noFill/>
        </p:spPr>
        <p:txBody>
          <a:bodyPr wrap="square" rtlCol="0">
            <a:spAutoFit/>
          </a:bodyPr>
          <a:lstStyle/>
          <a:p>
            <a:pPr algn="ctr"/>
            <a:r>
              <a:rPr lang="en-GB" sz="2800" b="1"/>
              <a:t>N = 3</a:t>
            </a:r>
            <a:endParaRPr lang="en-US" sz="2800" b="1"/>
          </a:p>
        </p:txBody>
      </p:sp>
      <p:sp>
        <p:nvSpPr>
          <p:cNvPr id="39" name="Rectangle 38"/>
          <p:cNvSpPr/>
          <p:nvPr/>
        </p:nvSpPr>
        <p:spPr bwMode="auto">
          <a:xfrm>
            <a:off x="7320136" y="2708920"/>
            <a:ext cx="576064" cy="288032"/>
          </a:xfrm>
          <a:prstGeom prst="rect">
            <a:avLst/>
          </a:prstGeom>
          <a:solidFill>
            <a:srgbClr val="0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40" name="Rectangle 39"/>
          <p:cNvSpPr/>
          <p:nvPr/>
        </p:nvSpPr>
        <p:spPr bwMode="auto">
          <a:xfrm>
            <a:off x="4367808" y="5733256"/>
            <a:ext cx="2520280" cy="93610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41" name="TextBox 40"/>
          <p:cNvSpPr txBox="1"/>
          <p:nvPr/>
        </p:nvSpPr>
        <p:spPr>
          <a:xfrm>
            <a:off x="4439816" y="5661249"/>
            <a:ext cx="2592288" cy="830997"/>
          </a:xfrm>
          <a:prstGeom prst="rect">
            <a:avLst/>
          </a:prstGeom>
          <a:noFill/>
        </p:spPr>
        <p:txBody>
          <a:bodyPr wrap="square" rtlCol="0">
            <a:spAutoFit/>
          </a:bodyPr>
          <a:lstStyle/>
          <a:p>
            <a:pPr algn="ctr"/>
            <a:r>
              <a:rPr lang="en-GB" sz="2400"/>
              <a:t>Average income: £40,000</a:t>
            </a:r>
          </a:p>
        </p:txBody>
      </p:sp>
      <p:sp>
        <p:nvSpPr>
          <p:cNvPr id="42" name="TextBox 41"/>
          <p:cNvSpPr txBox="1"/>
          <p:nvPr/>
        </p:nvSpPr>
        <p:spPr>
          <a:xfrm>
            <a:off x="4007768" y="2780929"/>
            <a:ext cx="648072" cy="307777"/>
          </a:xfrm>
          <a:prstGeom prst="rect">
            <a:avLst/>
          </a:prstGeom>
          <a:noFill/>
        </p:spPr>
        <p:txBody>
          <a:bodyPr wrap="square" rtlCol="0">
            <a:spAutoFit/>
          </a:bodyPr>
          <a:lstStyle/>
          <a:p>
            <a:r>
              <a:rPr lang="en-GB" sz="1400" b="1">
                <a:solidFill>
                  <a:schemeClr val="bg1"/>
                </a:solidFill>
              </a:rPr>
              <a:t>????</a:t>
            </a:r>
            <a:endParaRPr lang="en-US" sz="1400" b="1">
              <a:solidFill>
                <a:schemeClr val="bg1"/>
              </a:solidFill>
            </a:endParaRPr>
          </a:p>
        </p:txBody>
      </p:sp>
      <p:sp>
        <p:nvSpPr>
          <p:cNvPr id="43" name="TextBox 42"/>
          <p:cNvSpPr txBox="1"/>
          <p:nvPr/>
        </p:nvSpPr>
        <p:spPr>
          <a:xfrm>
            <a:off x="7320136" y="2708921"/>
            <a:ext cx="648072" cy="307777"/>
          </a:xfrm>
          <a:prstGeom prst="rect">
            <a:avLst/>
          </a:prstGeom>
          <a:noFill/>
        </p:spPr>
        <p:txBody>
          <a:bodyPr wrap="square" rtlCol="0">
            <a:spAutoFit/>
          </a:bodyPr>
          <a:lstStyle/>
          <a:p>
            <a:r>
              <a:rPr lang="en-GB" sz="1400" b="1">
                <a:solidFill>
                  <a:schemeClr val="bg1"/>
                </a:solidFill>
              </a:rPr>
              <a:t>????</a:t>
            </a:r>
            <a:endParaRPr lang="en-US" sz="1400" b="1">
              <a:solidFill>
                <a:schemeClr val="bg1"/>
              </a:solidFill>
            </a:endParaRPr>
          </a:p>
        </p:txBody>
      </p:sp>
      <p:sp>
        <p:nvSpPr>
          <p:cNvPr id="44" name="TextBox 43"/>
          <p:cNvSpPr txBox="1"/>
          <p:nvPr/>
        </p:nvSpPr>
        <p:spPr>
          <a:xfrm>
            <a:off x="8033524" y="1124744"/>
            <a:ext cx="2598980" cy="1077218"/>
          </a:xfrm>
          <a:prstGeom prst="rect">
            <a:avLst/>
          </a:prstGeom>
          <a:noFill/>
        </p:spPr>
        <p:txBody>
          <a:bodyPr wrap="square" rtlCol="0">
            <a:spAutoFit/>
          </a:bodyPr>
          <a:lstStyle/>
          <a:p>
            <a:r>
              <a:rPr lang="en-GB" sz="1600" b="1">
                <a:solidFill>
                  <a:srgbClr val="FF0000"/>
                </a:solidFill>
              </a:rPr>
              <a:t>For the SRS, we bump our threshold of unweighted counts up to 10 to be extra safe</a:t>
            </a:r>
            <a:endParaRPr lang="en-US" sz="1600" b="1">
              <a:solidFill>
                <a:srgbClr val="FF0000"/>
              </a:solidFill>
            </a:endParaRPr>
          </a:p>
        </p:txBody>
      </p:sp>
    </p:spTree>
    <p:extLst>
      <p:ext uri="{BB962C8B-B14F-4D97-AF65-F5344CB8AC3E}">
        <p14:creationId xmlns:p14="http://schemas.microsoft.com/office/powerpoint/2010/main" val="303631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nodeType="withEffect">
                                  <p:stCondLst>
                                    <p:cond delay="0"/>
                                  </p:stCondLst>
                                  <p:childTnLst>
                                    <p:set>
                                      <p:cBhvr>
                                        <p:cTn id="9" dur="1" fill="hold">
                                          <p:stCondLst>
                                            <p:cond delay="0"/>
                                          </p:stCondLst>
                                        </p:cTn>
                                        <p:tgtEl>
                                          <p:spTgt spid="28676"/>
                                        </p:tgtEl>
                                        <p:attrNameLst>
                                          <p:attrName>style.visibility</p:attrName>
                                        </p:attrNameLst>
                                      </p:cBhvr>
                                      <p:to>
                                        <p:strVal val="visible"/>
                                      </p:to>
                                    </p:set>
                                    <p:animEffect transition="in" filter="fade">
                                      <p:cBhvr>
                                        <p:cTn id="10" dur="500"/>
                                        <p:tgtEl>
                                          <p:spTgt spid="28676"/>
                                        </p:tgtEl>
                                      </p:cBhvr>
                                    </p:animEffect>
                                  </p:childTnLst>
                                </p:cTn>
                              </p:par>
                              <p:par>
                                <p:cTn id="11" presetID="9" presetClass="entr" presetSubtype="0" fill="hold" nodeType="with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animEffect transition="in" filter="dissolve">
                                      <p:cBhvr>
                                        <p:cTn id="13" dur="500"/>
                                        <p:tgtEl>
                                          <p:spTgt spid="1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dissolv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childTnLst>
                                </p:cTn>
                              </p:par>
                              <p:par>
                                <p:cTn id="27" presetID="10"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checkerboard(across)">
                                      <p:cBhvr>
                                        <p:cTn id="32" dur="500"/>
                                        <p:tgtEl>
                                          <p:spTgt spid="32"/>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checkerboard(across)">
                                      <p:cBhvr>
                                        <p:cTn id="35" dur="500"/>
                                        <p:tgtEl>
                                          <p:spTgt spid="28"/>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dissolve">
                                      <p:cBhvr>
                                        <p:cTn id="40" dur="500"/>
                                        <p:tgtEl>
                                          <p:spTgt spid="3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fade">
                                      <p:cBhvr>
                                        <p:cTn id="45" dur="500"/>
                                        <p:tgtEl>
                                          <p:spTgt spid="3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500"/>
                                        <p:tgtEl>
                                          <p:spTgt spid="35"/>
                                        </p:tgtEl>
                                      </p:cBhvr>
                                    </p:animEffect>
                                  </p:childTnLst>
                                </p:cTn>
                              </p:par>
                              <p:par>
                                <p:cTn id="49" presetID="10" presetClass="entr" presetSubtype="0" fill="hold" nodeType="with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500"/>
                                        <p:tgtEl>
                                          <p:spTgt spid="3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fade">
                                      <p:cBhvr>
                                        <p:cTn id="54" dur="500"/>
                                        <p:tgtEl>
                                          <p:spTgt spid="39"/>
                                        </p:tgtEl>
                                      </p:cBhvr>
                                    </p:animEffect>
                                  </p:childTnLst>
                                </p:cTn>
                              </p:par>
                              <p:par>
                                <p:cTn id="55" presetID="5" presetClass="entr" presetSubtype="10" fill="hold" grpId="0" nodeType="with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checkerboard(across)">
                                      <p:cBhvr>
                                        <p:cTn id="57" dur="500"/>
                                        <p:tgtEl>
                                          <p:spTgt spid="41"/>
                                        </p:tgtEl>
                                      </p:cBhvr>
                                    </p:animEffect>
                                  </p:childTnLst>
                                </p:cTn>
                              </p:par>
                              <p:par>
                                <p:cTn id="58" presetID="5" presetClass="entr" presetSubtype="10" fill="hold" grpId="0" nodeType="withEffect">
                                  <p:stCondLst>
                                    <p:cond delay="0"/>
                                  </p:stCondLst>
                                  <p:childTnLst>
                                    <p:set>
                                      <p:cBhvr>
                                        <p:cTn id="59" dur="1" fill="hold">
                                          <p:stCondLst>
                                            <p:cond delay="0"/>
                                          </p:stCondLst>
                                        </p:cTn>
                                        <p:tgtEl>
                                          <p:spTgt spid="40"/>
                                        </p:tgtEl>
                                        <p:attrNameLst>
                                          <p:attrName>style.visibility</p:attrName>
                                        </p:attrNameLst>
                                      </p:cBhvr>
                                      <p:to>
                                        <p:strVal val="visible"/>
                                      </p:to>
                                    </p:set>
                                    <p:animEffect transition="in" filter="checkerboard(across)">
                                      <p:cBhvr>
                                        <p:cTn id="60" dur="500"/>
                                        <p:tgtEl>
                                          <p:spTgt spid="40"/>
                                        </p:tgtEl>
                                      </p:cBhvr>
                                    </p:animEffect>
                                  </p:childTnLst>
                                </p:cTn>
                              </p:par>
                            </p:childTnLst>
                          </p:cTn>
                        </p:par>
                      </p:childTnLst>
                    </p:cTn>
                  </p:par>
                  <p:par>
                    <p:cTn id="61" fill="hold">
                      <p:stCondLst>
                        <p:cond delay="indefinite"/>
                      </p:stCondLst>
                      <p:childTnLst>
                        <p:par>
                          <p:cTn id="62" fill="hold">
                            <p:stCondLst>
                              <p:cond delay="0"/>
                            </p:stCondLst>
                            <p:childTnLst>
                              <p:par>
                                <p:cTn id="63" presetID="5" presetClass="entr" presetSubtype="10" fill="hold" grpId="0" nodeType="click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checkerboard(across)">
                                      <p:cBhvr>
                                        <p:cTn id="65" dur="500"/>
                                        <p:tgtEl>
                                          <p:spTgt spid="42"/>
                                        </p:tgtEl>
                                      </p:cBhvr>
                                    </p:animEffect>
                                  </p:childTnLst>
                                </p:cTn>
                              </p:par>
                              <p:par>
                                <p:cTn id="66" presetID="5" presetClass="entr" presetSubtype="10" fill="hold" grpId="0" nodeType="with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checkerboard(across)">
                                      <p:cBhvr>
                                        <p:cTn id="68" dur="500"/>
                                        <p:tgtEl>
                                          <p:spTgt spid="43"/>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fade">
                                      <p:cBhvr>
                                        <p:cTn id="73"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0" grpId="0"/>
      <p:bldP spid="29" grpId="0" animBg="1"/>
      <p:bldP spid="31" grpId="0"/>
      <p:bldP spid="32" grpId="0" animBg="1"/>
      <p:bldP spid="28" grpId="0"/>
      <p:bldP spid="33" grpId="0"/>
      <p:bldP spid="35" grpId="0" animBg="1"/>
      <p:bldP spid="36" grpId="0"/>
      <p:bldP spid="39" grpId="0" animBg="1"/>
      <p:bldP spid="40" grpId="0" animBg="1"/>
      <p:bldP spid="41" grpId="0"/>
      <p:bldP spid="42" grpId="0"/>
      <p:bldP spid="43" grpId="0"/>
      <p:bldP spid="4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SDC Example: Small Counts</a:t>
            </a:r>
            <a:endParaRPr lang="en-US"/>
          </a:p>
        </p:txBody>
      </p:sp>
      <p:sp>
        <p:nvSpPr>
          <p:cNvPr id="5" name="TextBox 4"/>
          <p:cNvSpPr txBox="1"/>
          <p:nvPr/>
        </p:nvSpPr>
        <p:spPr>
          <a:xfrm>
            <a:off x="5080000" y="1238246"/>
            <a:ext cx="5306060" cy="461665"/>
          </a:xfrm>
          <a:prstGeom prst="rect">
            <a:avLst/>
          </a:prstGeom>
          <a:solidFill>
            <a:schemeClr val="accent1">
              <a:lumMod val="90000"/>
            </a:schemeClr>
          </a:solidFill>
          <a:effectLst>
            <a:outerShdw blurRad="63500" sx="102000" sy="102000" algn="ctr" rotWithShape="0">
              <a:prstClr val="black">
                <a:alpha val="40000"/>
              </a:prstClr>
            </a:outerShdw>
          </a:effectLst>
        </p:spPr>
        <p:txBody>
          <a:bodyPr wrap="square" rtlCol="0">
            <a:spAutoFit/>
          </a:bodyPr>
          <a:lstStyle/>
          <a:p>
            <a:r>
              <a:rPr lang="en-GB" sz="2400"/>
              <a:t>Potential problems with this table?</a:t>
            </a:r>
          </a:p>
        </p:txBody>
      </p:sp>
      <p:graphicFrame>
        <p:nvGraphicFramePr>
          <p:cNvPr id="3" name="Table 2">
            <a:extLst>
              <a:ext uri="{FF2B5EF4-FFF2-40B4-BE49-F238E27FC236}">
                <a16:creationId xmlns:a16="http://schemas.microsoft.com/office/drawing/2014/main" id="{7AF6F21E-4820-46E5-9CB8-0DC098B90680}"/>
              </a:ext>
            </a:extLst>
          </p:cNvPr>
          <p:cNvGraphicFramePr>
            <a:graphicFrameLocks noGrp="1"/>
          </p:cNvGraphicFramePr>
          <p:nvPr/>
        </p:nvGraphicFramePr>
        <p:xfrm>
          <a:off x="3048000" y="2996952"/>
          <a:ext cx="6096000" cy="1854200"/>
        </p:xfrm>
        <a:graphic>
          <a:graphicData uri="http://schemas.openxmlformats.org/drawingml/2006/table">
            <a:tbl>
              <a:tblPr firstRow="1" bandRow="1">
                <a:tableStyleId>{21E4AEA4-8DFA-4A89-87EB-49C32662AFE0}</a:tableStyleId>
              </a:tblPr>
              <a:tblGrid>
                <a:gridCol w="1524000">
                  <a:extLst>
                    <a:ext uri="{9D8B030D-6E8A-4147-A177-3AD203B41FA5}">
                      <a16:colId xmlns:a16="http://schemas.microsoft.com/office/drawing/2014/main" val="2370661616"/>
                    </a:ext>
                  </a:extLst>
                </a:gridCol>
                <a:gridCol w="1524000">
                  <a:extLst>
                    <a:ext uri="{9D8B030D-6E8A-4147-A177-3AD203B41FA5}">
                      <a16:colId xmlns:a16="http://schemas.microsoft.com/office/drawing/2014/main" val="1119589807"/>
                    </a:ext>
                  </a:extLst>
                </a:gridCol>
                <a:gridCol w="1524000">
                  <a:extLst>
                    <a:ext uri="{9D8B030D-6E8A-4147-A177-3AD203B41FA5}">
                      <a16:colId xmlns:a16="http://schemas.microsoft.com/office/drawing/2014/main" val="2655376630"/>
                    </a:ext>
                  </a:extLst>
                </a:gridCol>
                <a:gridCol w="1524000">
                  <a:extLst>
                    <a:ext uri="{9D8B030D-6E8A-4147-A177-3AD203B41FA5}">
                      <a16:colId xmlns:a16="http://schemas.microsoft.com/office/drawing/2014/main" val="3335039105"/>
                    </a:ext>
                  </a:extLst>
                </a:gridCol>
              </a:tblGrid>
              <a:tr h="370840">
                <a:tc rowSpan="2">
                  <a:txBody>
                    <a:bodyPr/>
                    <a:lstStyle/>
                    <a:p>
                      <a:r>
                        <a:rPr lang="en-GB"/>
                        <a:t>gender</a:t>
                      </a:r>
                    </a:p>
                  </a:txBody>
                  <a:tcPr/>
                </a:tc>
                <a:tc gridSpan="2">
                  <a:txBody>
                    <a:bodyPr/>
                    <a:lstStyle/>
                    <a:p>
                      <a:pPr algn="ctr"/>
                      <a:r>
                        <a:rPr lang="en-GB"/>
                        <a:t>Imputed values?</a:t>
                      </a:r>
                    </a:p>
                  </a:txBody>
                  <a:tcPr/>
                </a:tc>
                <a:tc hMerge="1">
                  <a:txBody>
                    <a:bodyPr/>
                    <a:lstStyle/>
                    <a:p>
                      <a:endParaRPr lang="en-GB"/>
                    </a:p>
                  </a:txBody>
                  <a:tcPr/>
                </a:tc>
                <a:tc rowSpan="2">
                  <a:txBody>
                    <a:bodyPr/>
                    <a:lstStyle/>
                    <a:p>
                      <a:pPr algn="ctr"/>
                      <a:r>
                        <a:rPr lang="en-GB" b="1"/>
                        <a:t>Total</a:t>
                      </a:r>
                    </a:p>
                  </a:txBody>
                  <a:tcPr anchor="ctr"/>
                </a:tc>
                <a:extLst>
                  <a:ext uri="{0D108BD9-81ED-4DB2-BD59-A6C34878D82A}">
                    <a16:rowId xmlns:a16="http://schemas.microsoft.com/office/drawing/2014/main" val="63154665"/>
                  </a:ext>
                </a:extLst>
              </a:tr>
              <a:tr h="370840">
                <a:tc vMerge="1">
                  <a:txBody>
                    <a:bodyPr/>
                    <a:lstStyle/>
                    <a:p>
                      <a:endParaRPr lang="en-GB"/>
                    </a:p>
                  </a:txBody>
                  <a:tcPr/>
                </a:tc>
                <a:tc>
                  <a:txBody>
                    <a:bodyPr/>
                    <a:lstStyle/>
                    <a:p>
                      <a:pPr algn="ctr"/>
                      <a:r>
                        <a:rPr lang="en-GB">
                          <a:solidFill>
                            <a:schemeClr val="bg1"/>
                          </a:solidFill>
                        </a:rPr>
                        <a:t>no</a:t>
                      </a:r>
                    </a:p>
                  </a:txBody>
                  <a:tcPr>
                    <a:solidFill>
                      <a:schemeClr val="accent2"/>
                    </a:solidFill>
                  </a:tcPr>
                </a:tc>
                <a:tc>
                  <a:txBody>
                    <a:bodyPr/>
                    <a:lstStyle/>
                    <a:p>
                      <a:pPr algn="ctr"/>
                      <a:r>
                        <a:rPr lang="en-GB">
                          <a:solidFill>
                            <a:schemeClr val="bg1"/>
                          </a:solidFill>
                        </a:rPr>
                        <a:t>yes</a:t>
                      </a:r>
                    </a:p>
                  </a:txBody>
                  <a:tcPr>
                    <a:solidFill>
                      <a:schemeClr val="accent2"/>
                    </a:solidFill>
                  </a:tcPr>
                </a:tc>
                <a:tc vMerge="1">
                  <a:txBody>
                    <a:bodyPr/>
                    <a:lstStyle/>
                    <a:p>
                      <a:endParaRPr lang="en-GB"/>
                    </a:p>
                  </a:txBody>
                  <a:tcPr/>
                </a:tc>
                <a:extLst>
                  <a:ext uri="{0D108BD9-81ED-4DB2-BD59-A6C34878D82A}">
                    <a16:rowId xmlns:a16="http://schemas.microsoft.com/office/drawing/2014/main" val="1969195330"/>
                  </a:ext>
                </a:extLst>
              </a:tr>
              <a:tr h="370840">
                <a:tc>
                  <a:txBody>
                    <a:bodyPr/>
                    <a:lstStyle/>
                    <a:p>
                      <a:r>
                        <a:rPr lang="en-GB"/>
                        <a:t>female</a:t>
                      </a:r>
                    </a:p>
                  </a:txBody>
                  <a:tcPr/>
                </a:tc>
                <a:tc>
                  <a:txBody>
                    <a:bodyPr/>
                    <a:lstStyle/>
                    <a:p>
                      <a:pPr algn="r"/>
                      <a:r>
                        <a:rPr lang="en-GB"/>
                        <a:t>89</a:t>
                      </a:r>
                    </a:p>
                  </a:txBody>
                  <a:tcPr/>
                </a:tc>
                <a:tc>
                  <a:txBody>
                    <a:bodyPr/>
                    <a:lstStyle/>
                    <a:p>
                      <a:pPr algn="r"/>
                      <a:r>
                        <a:rPr lang="en-GB"/>
                        <a:t>2</a:t>
                      </a:r>
                    </a:p>
                  </a:txBody>
                  <a:tcPr/>
                </a:tc>
                <a:tc>
                  <a:txBody>
                    <a:bodyPr/>
                    <a:lstStyle/>
                    <a:p>
                      <a:pPr algn="r"/>
                      <a:r>
                        <a:rPr lang="en-GB" b="1"/>
                        <a:t>91</a:t>
                      </a:r>
                    </a:p>
                  </a:txBody>
                  <a:tcPr/>
                </a:tc>
                <a:extLst>
                  <a:ext uri="{0D108BD9-81ED-4DB2-BD59-A6C34878D82A}">
                    <a16:rowId xmlns:a16="http://schemas.microsoft.com/office/drawing/2014/main" val="2729065239"/>
                  </a:ext>
                </a:extLst>
              </a:tr>
              <a:tr h="370840">
                <a:tc>
                  <a:txBody>
                    <a:bodyPr/>
                    <a:lstStyle/>
                    <a:p>
                      <a:r>
                        <a:rPr lang="en-GB"/>
                        <a:t>male</a:t>
                      </a:r>
                    </a:p>
                  </a:txBody>
                  <a:tcPr/>
                </a:tc>
                <a:tc>
                  <a:txBody>
                    <a:bodyPr/>
                    <a:lstStyle/>
                    <a:p>
                      <a:pPr algn="r"/>
                      <a:r>
                        <a:rPr lang="en-GB"/>
                        <a:t>58</a:t>
                      </a:r>
                    </a:p>
                  </a:txBody>
                  <a:tcPr/>
                </a:tc>
                <a:tc>
                  <a:txBody>
                    <a:bodyPr/>
                    <a:lstStyle/>
                    <a:p>
                      <a:pPr algn="r"/>
                      <a:r>
                        <a:rPr lang="en-GB"/>
                        <a:t>1</a:t>
                      </a:r>
                    </a:p>
                  </a:txBody>
                  <a:tcPr/>
                </a:tc>
                <a:tc>
                  <a:txBody>
                    <a:bodyPr/>
                    <a:lstStyle/>
                    <a:p>
                      <a:pPr algn="r"/>
                      <a:r>
                        <a:rPr lang="en-GB" b="1"/>
                        <a:t>59</a:t>
                      </a:r>
                    </a:p>
                  </a:txBody>
                  <a:tcPr/>
                </a:tc>
                <a:extLst>
                  <a:ext uri="{0D108BD9-81ED-4DB2-BD59-A6C34878D82A}">
                    <a16:rowId xmlns:a16="http://schemas.microsoft.com/office/drawing/2014/main" val="2538481547"/>
                  </a:ext>
                </a:extLst>
              </a:tr>
              <a:tr h="370840">
                <a:tc>
                  <a:txBody>
                    <a:bodyPr/>
                    <a:lstStyle/>
                    <a:p>
                      <a:r>
                        <a:rPr lang="en-GB" b="1"/>
                        <a:t>Total</a:t>
                      </a:r>
                    </a:p>
                  </a:txBody>
                  <a:tcPr/>
                </a:tc>
                <a:tc>
                  <a:txBody>
                    <a:bodyPr/>
                    <a:lstStyle/>
                    <a:p>
                      <a:pPr algn="r"/>
                      <a:r>
                        <a:rPr lang="en-GB" b="1"/>
                        <a:t>147</a:t>
                      </a:r>
                    </a:p>
                  </a:txBody>
                  <a:tcPr/>
                </a:tc>
                <a:tc>
                  <a:txBody>
                    <a:bodyPr/>
                    <a:lstStyle/>
                    <a:p>
                      <a:pPr algn="r"/>
                      <a:r>
                        <a:rPr lang="en-GB" b="1"/>
                        <a:t>3</a:t>
                      </a:r>
                    </a:p>
                  </a:txBody>
                  <a:tcPr/>
                </a:tc>
                <a:tc>
                  <a:txBody>
                    <a:bodyPr/>
                    <a:lstStyle/>
                    <a:p>
                      <a:pPr algn="r"/>
                      <a:r>
                        <a:rPr lang="en-GB" b="1"/>
                        <a:t>150</a:t>
                      </a:r>
                    </a:p>
                  </a:txBody>
                  <a:tcPr/>
                </a:tc>
                <a:extLst>
                  <a:ext uri="{0D108BD9-81ED-4DB2-BD59-A6C34878D82A}">
                    <a16:rowId xmlns:a16="http://schemas.microsoft.com/office/drawing/2014/main" val="1575621726"/>
                  </a:ext>
                </a:extLst>
              </a:tr>
            </a:tbl>
          </a:graphicData>
        </a:graphic>
      </p:graphicFrame>
      <p:sp>
        <p:nvSpPr>
          <p:cNvPr id="4" name="TextBox 3">
            <a:extLst>
              <a:ext uri="{FF2B5EF4-FFF2-40B4-BE49-F238E27FC236}">
                <a16:creationId xmlns:a16="http://schemas.microsoft.com/office/drawing/2014/main" id="{58EDC17C-D77F-4586-838F-E5E4FC0D99EE}"/>
              </a:ext>
            </a:extLst>
          </p:cNvPr>
          <p:cNvSpPr txBox="1"/>
          <p:nvPr/>
        </p:nvSpPr>
        <p:spPr>
          <a:xfrm>
            <a:off x="2927648" y="2380818"/>
            <a:ext cx="6000328" cy="400110"/>
          </a:xfrm>
          <a:prstGeom prst="rect">
            <a:avLst/>
          </a:prstGeom>
          <a:noFill/>
        </p:spPr>
        <p:txBody>
          <a:bodyPr wrap="square" rtlCol="0">
            <a:spAutoFit/>
          </a:bodyPr>
          <a:lstStyle/>
          <a:p>
            <a:r>
              <a:rPr lang="en-GB" sz="2000" b="1">
                <a:latin typeface="+mn-lt"/>
              </a:rPr>
              <a:t>Table 4. No. of imputed values in dataset</a:t>
            </a:r>
          </a:p>
        </p:txBody>
      </p:sp>
      <p:pic>
        <p:nvPicPr>
          <p:cNvPr id="6" name="Picture 5" descr="A picture containing drawing&#10;&#10;Description automatically generated">
            <a:extLst>
              <a:ext uri="{FF2B5EF4-FFF2-40B4-BE49-F238E27FC236}">
                <a16:creationId xmlns:a16="http://schemas.microsoft.com/office/drawing/2014/main" id="{EC4ADC90-A2AB-472E-93BB-06DC450498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1248" y="22029"/>
            <a:ext cx="1221904" cy="1155496"/>
          </a:xfrm>
          <a:prstGeom prst="rect">
            <a:avLst/>
          </a:prstGeom>
        </p:spPr>
      </p:pic>
    </p:spTree>
    <p:extLst>
      <p:ext uri="{BB962C8B-B14F-4D97-AF65-F5344CB8AC3E}">
        <p14:creationId xmlns:p14="http://schemas.microsoft.com/office/powerpoint/2010/main" val="34104057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SDC Example: Class Disclosure</a:t>
            </a:r>
            <a:endParaRPr lang="en-US"/>
          </a:p>
        </p:txBody>
      </p:sp>
      <p:sp>
        <p:nvSpPr>
          <p:cNvPr id="5" name="TextBox 4"/>
          <p:cNvSpPr txBox="1"/>
          <p:nvPr/>
        </p:nvSpPr>
        <p:spPr>
          <a:xfrm>
            <a:off x="5080000" y="1238246"/>
            <a:ext cx="5306060" cy="461665"/>
          </a:xfrm>
          <a:prstGeom prst="rect">
            <a:avLst/>
          </a:prstGeom>
          <a:solidFill>
            <a:schemeClr val="accent1">
              <a:lumMod val="90000"/>
            </a:schemeClr>
          </a:solidFill>
          <a:effectLst>
            <a:outerShdw blurRad="63500" sx="102000" sy="102000" algn="ctr" rotWithShape="0">
              <a:prstClr val="black">
                <a:alpha val="40000"/>
              </a:prstClr>
            </a:outerShdw>
          </a:effectLst>
        </p:spPr>
        <p:txBody>
          <a:bodyPr wrap="square" rtlCol="0">
            <a:spAutoFit/>
          </a:bodyPr>
          <a:lstStyle/>
          <a:p>
            <a:r>
              <a:rPr lang="en-GB" sz="2400"/>
              <a:t>Potential problems with this table?</a:t>
            </a:r>
          </a:p>
        </p:txBody>
      </p:sp>
      <p:graphicFrame>
        <p:nvGraphicFramePr>
          <p:cNvPr id="8" name="Table 7">
            <a:extLst>
              <a:ext uri="{FF2B5EF4-FFF2-40B4-BE49-F238E27FC236}">
                <a16:creationId xmlns:a16="http://schemas.microsoft.com/office/drawing/2014/main" id="{E2430864-3010-41FE-AE6C-33C3A5899438}"/>
              </a:ext>
            </a:extLst>
          </p:cNvPr>
          <p:cNvGraphicFramePr>
            <a:graphicFrameLocks noGrp="1"/>
          </p:cNvGraphicFramePr>
          <p:nvPr/>
        </p:nvGraphicFramePr>
        <p:xfrm>
          <a:off x="1958381" y="2766010"/>
          <a:ext cx="8172400" cy="3399295"/>
        </p:xfrm>
        <a:graphic>
          <a:graphicData uri="http://schemas.openxmlformats.org/drawingml/2006/table">
            <a:tbl>
              <a:tblPr firstRow="1" bandRow="1">
                <a:tableStyleId>{21E4AEA4-8DFA-4A89-87EB-49C32662AFE0}</a:tableStyleId>
              </a:tblPr>
              <a:tblGrid>
                <a:gridCol w="1855953">
                  <a:extLst>
                    <a:ext uri="{9D8B030D-6E8A-4147-A177-3AD203B41FA5}">
                      <a16:colId xmlns:a16="http://schemas.microsoft.com/office/drawing/2014/main" val="339546716"/>
                    </a:ext>
                  </a:extLst>
                </a:gridCol>
                <a:gridCol w="1238595">
                  <a:extLst>
                    <a:ext uri="{9D8B030D-6E8A-4147-A177-3AD203B41FA5}">
                      <a16:colId xmlns:a16="http://schemas.microsoft.com/office/drawing/2014/main" val="3386978618"/>
                    </a:ext>
                  </a:extLst>
                </a:gridCol>
                <a:gridCol w="1238595">
                  <a:extLst>
                    <a:ext uri="{9D8B030D-6E8A-4147-A177-3AD203B41FA5}">
                      <a16:colId xmlns:a16="http://schemas.microsoft.com/office/drawing/2014/main" val="2696953445"/>
                    </a:ext>
                  </a:extLst>
                </a:gridCol>
                <a:gridCol w="1238595">
                  <a:extLst>
                    <a:ext uri="{9D8B030D-6E8A-4147-A177-3AD203B41FA5}">
                      <a16:colId xmlns:a16="http://schemas.microsoft.com/office/drawing/2014/main" val="630634672"/>
                    </a:ext>
                  </a:extLst>
                </a:gridCol>
                <a:gridCol w="1238595">
                  <a:extLst>
                    <a:ext uri="{9D8B030D-6E8A-4147-A177-3AD203B41FA5}">
                      <a16:colId xmlns:a16="http://schemas.microsoft.com/office/drawing/2014/main" val="1110882987"/>
                    </a:ext>
                  </a:extLst>
                </a:gridCol>
                <a:gridCol w="1362067">
                  <a:extLst>
                    <a:ext uri="{9D8B030D-6E8A-4147-A177-3AD203B41FA5}">
                      <a16:colId xmlns:a16="http://schemas.microsoft.com/office/drawing/2014/main" val="646038936"/>
                    </a:ext>
                  </a:extLst>
                </a:gridCol>
              </a:tblGrid>
              <a:tr h="428917">
                <a:tc rowSpan="2">
                  <a:txBody>
                    <a:bodyPr/>
                    <a:lstStyle/>
                    <a:p>
                      <a:r>
                        <a:rPr lang="en-GB"/>
                        <a:t>Highest Qualification</a:t>
                      </a:r>
                    </a:p>
                  </a:txBody>
                  <a:tcPr/>
                </a:tc>
                <a:tc gridSpan="4">
                  <a:txBody>
                    <a:bodyPr/>
                    <a:lstStyle/>
                    <a:p>
                      <a:pPr algn="ctr"/>
                      <a:r>
                        <a:rPr lang="en-GB"/>
                        <a:t>Income quartile (lowest to highest)</a:t>
                      </a:r>
                    </a:p>
                  </a:txBody>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gn="ctr"/>
                      <a:r>
                        <a:rPr lang="en-GB"/>
                        <a:t>Total</a:t>
                      </a:r>
                    </a:p>
                  </a:txBody>
                  <a:tcPr anchor="ctr"/>
                </a:tc>
                <a:extLst>
                  <a:ext uri="{0D108BD9-81ED-4DB2-BD59-A6C34878D82A}">
                    <a16:rowId xmlns:a16="http://schemas.microsoft.com/office/drawing/2014/main" val="1437685898"/>
                  </a:ext>
                </a:extLst>
              </a:tr>
              <a:tr h="396876">
                <a:tc vMerge="1">
                  <a:txBody>
                    <a:bodyPr/>
                    <a:lstStyle/>
                    <a:p>
                      <a:endParaRPr lang="en-GB"/>
                    </a:p>
                  </a:txBody>
                  <a:tcPr/>
                </a:tc>
                <a:tc>
                  <a:txBody>
                    <a:bodyPr/>
                    <a:lstStyle/>
                    <a:p>
                      <a:pPr algn="ctr"/>
                      <a:r>
                        <a:rPr lang="en-GB">
                          <a:solidFill>
                            <a:schemeClr val="bg1"/>
                          </a:solidFill>
                        </a:rPr>
                        <a:t>1</a:t>
                      </a:r>
                    </a:p>
                  </a:txBody>
                  <a:tcPr>
                    <a:solidFill>
                      <a:schemeClr val="accent2"/>
                    </a:solidFill>
                  </a:tcPr>
                </a:tc>
                <a:tc>
                  <a:txBody>
                    <a:bodyPr/>
                    <a:lstStyle/>
                    <a:p>
                      <a:pPr algn="ctr"/>
                      <a:r>
                        <a:rPr lang="en-GB">
                          <a:solidFill>
                            <a:schemeClr val="bg1"/>
                          </a:solidFill>
                        </a:rPr>
                        <a:t>2</a:t>
                      </a:r>
                    </a:p>
                  </a:txBody>
                  <a:tcPr>
                    <a:solidFill>
                      <a:schemeClr val="accent2"/>
                    </a:solidFill>
                  </a:tcPr>
                </a:tc>
                <a:tc>
                  <a:txBody>
                    <a:bodyPr/>
                    <a:lstStyle/>
                    <a:p>
                      <a:pPr algn="ctr"/>
                      <a:r>
                        <a:rPr lang="en-GB">
                          <a:solidFill>
                            <a:schemeClr val="bg1"/>
                          </a:solidFill>
                        </a:rPr>
                        <a:t>3</a:t>
                      </a:r>
                    </a:p>
                  </a:txBody>
                  <a:tcPr>
                    <a:solidFill>
                      <a:schemeClr val="accent2"/>
                    </a:solidFill>
                  </a:tcPr>
                </a:tc>
                <a:tc>
                  <a:txBody>
                    <a:bodyPr/>
                    <a:lstStyle/>
                    <a:p>
                      <a:pPr algn="ctr"/>
                      <a:r>
                        <a:rPr lang="en-GB">
                          <a:solidFill>
                            <a:schemeClr val="bg1"/>
                          </a:solidFill>
                        </a:rPr>
                        <a:t>4</a:t>
                      </a:r>
                    </a:p>
                  </a:txBody>
                  <a:tcPr>
                    <a:solidFill>
                      <a:schemeClr val="accent2"/>
                    </a:solidFill>
                  </a:tcPr>
                </a:tc>
                <a:tc vMerge="1">
                  <a:txBody>
                    <a:bodyPr/>
                    <a:lstStyle/>
                    <a:p>
                      <a:endParaRPr lang="en-GB"/>
                    </a:p>
                  </a:txBody>
                  <a:tcPr/>
                </a:tc>
                <a:extLst>
                  <a:ext uri="{0D108BD9-81ED-4DB2-BD59-A6C34878D82A}">
                    <a16:rowId xmlns:a16="http://schemas.microsoft.com/office/drawing/2014/main" val="2555361927"/>
                  </a:ext>
                </a:extLst>
              </a:tr>
              <a:tr h="428917">
                <a:tc>
                  <a:txBody>
                    <a:bodyPr/>
                    <a:lstStyle/>
                    <a:p>
                      <a:r>
                        <a:rPr lang="en-GB"/>
                        <a:t>Postgrad</a:t>
                      </a:r>
                    </a:p>
                  </a:txBody>
                  <a:tcPr/>
                </a:tc>
                <a:tc>
                  <a:txBody>
                    <a:bodyPr/>
                    <a:lstStyle/>
                    <a:p>
                      <a:pPr algn="r"/>
                      <a:r>
                        <a:rPr lang="en-GB"/>
                        <a:t>1</a:t>
                      </a:r>
                    </a:p>
                  </a:txBody>
                  <a:tcPr/>
                </a:tc>
                <a:tc>
                  <a:txBody>
                    <a:bodyPr/>
                    <a:lstStyle/>
                    <a:p>
                      <a:pPr algn="r"/>
                      <a:r>
                        <a:rPr lang="en-GB"/>
                        <a:t>1</a:t>
                      </a:r>
                    </a:p>
                  </a:txBody>
                  <a:tcPr/>
                </a:tc>
                <a:tc>
                  <a:txBody>
                    <a:bodyPr/>
                    <a:lstStyle/>
                    <a:p>
                      <a:pPr algn="r"/>
                      <a:r>
                        <a:rPr lang="en-GB"/>
                        <a:t>8</a:t>
                      </a:r>
                    </a:p>
                  </a:txBody>
                  <a:tcPr/>
                </a:tc>
                <a:tc>
                  <a:txBody>
                    <a:bodyPr/>
                    <a:lstStyle/>
                    <a:p>
                      <a:pPr algn="r"/>
                      <a:r>
                        <a:rPr lang="en-GB"/>
                        <a:t>18</a:t>
                      </a:r>
                    </a:p>
                  </a:txBody>
                  <a:tcPr/>
                </a:tc>
                <a:tc>
                  <a:txBody>
                    <a:bodyPr/>
                    <a:lstStyle/>
                    <a:p>
                      <a:pPr algn="r"/>
                      <a:r>
                        <a:rPr lang="en-GB"/>
                        <a:t>28</a:t>
                      </a:r>
                    </a:p>
                  </a:txBody>
                  <a:tcPr/>
                </a:tc>
                <a:extLst>
                  <a:ext uri="{0D108BD9-81ED-4DB2-BD59-A6C34878D82A}">
                    <a16:rowId xmlns:a16="http://schemas.microsoft.com/office/drawing/2014/main" val="2242307301"/>
                  </a:ext>
                </a:extLst>
              </a:tr>
              <a:tr h="428917">
                <a:tc>
                  <a:txBody>
                    <a:bodyPr/>
                    <a:lstStyle/>
                    <a:p>
                      <a:r>
                        <a:rPr lang="en-GB"/>
                        <a:t>Degree</a:t>
                      </a:r>
                    </a:p>
                  </a:txBody>
                  <a:tcPr/>
                </a:tc>
                <a:tc>
                  <a:txBody>
                    <a:bodyPr/>
                    <a:lstStyle/>
                    <a:p>
                      <a:pPr algn="r"/>
                      <a:r>
                        <a:rPr lang="en-GB"/>
                        <a:t>2</a:t>
                      </a:r>
                    </a:p>
                  </a:txBody>
                  <a:tcPr/>
                </a:tc>
                <a:tc>
                  <a:txBody>
                    <a:bodyPr/>
                    <a:lstStyle/>
                    <a:p>
                      <a:pPr algn="r"/>
                      <a:r>
                        <a:rPr lang="en-GB"/>
                        <a:t>6</a:t>
                      </a:r>
                    </a:p>
                  </a:txBody>
                  <a:tcPr/>
                </a:tc>
                <a:tc>
                  <a:txBody>
                    <a:bodyPr/>
                    <a:lstStyle/>
                    <a:p>
                      <a:pPr algn="r"/>
                      <a:r>
                        <a:rPr lang="en-GB"/>
                        <a:t>14</a:t>
                      </a:r>
                    </a:p>
                  </a:txBody>
                  <a:tcPr/>
                </a:tc>
                <a:tc>
                  <a:txBody>
                    <a:bodyPr/>
                    <a:lstStyle/>
                    <a:p>
                      <a:pPr algn="r"/>
                      <a:r>
                        <a:rPr lang="en-GB"/>
                        <a:t>17</a:t>
                      </a:r>
                    </a:p>
                  </a:txBody>
                  <a:tcPr/>
                </a:tc>
                <a:tc>
                  <a:txBody>
                    <a:bodyPr/>
                    <a:lstStyle/>
                    <a:p>
                      <a:pPr algn="r"/>
                      <a:r>
                        <a:rPr lang="en-GB"/>
                        <a:t>39</a:t>
                      </a:r>
                    </a:p>
                  </a:txBody>
                  <a:tcPr/>
                </a:tc>
                <a:extLst>
                  <a:ext uri="{0D108BD9-81ED-4DB2-BD59-A6C34878D82A}">
                    <a16:rowId xmlns:a16="http://schemas.microsoft.com/office/drawing/2014/main" val="3886084392"/>
                  </a:ext>
                </a:extLst>
              </a:tr>
              <a:tr h="428917">
                <a:tc>
                  <a:txBody>
                    <a:bodyPr/>
                    <a:lstStyle/>
                    <a:p>
                      <a:r>
                        <a:rPr lang="en-GB"/>
                        <a:t>College</a:t>
                      </a:r>
                    </a:p>
                  </a:txBody>
                  <a:tcPr/>
                </a:tc>
                <a:tc>
                  <a:txBody>
                    <a:bodyPr/>
                    <a:lstStyle/>
                    <a:p>
                      <a:pPr algn="r"/>
                      <a:r>
                        <a:rPr lang="en-GB"/>
                        <a:t>8</a:t>
                      </a:r>
                    </a:p>
                  </a:txBody>
                  <a:tcPr/>
                </a:tc>
                <a:tc>
                  <a:txBody>
                    <a:bodyPr/>
                    <a:lstStyle/>
                    <a:p>
                      <a:pPr algn="r"/>
                      <a:r>
                        <a:rPr lang="en-GB"/>
                        <a:t>18</a:t>
                      </a:r>
                    </a:p>
                  </a:txBody>
                  <a:tcPr/>
                </a:tc>
                <a:tc>
                  <a:txBody>
                    <a:bodyPr/>
                    <a:lstStyle/>
                    <a:p>
                      <a:pPr algn="r"/>
                      <a:r>
                        <a:rPr lang="en-GB"/>
                        <a:t>16</a:t>
                      </a:r>
                    </a:p>
                  </a:txBody>
                  <a:tcPr/>
                </a:tc>
                <a:tc>
                  <a:txBody>
                    <a:bodyPr/>
                    <a:lstStyle/>
                    <a:p>
                      <a:pPr algn="r"/>
                      <a:r>
                        <a:rPr lang="en-GB"/>
                        <a:t>3</a:t>
                      </a:r>
                    </a:p>
                  </a:txBody>
                  <a:tcPr/>
                </a:tc>
                <a:tc>
                  <a:txBody>
                    <a:bodyPr/>
                    <a:lstStyle/>
                    <a:p>
                      <a:pPr algn="r"/>
                      <a:r>
                        <a:rPr lang="en-GB"/>
                        <a:t>45</a:t>
                      </a:r>
                    </a:p>
                  </a:txBody>
                  <a:tcPr/>
                </a:tc>
                <a:extLst>
                  <a:ext uri="{0D108BD9-81ED-4DB2-BD59-A6C34878D82A}">
                    <a16:rowId xmlns:a16="http://schemas.microsoft.com/office/drawing/2014/main" val="2868673272"/>
                  </a:ext>
                </a:extLst>
              </a:tr>
              <a:tr h="428917">
                <a:tc>
                  <a:txBody>
                    <a:bodyPr/>
                    <a:lstStyle/>
                    <a:p>
                      <a:r>
                        <a:rPr lang="en-GB"/>
                        <a:t>School</a:t>
                      </a:r>
                    </a:p>
                  </a:txBody>
                  <a:tcPr/>
                </a:tc>
                <a:tc>
                  <a:txBody>
                    <a:bodyPr/>
                    <a:lstStyle/>
                    <a:p>
                      <a:pPr algn="r"/>
                      <a:r>
                        <a:rPr lang="en-GB"/>
                        <a:t>13</a:t>
                      </a:r>
                    </a:p>
                  </a:txBody>
                  <a:tcPr/>
                </a:tc>
                <a:tc>
                  <a:txBody>
                    <a:bodyPr/>
                    <a:lstStyle/>
                    <a:p>
                      <a:pPr algn="r"/>
                      <a:r>
                        <a:rPr lang="en-GB"/>
                        <a:t>9</a:t>
                      </a:r>
                    </a:p>
                  </a:txBody>
                  <a:tcPr/>
                </a:tc>
                <a:tc>
                  <a:txBody>
                    <a:bodyPr/>
                    <a:lstStyle/>
                    <a:p>
                      <a:pPr algn="r"/>
                      <a:r>
                        <a:rPr lang="en-GB"/>
                        <a:t>0</a:t>
                      </a:r>
                    </a:p>
                  </a:txBody>
                  <a:tcPr/>
                </a:tc>
                <a:tc>
                  <a:txBody>
                    <a:bodyPr/>
                    <a:lstStyle/>
                    <a:p>
                      <a:pPr algn="r"/>
                      <a:r>
                        <a:rPr lang="en-GB"/>
                        <a:t>0</a:t>
                      </a:r>
                    </a:p>
                  </a:txBody>
                  <a:tcPr/>
                </a:tc>
                <a:tc>
                  <a:txBody>
                    <a:bodyPr/>
                    <a:lstStyle/>
                    <a:p>
                      <a:pPr algn="r"/>
                      <a:r>
                        <a:rPr lang="en-GB"/>
                        <a:t>22</a:t>
                      </a:r>
                    </a:p>
                  </a:txBody>
                  <a:tcPr/>
                </a:tc>
                <a:extLst>
                  <a:ext uri="{0D108BD9-81ED-4DB2-BD59-A6C34878D82A}">
                    <a16:rowId xmlns:a16="http://schemas.microsoft.com/office/drawing/2014/main" val="2843698208"/>
                  </a:ext>
                </a:extLst>
              </a:tr>
              <a:tr h="428917">
                <a:tc>
                  <a:txBody>
                    <a:bodyPr/>
                    <a:lstStyle/>
                    <a:p>
                      <a:r>
                        <a:rPr lang="en-GB"/>
                        <a:t>None</a:t>
                      </a:r>
                    </a:p>
                  </a:txBody>
                  <a:tcPr/>
                </a:tc>
                <a:tc>
                  <a:txBody>
                    <a:bodyPr/>
                    <a:lstStyle/>
                    <a:p>
                      <a:pPr algn="r"/>
                      <a:r>
                        <a:rPr lang="en-GB"/>
                        <a:t>13</a:t>
                      </a:r>
                    </a:p>
                  </a:txBody>
                  <a:tcPr/>
                </a:tc>
                <a:tc>
                  <a:txBody>
                    <a:bodyPr/>
                    <a:lstStyle/>
                    <a:p>
                      <a:pPr algn="r"/>
                      <a:r>
                        <a:rPr lang="en-GB"/>
                        <a:t>3</a:t>
                      </a:r>
                    </a:p>
                  </a:txBody>
                  <a:tcPr/>
                </a:tc>
                <a:tc>
                  <a:txBody>
                    <a:bodyPr/>
                    <a:lstStyle/>
                    <a:p>
                      <a:pPr algn="r"/>
                      <a:r>
                        <a:rPr lang="en-GB"/>
                        <a:t>0</a:t>
                      </a:r>
                    </a:p>
                  </a:txBody>
                  <a:tcPr/>
                </a:tc>
                <a:tc>
                  <a:txBody>
                    <a:bodyPr/>
                    <a:lstStyle/>
                    <a:p>
                      <a:pPr algn="r"/>
                      <a:r>
                        <a:rPr lang="en-GB"/>
                        <a:t>0</a:t>
                      </a:r>
                    </a:p>
                  </a:txBody>
                  <a:tcPr/>
                </a:tc>
                <a:tc>
                  <a:txBody>
                    <a:bodyPr/>
                    <a:lstStyle/>
                    <a:p>
                      <a:pPr algn="r"/>
                      <a:r>
                        <a:rPr lang="en-GB"/>
                        <a:t>16</a:t>
                      </a:r>
                    </a:p>
                  </a:txBody>
                  <a:tcPr/>
                </a:tc>
                <a:extLst>
                  <a:ext uri="{0D108BD9-81ED-4DB2-BD59-A6C34878D82A}">
                    <a16:rowId xmlns:a16="http://schemas.microsoft.com/office/drawing/2014/main" val="2632682769"/>
                  </a:ext>
                </a:extLst>
              </a:tr>
              <a:tr h="428917">
                <a:tc>
                  <a:txBody>
                    <a:bodyPr/>
                    <a:lstStyle/>
                    <a:p>
                      <a:r>
                        <a:rPr lang="en-GB"/>
                        <a:t>Total</a:t>
                      </a:r>
                    </a:p>
                  </a:txBody>
                  <a:tcPr/>
                </a:tc>
                <a:tc>
                  <a:txBody>
                    <a:bodyPr/>
                    <a:lstStyle/>
                    <a:p>
                      <a:pPr algn="r"/>
                      <a:r>
                        <a:rPr lang="en-GB"/>
                        <a:t>37</a:t>
                      </a:r>
                    </a:p>
                  </a:txBody>
                  <a:tcPr/>
                </a:tc>
                <a:tc>
                  <a:txBody>
                    <a:bodyPr/>
                    <a:lstStyle/>
                    <a:p>
                      <a:pPr algn="r"/>
                      <a:r>
                        <a:rPr lang="en-GB"/>
                        <a:t>37</a:t>
                      </a:r>
                    </a:p>
                  </a:txBody>
                  <a:tcPr/>
                </a:tc>
                <a:tc>
                  <a:txBody>
                    <a:bodyPr/>
                    <a:lstStyle/>
                    <a:p>
                      <a:pPr algn="r"/>
                      <a:r>
                        <a:rPr lang="en-GB"/>
                        <a:t>38</a:t>
                      </a:r>
                    </a:p>
                  </a:txBody>
                  <a:tcPr/>
                </a:tc>
                <a:tc>
                  <a:txBody>
                    <a:bodyPr/>
                    <a:lstStyle/>
                    <a:p>
                      <a:pPr algn="r"/>
                      <a:r>
                        <a:rPr lang="en-GB"/>
                        <a:t>38</a:t>
                      </a:r>
                    </a:p>
                  </a:txBody>
                  <a:tcPr/>
                </a:tc>
                <a:tc>
                  <a:txBody>
                    <a:bodyPr/>
                    <a:lstStyle/>
                    <a:p>
                      <a:pPr algn="r"/>
                      <a:r>
                        <a:rPr lang="en-GB"/>
                        <a:t>150</a:t>
                      </a:r>
                    </a:p>
                  </a:txBody>
                  <a:tcPr/>
                </a:tc>
                <a:extLst>
                  <a:ext uri="{0D108BD9-81ED-4DB2-BD59-A6C34878D82A}">
                    <a16:rowId xmlns:a16="http://schemas.microsoft.com/office/drawing/2014/main" val="923108383"/>
                  </a:ext>
                </a:extLst>
              </a:tr>
            </a:tbl>
          </a:graphicData>
        </a:graphic>
      </p:graphicFrame>
      <p:grpSp>
        <p:nvGrpSpPr>
          <p:cNvPr id="4" name="Group 3"/>
          <p:cNvGrpSpPr/>
          <p:nvPr/>
        </p:nvGrpSpPr>
        <p:grpSpPr>
          <a:xfrm>
            <a:off x="5831405" y="3441290"/>
            <a:ext cx="987369" cy="523220"/>
            <a:chOff x="4195763" y="3788958"/>
            <a:chExt cx="987369" cy="523220"/>
          </a:xfrm>
        </p:grpSpPr>
        <p:sp>
          <p:nvSpPr>
            <p:cNvPr id="7" name="Oval 6"/>
            <p:cNvSpPr/>
            <p:nvPr/>
          </p:nvSpPr>
          <p:spPr bwMode="auto">
            <a:xfrm>
              <a:off x="4195763" y="3943878"/>
              <a:ext cx="609600" cy="368300"/>
            </a:xfrm>
            <a:prstGeom prst="ellipse">
              <a:avLst/>
            </a:prstGeom>
            <a:noFill/>
            <a:ln w="444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a:ln>
                  <a:noFill/>
                </a:ln>
                <a:solidFill>
                  <a:schemeClr val="tx1"/>
                </a:solidFill>
                <a:effectLst/>
                <a:latin typeface="Arial" charset="0"/>
                <a:ea typeface="ＭＳ Ｐゴシック" pitchFamily="1" charset="-128"/>
              </a:endParaRPr>
            </a:p>
          </p:txBody>
        </p:sp>
        <p:sp>
          <p:nvSpPr>
            <p:cNvPr id="3" name="TextBox 2"/>
            <p:cNvSpPr txBox="1"/>
            <p:nvPr/>
          </p:nvSpPr>
          <p:spPr>
            <a:xfrm>
              <a:off x="4798090" y="3788958"/>
              <a:ext cx="385042" cy="523220"/>
            </a:xfrm>
            <a:prstGeom prst="rect">
              <a:avLst/>
            </a:prstGeom>
            <a:noFill/>
          </p:spPr>
          <p:txBody>
            <a:bodyPr wrap="none" rtlCol="0">
              <a:spAutoFit/>
            </a:bodyPr>
            <a:lstStyle/>
            <a:p>
              <a:r>
                <a:rPr lang="en-GB" sz="2800" b="1">
                  <a:solidFill>
                    <a:srgbClr val="C00000"/>
                  </a:solidFill>
                </a:rPr>
                <a:t>x</a:t>
              </a:r>
            </a:p>
          </p:txBody>
        </p:sp>
      </p:grpSp>
      <p:sp>
        <p:nvSpPr>
          <p:cNvPr id="14" name="Oval 13"/>
          <p:cNvSpPr/>
          <p:nvPr/>
        </p:nvSpPr>
        <p:spPr bwMode="auto">
          <a:xfrm>
            <a:off x="4439817" y="3556548"/>
            <a:ext cx="881063" cy="909109"/>
          </a:xfrm>
          <a:prstGeom prst="ellipse">
            <a:avLst/>
          </a:prstGeom>
          <a:noFill/>
          <a:ln w="444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a:ln>
                <a:noFill/>
              </a:ln>
              <a:solidFill>
                <a:schemeClr val="tx1"/>
              </a:solidFill>
              <a:effectLst/>
              <a:latin typeface="Arial" charset="0"/>
              <a:ea typeface="ＭＳ Ｐゴシック" pitchFamily="1" charset="-128"/>
            </a:endParaRPr>
          </a:p>
        </p:txBody>
      </p:sp>
      <p:grpSp>
        <p:nvGrpSpPr>
          <p:cNvPr id="6" name="Group 9"/>
          <p:cNvGrpSpPr/>
          <p:nvPr/>
        </p:nvGrpSpPr>
        <p:grpSpPr>
          <a:xfrm>
            <a:off x="6798386" y="4328830"/>
            <a:ext cx="2537975" cy="1472154"/>
            <a:chOff x="4195763" y="3788958"/>
            <a:chExt cx="655982" cy="523220"/>
          </a:xfrm>
        </p:grpSpPr>
        <p:sp>
          <p:nvSpPr>
            <p:cNvPr id="11" name="Oval 10"/>
            <p:cNvSpPr/>
            <p:nvPr/>
          </p:nvSpPr>
          <p:spPr bwMode="auto">
            <a:xfrm>
              <a:off x="4195763" y="3943878"/>
              <a:ext cx="609600" cy="368300"/>
            </a:xfrm>
            <a:prstGeom prst="ellipse">
              <a:avLst/>
            </a:prstGeom>
            <a:noFill/>
            <a:ln w="444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a:ln>
                  <a:noFill/>
                </a:ln>
                <a:solidFill>
                  <a:schemeClr val="tx1"/>
                </a:solidFill>
                <a:effectLst/>
                <a:latin typeface="Arial" charset="0"/>
                <a:ea typeface="ＭＳ Ｐゴシック" pitchFamily="1" charset="-128"/>
              </a:endParaRPr>
            </a:p>
          </p:txBody>
        </p:sp>
        <p:sp>
          <p:nvSpPr>
            <p:cNvPr id="12" name="TextBox 11"/>
            <p:cNvSpPr txBox="1"/>
            <p:nvPr/>
          </p:nvSpPr>
          <p:spPr>
            <a:xfrm>
              <a:off x="4798090" y="3788958"/>
              <a:ext cx="53655" cy="132142"/>
            </a:xfrm>
            <a:prstGeom prst="rect">
              <a:avLst/>
            </a:prstGeom>
            <a:noFill/>
          </p:spPr>
          <p:txBody>
            <a:bodyPr wrap="none" rtlCol="0">
              <a:spAutoFit/>
            </a:bodyPr>
            <a:lstStyle/>
            <a:p>
              <a:endParaRPr lang="en-GB" sz="2800" b="1">
                <a:solidFill>
                  <a:srgbClr val="C00000"/>
                </a:solidFill>
              </a:endParaRPr>
            </a:p>
          </p:txBody>
        </p:sp>
      </p:grpSp>
      <p:sp>
        <p:nvSpPr>
          <p:cNvPr id="9" name="TextBox 8">
            <a:extLst>
              <a:ext uri="{FF2B5EF4-FFF2-40B4-BE49-F238E27FC236}">
                <a16:creationId xmlns:a16="http://schemas.microsoft.com/office/drawing/2014/main" id="{FD69A44E-E376-4778-9C7D-25D93B4E5F8F}"/>
              </a:ext>
            </a:extLst>
          </p:cNvPr>
          <p:cNvSpPr txBox="1"/>
          <p:nvPr/>
        </p:nvSpPr>
        <p:spPr>
          <a:xfrm>
            <a:off x="1847529" y="2204864"/>
            <a:ext cx="8023819" cy="400110"/>
          </a:xfrm>
          <a:prstGeom prst="rect">
            <a:avLst/>
          </a:prstGeom>
          <a:noFill/>
        </p:spPr>
        <p:txBody>
          <a:bodyPr wrap="square" rtlCol="0">
            <a:spAutoFit/>
          </a:bodyPr>
          <a:lstStyle/>
          <a:p>
            <a:r>
              <a:rPr lang="en-GB" sz="2000" b="1">
                <a:latin typeface="+mn-lt"/>
              </a:rPr>
              <a:t>Table 5. Income distribution</a:t>
            </a:r>
          </a:p>
        </p:txBody>
      </p:sp>
      <p:pic>
        <p:nvPicPr>
          <p:cNvPr id="13" name="Picture 12" descr="A picture containing drawing&#10;&#10;Description automatically generated">
            <a:extLst>
              <a:ext uri="{FF2B5EF4-FFF2-40B4-BE49-F238E27FC236}">
                <a16:creationId xmlns:a16="http://schemas.microsoft.com/office/drawing/2014/main" id="{7E0E63FB-93EF-47AA-8658-EE2CA5783D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1248" y="22029"/>
            <a:ext cx="1221904" cy="1155496"/>
          </a:xfrm>
          <a:prstGeom prst="rect">
            <a:avLst/>
          </a:prstGeom>
        </p:spPr>
      </p:pic>
    </p:spTree>
    <p:extLst>
      <p:ext uri="{BB962C8B-B14F-4D97-AF65-F5344CB8AC3E}">
        <p14:creationId xmlns:p14="http://schemas.microsoft.com/office/powerpoint/2010/main" val="81075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SDC Example: Class Disclosure</a:t>
            </a:r>
            <a:endParaRPr lang="en-US"/>
          </a:p>
        </p:txBody>
      </p:sp>
      <p:sp>
        <p:nvSpPr>
          <p:cNvPr id="13" name="Content Placeholder 3"/>
          <p:cNvSpPr>
            <a:spLocks noGrp="1"/>
          </p:cNvSpPr>
          <p:nvPr>
            <p:ph idx="1"/>
          </p:nvPr>
        </p:nvSpPr>
        <p:spPr>
          <a:xfrm>
            <a:off x="1847528" y="1524000"/>
            <a:ext cx="8640960" cy="4572000"/>
          </a:xfrm>
        </p:spPr>
        <p:txBody>
          <a:bodyPr/>
          <a:lstStyle/>
          <a:p>
            <a:r>
              <a:rPr lang="en-GB"/>
              <a:t>Which of these statements is disclosive?</a:t>
            </a:r>
          </a:p>
          <a:p>
            <a:pPr lvl="1"/>
            <a:endParaRPr lang="en-GB"/>
          </a:p>
          <a:p>
            <a:pPr lvl="1"/>
            <a:r>
              <a:rPr lang="en-GB" sz="1800" i="1"/>
              <a:t>“All of the students aged 14+ said that they had tried cannabis at least once”</a:t>
            </a:r>
          </a:p>
          <a:p>
            <a:pPr lvl="1"/>
            <a:endParaRPr lang="en-GB" sz="1800" i="1"/>
          </a:p>
          <a:p>
            <a:pPr lvl="1"/>
            <a:r>
              <a:rPr lang="en-GB" sz="1800" i="1"/>
              <a:t>“No nurse in the survey earns over £30.50/hour”</a:t>
            </a:r>
          </a:p>
          <a:p>
            <a:pPr lvl="1"/>
            <a:endParaRPr lang="en-GB" sz="1800" i="1"/>
          </a:p>
          <a:p>
            <a:pPr lvl="1"/>
            <a:r>
              <a:rPr lang="en-GB" sz="1800" i="1"/>
              <a:t>“No-one in Shetland earns over £50,000/year”</a:t>
            </a:r>
          </a:p>
          <a:p>
            <a:pPr lvl="1"/>
            <a:r>
              <a:rPr lang="en-GB" sz="1800" i="1"/>
              <a:t>“No-one in Shetland earns over £5m/year”</a:t>
            </a:r>
          </a:p>
          <a:p>
            <a:pPr lvl="1"/>
            <a:r>
              <a:rPr lang="en-GB" sz="1800" i="1"/>
              <a:t>“No-one in Shetland earns over £500m/year”</a:t>
            </a:r>
          </a:p>
          <a:p>
            <a:pPr lvl="1"/>
            <a:endParaRPr lang="en-GB"/>
          </a:p>
        </p:txBody>
      </p:sp>
      <p:pic>
        <p:nvPicPr>
          <p:cNvPr id="4" name="Picture 3" descr="A picture containing drawing&#10;&#10;Description automatically generated">
            <a:extLst>
              <a:ext uri="{FF2B5EF4-FFF2-40B4-BE49-F238E27FC236}">
                <a16:creationId xmlns:a16="http://schemas.microsoft.com/office/drawing/2014/main" id="{2BE878FD-E1CC-4D54-9C94-CBE00776B0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1248" y="22029"/>
            <a:ext cx="1221904" cy="1155496"/>
          </a:xfrm>
          <a:prstGeom prst="rect">
            <a:avLst/>
          </a:prstGeom>
        </p:spPr>
      </p:pic>
    </p:spTree>
    <p:extLst>
      <p:ext uri="{BB962C8B-B14F-4D97-AF65-F5344CB8AC3E}">
        <p14:creationId xmlns:p14="http://schemas.microsoft.com/office/powerpoint/2010/main" val="3850110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bldLvl="2"/>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a:latin typeface="GothamHTF-Bold" charset="0"/>
              </a:rPr>
              <a:t>Primary Disclosure: Structural Zeros</a:t>
            </a:r>
            <a:endParaRPr lang="en-US"/>
          </a:p>
        </p:txBody>
      </p:sp>
      <p:sp>
        <p:nvSpPr>
          <p:cNvPr id="4" name="TextBox 1"/>
          <p:cNvSpPr txBox="1">
            <a:spLocks noChangeArrowheads="1"/>
          </p:cNvSpPr>
          <p:nvPr/>
        </p:nvSpPr>
        <p:spPr bwMode="auto">
          <a:xfrm>
            <a:off x="2135560" y="2132856"/>
            <a:ext cx="74888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000000"/>
                </a:solidFill>
                <a:latin typeface="Arial" pitchFamily="34" charset="0"/>
                <a:cs typeface="Arial" pitchFamily="34" charset="0"/>
              </a:defRPr>
            </a:lvl1pPr>
            <a:lvl2pPr marL="742950" indent="-285750">
              <a:defRPr>
                <a:solidFill>
                  <a:srgbClr val="000000"/>
                </a:solidFill>
                <a:latin typeface="Arial" pitchFamily="34" charset="0"/>
                <a:cs typeface="Arial" pitchFamily="34" charset="0"/>
              </a:defRPr>
            </a:lvl2pPr>
            <a:lvl3pPr marL="1143000" indent="-228600">
              <a:defRPr>
                <a:solidFill>
                  <a:srgbClr val="000000"/>
                </a:solidFill>
                <a:latin typeface="Arial" pitchFamily="34" charset="0"/>
                <a:cs typeface="Arial" pitchFamily="34" charset="0"/>
              </a:defRPr>
            </a:lvl3pPr>
            <a:lvl4pPr marL="1600200" indent="-228600">
              <a:defRPr>
                <a:solidFill>
                  <a:srgbClr val="000000"/>
                </a:solidFill>
                <a:latin typeface="Arial" pitchFamily="34" charset="0"/>
                <a:cs typeface="Arial" pitchFamily="34" charset="0"/>
              </a:defRPr>
            </a:lvl4pPr>
            <a:lvl5pPr marL="2057400" indent="-22860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r>
              <a:rPr lang="en-GB" altLang="en-US" sz="2000" b="1"/>
              <a:t>Table 6. Breakdown of Education Level by Age Band:</a:t>
            </a:r>
          </a:p>
        </p:txBody>
      </p:sp>
      <p:graphicFrame>
        <p:nvGraphicFramePr>
          <p:cNvPr id="5" name="Table Placeholder 2"/>
          <p:cNvGraphicFramePr>
            <a:graphicFrameLocks/>
          </p:cNvGraphicFramePr>
          <p:nvPr/>
        </p:nvGraphicFramePr>
        <p:xfrm>
          <a:off x="1919536" y="2780928"/>
          <a:ext cx="8280920" cy="1901180"/>
        </p:xfrm>
        <a:graphic>
          <a:graphicData uri="http://schemas.openxmlformats.org/drawingml/2006/table">
            <a:tbl>
              <a:tblPr>
                <a:tableStyleId>{5C22544A-7EE6-4342-B048-85BDC9FD1C3A}</a:tableStyleId>
              </a:tblPr>
              <a:tblGrid>
                <a:gridCol w="2736304">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1152128">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1008112">
                  <a:extLst>
                    <a:ext uri="{9D8B030D-6E8A-4147-A177-3AD203B41FA5}">
                      <a16:colId xmlns:a16="http://schemas.microsoft.com/office/drawing/2014/main" val="20004"/>
                    </a:ext>
                  </a:extLst>
                </a:gridCol>
                <a:gridCol w="1296144">
                  <a:extLst>
                    <a:ext uri="{9D8B030D-6E8A-4147-A177-3AD203B41FA5}">
                      <a16:colId xmlns:a16="http://schemas.microsoft.com/office/drawing/2014/main" val="20005"/>
                    </a:ext>
                  </a:extLst>
                </a:gridCol>
              </a:tblGrid>
              <a:tr h="720080">
                <a:tc>
                  <a:txBody>
                    <a:bodyPr/>
                    <a:lstStyle/>
                    <a:p>
                      <a:pPr algn="l" fontAlgn="b"/>
                      <a:endParaRPr lang="en-GB" sz="2000" b="1" i="0" u="none" strike="noStrike">
                        <a:solidFill>
                          <a:schemeClr val="accent3"/>
                        </a:solidFill>
                        <a:effectLst/>
                        <a:latin typeface="Arial"/>
                      </a:endParaRPr>
                    </a:p>
                  </a:txBody>
                  <a:tcPr marL="9525" marR="9525" marT="9522" marB="0" anchor="b">
                    <a:solidFill>
                      <a:schemeClr val="accent2"/>
                    </a:solidFill>
                  </a:tcPr>
                </a:tc>
                <a:tc>
                  <a:txBody>
                    <a:bodyPr/>
                    <a:lstStyle/>
                    <a:p>
                      <a:pPr algn="ctr" fontAlgn="b"/>
                      <a:r>
                        <a:rPr lang="en-GB" sz="2000" b="0" i="0" u="none" strike="noStrike">
                          <a:solidFill>
                            <a:schemeClr val="accent3"/>
                          </a:solidFill>
                          <a:effectLst/>
                          <a:latin typeface="Arial"/>
                        </a:rPr>
                        <a:t>0-15</a:t>
                      </a:r>
                    </a:p>
                  </a:txBody>
                  <a:tcPr marL="9525" marR="9525" marT="9522" marB="0" anchor="b">
                    <a:solidFill>
                      <a:schemeClr val="accent2"/>
                    </a:solidFill>
                  </a:tcPr>
                </a:tc>
                <a:tc>
                  <a:txBody>
                    <a:bodyPr/>
                    <a:lstStyle/>
                    <a:p>
                      <a:pPr algn="ctr" fontAlgn="b"/>
                      <a:r>
                        <a:rPr lang="en-GB" sz="2000" b="0" i="0" u="none" strike="noStrike">
                          <a:solidFill>
                            <a:schemeClr val="accent3"/>
                          </a:solidFill>
                          <a:effectLst/>
                          <a:latin typeface="Arial"/>
                        </a:rPr>
                        <a:t>16-20</a:t>
                      </a:r>
                    </a:p>
                  </a:txBody>
                  <a:tcPr marL="9525" marR="9525" marT="9522" marB="0" anchor="b">
                    <a:solidFill>
                      <a:schemeClr val="accent2"/>
                    </a:solidFill>
                  </a:tcPr>
                </a:tc>
                <a:tc>
                  <a:txBody>
                    <a:bodyPr/>
                    <a:lstStyle/>
                    <a:p>
                      <a:pPr algn="ctr" fontAlgn="b"/>
                      <a:r>
                        <a:rPr lang="en-GB" sz="2000" b="0" i="0" u="none" strike="noStrike">
                          <a:solidFill>
                            <a:schemeClr val="accent3"/>
                          </a:solidFill>
                          <a:effectLst/>
                          <a:latin typeface="Arial"/>
                        </a:rPr>
                        <a:t>21-25</a:t>
                      </a:r>
                    </a:p>
                  </a:txBody>
                  <a:tcPr marL="9525" marR="9525" marT="9522" marB="0" anchor="b">
                    <a:solidFill>
                      <a:schemeClr val="accent2"/>
                    </a:solidFill>
                  </a:tcPr>
                </a:tc>
                <a:tc>
                  <a:txBody>
                    <a:bodyPr/>
                    <a:lstStyle/>
                    <a:p>
                      <a:pPr algn="ctr" fontAlgn="b"/>
                      <a:r>
                        <a:rPr lang="en-GB" sz="2000" b="0" i="0" u="none" strike="noStrike">
                          <a:solidFill>
                            <a:schemeClr val="accent3"/>
                          </a:solidFill>
                          <a:effectLst/>
                          <a:latin typeface="Arial"/>
                        </a:rPr>
                        <a:t>26-30</a:t>
                      </a:r>
                    </a:p>
                  </a:txBody>
                  <a:tcPr marL="9525" marR="9525" marT="9522" marB="0" anchor="b">
                    <a:solidFill>
                      <a:schemeClr val="accent2"/>
                    </a:solidFill>
                  </a:tcPr>
                </a:tc>
                <a:tc>
                  <a:txBody>
                    <a:bodyPr/>
                    <a:lstStyle/>
                    <a:p>
                      <a:pPr algn="ctr" fontAlgn="b"/>
                      <a:r>
                        <a:rPr lang="en-GB" sz="2000" b="1" u="none" strike="noStrike">
                          <a:solidFill>
                            <a:schemeClr val="accent3"/>
                          </a:solidFill>
                          <a:effectLst/>
                        </a:rPr>
                        <a:t>Total numbers</a:t>
                      </a:r>
                      <a:endParaRPr lang="en-GB" sz="2000" b="1" i="0" u="none" strike="noStrike">
                        <a:solidFill>
                          <a:schemeClr val="accent3"/>
                        </a:solidFill>
                        <a:effectLst/>
                        <a:latin typeface="Arial"/>
                      </a:endParaRPr>
                    </a:p>
                  </a:txBody>
                  <a:tcPr marL="9525" marR="9525" marT="9522" marB="0" anchor="b">
                    <a:solidFill>
                      <a:schemeClr val="accent2"/>
                    </a:solidFill>
                  </a:tcPr>
                </a:tc>
                <a:extLst>
                  <a:ext uri="{0D108BD9-81ED-4DB2-BD59-A6C34878D82A}">
                    <a16:rowId xmlns:a16="http://schemas.microsoft.com/office/drawing/2014/main" val="10000"/>
                  </a:ext>
                </a:extLst>
              </a:tr>
              <a:tr h="393700">
                <a:tc>
                  <a:txBody>
                    <a:bodyPr/>
                    <a:lstStyle/>
                    <a:p>
                      <a:pPr algn="l" rtl="0" fontAlgn="b"/>
                      <a:r>
                        <a:rPr lang="en-GB" sz="1800" b="1" i="0" u="none" strike="noStrike">
                          <a:solidFill>
                            <a:schemeClr val="tx1"/>
                          </a:solidFill>
                          <a:effectLst/>
                          <a:latin typeface="+mn-lt"/>
                        </a:rPr>
                        <a:t>Higher</a:t>
                      </a:r>
                      <a:r>
                        <a:rPr lang="en-GB" sz="1800" b="1" i="0" u="none" strike="noStrike" baseline="0">
                          <a:solidFill>
                            <a:schemeClr val="tx1"/>
                          </a:solidFill>
                          <a:effectLst/>
                          <a:latin typeface="+mn-lt"/>
                        </a:rPr>
                        <a:t> Education</a:t>
                      </a:r>
                      <a:endParaRPr lang="en-GB" sz="1800" b="1" i="0" u="none" strike="noStrike">
                        <a:solidFill>
                          <a:schemeClr val="tx1"/>
                        </a:solidFill>
                        <a:effectLst/>
                        <a:latin typeface="Arial"/>
                      </a:endParaRPr>
                    </a:p>
                  </a:txBody>
                  <a:tcPr marL="342900" marR="9525" marT="9525" marB="0" anchor="b">
                    <a:solidFill>
                      <a:srgbClr val="E6E6EE"/>
                    </a:solidFill>
                  </a:tcPr>
                </a:tc>
                <a:tc>
                  <a:txBody>
                    <a:bodyPr/>
                    <a:lstStyle/>
                    <a:p>
                      <a:pPr algn="ctr" rtl="0" fontAlgn="b"/>
                      <a:r>
                        <a:rPr lang="en-GB" sz="1600" b="0" i="0" u="none" strike="noStrike">
                          <a:solidFill>
                            <a:srgbClr val="0D0D0D"/>
                          </a:solidFill>
                          <a:effectLst/>
                          <a:latin typeface="Arial"/>
                        </a:rPr>
                        <a:t>0</a:t>
                      </a:r>
                    </a:p>
                  </a:txBody>
                  <a:tcPr marL="9525" marR="9525" marT="9522" marB="0" anchor="b">
                    <a:solidFill>
                      <a:srgbClr val="E6E6EE"/>
                    </a:solidFill>
                  </a:tcPr>
                </a:tc>
                <a:tc>
                  <a:txBody>
                    <a:bodyPr/>
                    <a:lstStyle/>
                    <a:p>
                      <a:pPr algn="ctr" rtl="0" fontAlgn="b"/>
                      <a:r>
                        <a:rPr lang="en-GB" sz="1600" b="0" i="0" u="none" strike="noStrike">
                          <a:solidFill>
                            <a:srgbClr val="0D0D0D"/>
                          </a:solidFill>
                          <a:effectLst/>
                          <a:latin typeface="Arial"/>
                        </a:rPr>
                        <a:t>0</a:t>
                      </a:r>
                    </a:p>
                  </a:txBody>
                  <a:tcPr marL="9525" marR="9525" marT="9522" marB="0" anchor="b">
                    <a:solidFill>
                      <a:srgbClr val="E6E6EE"/>
                    </a:solidFill>
                  </a:tcPr>
                </a:tc>
                <a:tc>
                  <a:txBody>
                    <a:bodyPr/>
                    <a:lstStyle/>
                    <a:p>
                      <a:pPr algn="ctr" fontAlgn="b"/>
                      <a:r>
                        <a:rPr lang="en-GB" sz="1600" b="0" i="0" u="none" strike="noStrike">
                          <a:solidFill>
                            <a:srgbClr val="000000"/>
                          </a:solidFill>
                          <a:effectLst/>
                          <a:latin typeface="Arial"/>
                        </a:rPr>
                        <a:t>165</a:t>
                      </a:r>
                    </a:p>
                  </a:txBody>
                  <a:tcPr marL="9525" marR="9525" marT="9522" marB="0" anchor="b">
                    <a:solidFill>
                      <a:srgbClr val="E6E6EE"/>
                    </a:solidFill>
                  </a:tcPr>
                </a:tc>
                <a:tc>
                  <a:txBody>
                    <a:bodyPr/>
                    <a:lstStyle/>
                    <a:p>
                      <a:pPr algn="ctr" fontAlgn="b"/>
                      <a:r>
                        <a:rPr lang="en-GB" sz="1600" b="0" i="0" u="none" strike="noStrike">
                          <a:solidFill>
                            <a:srgbClr val="000000"/>
                          </a:solidFill>
                          <a:effectLst/>
                          <a:latin typeface="Arial"/>
                        </a:rPr>
                        <a:t>148</a:t>
                      </a:r>
                    </a:p>
                  </a:txBody>
                  <a:tcPr marL="9525" marR="9525" marT="9522" marB="0" anchor="b">
                    <a:solidFill>
                      <a:srgbClr val="E6E6EE"/>
                    </a:solidFill>
                  </a:tcPr>
                </a:tc>
                <a:tc>
                  <a:txBody>
                    <a:bodyPr/>
                    <a:lstStyle/>
                    <a:p>
                      <a:pPr algn="ctr" rtl="0" fontAlgn="b"/>
                      <a:r>
                        <a:rPr lang="en-GB" sz="1600" b="1" i="0" u="none" strike="noStrike">
                          <a:solidFill>
                            <a:srgbClr val="0D0D0D"/>
                          </a:solidFill>
                          <a:effectLst/>
                          <a:latin typeface="Arial"/>
                        </a:rPr>
                        <a:t>313</a:t>
                      </a:r>
                    </a:p>
                  </a:txBody>
                  <a:tcPr marL="9525" marR="9525" marT="9525" marB="0" anchor="b">
                    <a:solidFill>
                      <a:srgbClr val="E6E6EE"/>
                    </a:solidFill>
                  </a:tcPr>
                </a:tc>
                <a:extLst>
                  <a:ext uri="{0D108BD9-81ED-4DB2-BD59-A6C34878D82A}">
                    <a16:rowId xmlns:a16="http://schemas.microsoft.com/office/drawing/2014/main" val="10001"/>
                  </a:ext>
                </a:extLst>
              </a:tr>
              <a:tr h="393700">
                <a:tc>
                  <a:txBody>
                    <a:bodyPr/>
                    <a:lstStyle/>
                    <a:p>
                      <a:pPr algn="l" rtl="0" fontAlgn="b"/>
                      <a:r>
                        <a:rPr lang="en-GB" sz="1800" b="1" u="none" strike="noStrike">
                          <a:solidFill>
                            <a:schemeClr val="tx1"/>
                          </a:solidFill>
                          <a:effectLst/>
                        </a:rPr>
                        <a:t>Secondary Education</a:t>
                      </a:r>
                      <a:endParaRPr lang="en-GB" sz="1800" b="1" i="0" u="none" strike="noStrike">
                        <a:solidFill>
                          <a:schemeClr val="tx1"/>
                        </a:solidFill>
                        <a:effectLst/>
                        <a:latin typeface="Arial"/>
                      </a:endParaRPr>
                    </a:p>
                  </a:txBody>
                  <a:tcPr marL="342900" marR="9525" marT="9525" marB="0" anchor="b">
                    <a:solidFill>
                      <a:srgbClr val="CCCCD8"/>
                    </a:solidFill>
                  </a:tcPr>
                </a:tc>
                <a:tc>
                  <a:txBody>
                    <a:bodyPr/>
                    <a:lstStyle/>
                    <a:p>
                      <a:pPr algn="ctr" rtl="0" fontAlgn="b"/>
                      <a:r>
                        <a:rPr lang="en-GB" sz="1600" b="0" i="0" u="none" strike="noStrike">
                          <a:solidFill>
                            <a:srgbClr val="0D0D0D"/>
                          </a:solidFill>
                          <a:effectLst/>
                          <a:latin typeface="Arial"/>
                        </a:rPr>
                        <a:t>0</a:t>
                      </a:r>
                    </a:p>
                  </a:txBody>
                  <a:tcPr marL="9525" marR="9525" marT="9522" marB="0" anchor="b">
                    <a:solidFill>
                      <a:srgbClr val="CCCCD8"/>
                    </a:solidFill>
                  </a:tcPr>
                </a:tc>
                <a:tc>
                  <a:txBody>
                    <a:bodyPr/>
                    <a:lstStyle/>
                    <a:p>
                      <a:pPr algn="ctr" rtl="0" fontAlgn="b"/>
                      <a:r>
                        <a:rPr lang="en-GB" sz="1600" b="0" i="0" u="none" strike="noStrike">
                          <a:solidFill>
                            <a:srgbClr val="0D0D0D"/>
                          </a:solidFill>
                          <a:effectLst/>
                          <a:latin typeface="Arial"/>
                        </a:rPr>
                        <a:t>152</a:t>
                      </a:r>
                    </a:p>
                  </a:txBody>
                  <a:tcPr marL="9525" marR="9525" marT="9522" marB="0" anchor="b">
                    <a:solidFill>
                      <a:srgbClr val="CCCCD8"/>
                    </a:solidFill>
                  </a:tcPr>
                </a:tc>
                <a:tc>
                  <a:txBody>
                    <a:bodyPr/>
                    <a:lstStyle/>
                    <a:p>
                      <a:pPr algn="ctr" fontAlgn="b"/>
                      <a:r>
                        <a:rPr lang="en-GB" sz="1600" b="0" i="0" u="none" strike="noStrike">
                          <a:solidFill>
                            <a:srgbClr val="000000"/>
                          </a:solidFill>
                          <a:effectLst/>
                          <a:latin typeface="Arial"/>
                        </a:rPr>
                        <a:t>210</a:t>
                      </a:r>
                    </a:p>
                  </a:txBody>
                  <a:tcPr marL="9525" marR="9525" marT="9522" marB="0" anchor="b">
                    <a:solidFill>
                      <a:srgbClr val="CCCCD8"/>
                    </a:solidFill>
                  </a:tcPr>
                </a:tc>
                <a:tc>
                  <a:txBody>
                    <a:bodyPr/>
                    <a:lstStyle/>
                    <a:p>
                      <a:pPr algn="ctr" fontAlgn="b"/>
                      <a:r>
                        <a:rPr lang="en-GB" sz="1600" b="0" i="0" u="none" strike="noStrike">
                          <a:solidFill>
                            <a:srgbClr val="000000"/>
                          </a:solidFill>
                          <a:effectLst/>
                          <a:latin typeface="Arial"/>
                        </a:rPr>
                        <a:t>318</a:t>
                      </a:r>
                    </a:p>
                  </a:txBody>
                  <a:tcPr marL="9525" marR="9525" marT="9522" marB="0" anchor="b">
                    <a:solidFill>
                      <a:srgbClr val="CCCCD8"/>
                    </a:solidFill>
                  </a:tcPr>
                </a:tc>
                <a:tc>
                  <a:txBody>
                    <a:bodyPr/>
                    <a:lstStyle/>
                    <a:p>
                      <a:pPr algn="ctr" rtl="0" fontAlgn="b"/>
                      <a:r>
                        <a:rPr lang="en-GB" sz="1600" b="1" i="0" u="none" strike="noStrike">
                          <a:solidFill>
                            <a:srgbClr val="0D0D0D"/>
                          </a:solidFill>
                          <a:effectLst/>
                          <a:latin typeface="Arial"/>
                        </a:rPr>
                        <a:t>680</a:t>
                      </a:r>
                    </a:p>
                  </a:txBody>
                  <a:tcPr marL="9525" marR="9525" marT="9525" marB="0" anchor="b">
                    <a:solidFill>
                      <a:srgbClr val="CCCCD8"/>
                    </a:solidFill>
                  </a:tcPr>
                </a:tc>
                <a:extLst>
                  <a:ext uri="{0D108BD9-81ED-4DB2-BD59-A6C34878D82A}">
                    <a16:rowId xmlns:a16="http://schemas.microsoft.com/office/drawing/2014/main" val="10002"/>
                  </a:ext>
                </a:extLst>
              </a:tr>
              <a:tr h="393700">
                <a:tc>
                  <a:txBody>
                    <a:bodyPr/>
                    <a:lstStyle/>
                    <a:p>
                      <a:pPr algn="l" rtl="0" fontAlgn="b"/>
                      <a:r>
                        <a:rPr lang="en-GB" sz="1800" b="1" u="none" strike="noStrike">
                          <a:solidFill>
                            <a:schemeClr val="tx1"/>
                          </a:solidFill>
                          <a:effectLst/>
                        </a:rPr>
                        <a:t>None</a:t>
                      </a:r>
                      <a:endParaRPr lang="en-GB" sz="1800" b="1" i="0" u="none" strike="noStrike">
                        <a:solidFill>
                          <a:schemeClr val="tx1"/>
                        </a:solidFill>
                        <a:effectLst/>
                        <a:latin typeface="Arial"/>
                      </a:endParaRPr>
                    </a:p>
                  </a:txBody>
                  <a:tcPr marL="342900" marR="9525" marT="9525" marB="0" anchor="b">
                    <a:solidFill>
                      <a:srgbClr val="E6E6EE"/>
                    </a:solidFill>
                  </a:tcPr>
                </a:tc>
                <a:tc>
                  <a:txBody>
                    <a:bodyPr/>
                    <a:lstStyle/>
                    <a:p>
                      <a:pPr algn="ctr" rtl="0" fontAlgn="b"/>
                      <a:r>
                        <a:rPr lang="en-GB" sz="1600" b="0" i="0" u="none" strike="noStrike">
                          <a:solidFill>
                            <a:srgbClr val="0D0D0D"/>
                          </a:solidFill>
                          <a:effectLst/>
                          <a:latin typeface="Arial"/>
                        </a:rPr>
                        <a:t>324</a:t>
                      </a:r>
                    </a:p>
                  </a:txBody>
                  <a:tcPr marL="9525" marR="9525" marT="9522" marB="0" anchor="b">
                    <a:solidFill>
                      <a:srgbClr val="E6E6EE"/>
                    </a:solidFill>
                  </a:tcPr>
                </a:tc>
                <a:tc>
                  <a:txBody>
                    <a:bodyPr/>
                    <a:lstStyle/>
                    <a:p>
                      <a:pPr algn="ctr" rtl="0" fontAlgn="b"/>
                      <a:r>
                        <a:rPr lang="en-GB" sz="1600" b="0" i="0" u="none" strike="noStrike">
                          <a:solidFill>
                            <a:srgbClr val="0D0D0D"/>
                          </a:solidFill>
                          <a:effectLst/>
                          <a:latin typeface="Arial"/>
                        </a:rPr>
                        <a:t>65</a:t>
                      </a:r>
                    </a:p>
                  </a:txBody>
                  <a:tcPr marL="9525" marR="9525" marT="9522" marB="0" anchor="b">
                    <a:solidFill>
                      <a:srgbClr val="E6E6EE"/>
                    </a:solidFill>
                  </a:tcPr>
                </a:tc>
                <a:tc>
                  <a:txBody>
                    <a:bodyPr/>
                    <a:lstStyle/>
                    <a:p>
                      <a:pPr algn="ctr" fontAlgn="b"/>
                      <a:r>
                        <a:rPr lang="en-GB" sz="1600" b="0" i="0" u="none" strike="noStrike">
                          <a:solidFill>
                            <a:srgbClr val="000000"/>
                          </a:solidFill>
                          <a:effectLst/>
                          <a:latin typeface="Arial"/>
                        </a:rPr>
                        <a:t>42</a:t>
                      </a:r>
                    </a:p>
                  </a:txBody>
                  <a:tcPr marL="9525" marR="9525" marT="9522" marB="0" anchor="b">
                    <a:solidFill>
                      <a:srgbClr val="E6E6EE"/>
                    </a:solidFill>
                  </a:tcPr>
                </a:tc>
                <a:tc>
                  <a:txBody>
                    <a:bodyPr/>
                    <a:lstStyle/>
                    <a:p>
                      <a:pPr algn="ctr" fontAlgn="b"/>
                      <a:r>
                        <a:rPr lang="en-GB" sz="1600" b="0" i="0" u="none" strike="noStrike">
                          <a:solidFill>
                            <a:srgbClr val="000000"/>
                          </a:solidFill>
                          <a:effectLst/>
                          <a:latin typeface="Arial"/>
                        </a:rPr>
                        <a:t>15</a:t>
                      </a:r>
                    </a:p>
                  </a:txBody>
                  <a:tcPr marL="9525" marR="9525" marT="9522" marB="0" anchor="b">
                    <a:solidFill>
                      <a:srgbClr val="E6E6EE"/>
                    </a:solidFill>
                  </a:tcPr>
                </a:tc>
                <a:tc>
                  <a:txBody>
                    <a:bodyPr/>
                    <a:lstStyle/>
                    <a:p>
                      <a:pPr algn="ctr" rtl="0" fontAlgn="b"/>
                      <a:r>
                        <a:rPr lang="en-GB" sz="1600" b="1" i="0" u="none" strike="noStrike">
                          <a:solidFill>
                            <a:srgbClr val="0D0D0D"/>
                          </a:solidFill>
                          <a:effectLst/>
                          <a:latin typeface="Arial"/>
                        </a:rPr>
                        <a:t>446</a:t>
                      </a:r>
                    </a:p>
                  </a:txBody>
                  <a:tcPr marL="9525" marR="9525" marT="9525" marB="0" anchor="b">
                    <a:solidFill>
                      <a:srgbClr val="E6E6EE"/>
                    </a:solidFill>
                  </a:tcPr>
                </a:tc>
                <a:extLst>
                  <a:ext uri="{0D108BD9-81ED-4DB2-BD59-A6C34878D82A}">
                    <a16:rowId xmlns:a16="http://schemas.microsoft.com/office/drawing/2014/main" val="10003"/>
                  </a:ext>
                </a:extLst>
              </a:tr>
            </a:tbl>
          </a:graphicData>
        </a:graphic>
      </p:graphicFrame>
      <p:sp>
        <p:nvSpPr>
          <p:cNvPr id="6" name="Rectangle 43"/>
          <p:cNvSpPr>
            <a:spLocks noChangeArrowheads="1"/>
          </p:cNvSpPr>
          <p:nvPr/>
        </p:nvSpPr>
        <p:spPr bwMode="auto">
          <a:xfrm>
            <a:off x="4439816" y="5085186"/>
            <a:ext cx="2246312" cy="460375"/>
          </a:xfrm>
          <a:prstGeom prst="rect">
            <a:avLst/>
          </a:prstGeom>
          <a:solidFill>
            <a:schemeClr val="accent1">
              <a:lumMod val="75000"/>
            </a:schemeClr>
          </a:solidFill>
          <a:ln w="12700" algn="ctr">
            <a:solidFill>
              <a:schemeClr val="tx1"/>
            </a:solidFill>
            <a:miter lim="800000"/>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lnSpc>
                <a:spcPts val="2100"/>
              </a:lnSpc>
              <a:defRPr>
                <a:solidFill>
                  <a:schemeClr val="tx2"/>
                </a:solidFill>
                <a:latin typeface="Arial" pitchFamily="34" charset="0"/>
                <a:cs typeface="Arial" pitchFamily="34" charset="0"/>
              </a:defRPr>
            </a:lvl1pPr>
            <a:lvl2pPr marL="742950" indent="-285750">
              <a:lnSpc>
                <a:spcPts val="2100"/>
              </a:lnSpc>
              <a:spcAft>
                <a:spcPts val="800"/>
              </a:spcAft>
              <a:buClr>
                <a:schemeClr val="tx2"/>
              </a:buClr>
              <a:buBlip>
                <a:blip r:embed="rId3"/>
              </a:buBlip>
              <a:defRPr>
                <a:solidFill>
                  <a:schemeClr val="tx1"/>
                </a:solidFill>
                <a:latin typeface="Arial" pitchFamily="34" charset="0"/>
                <a:cs typeface="Arial" pitchFamily="34" charset="0"/>
              </a:defRPr>
            </a:lvl2pPr>
            <a:lvl3pPr marL="1143000" indent="-228600">
              <a:lnSpc>
                <a:spcPts val="2100"/>
              </a:lnSpc>
              <a:spcBef>
                <a:spcPts val="400"/>
              </a:spcBef>
              <a:spcAft>
                <a:spcPts val="800"/>
              </a:spcAft>
              <a:buClr>
                <a:schemeClr val="tx2"/>
              </a:buClr>
              <a:buChar char="•"/>
              <a:defRPr sz="1600">
                <a:solidFill>
                  <a:schemeClr val="tx1"/>
                </a:solidFill>
                <a:latin typeface="Arial" pitchFamily="34" charset="0"/>
                <a:cs typeface="Arial" pitchFamily="34" charset="0"/>
              </a:defRPr>
            </a:lvl3pPr>
            <a:lvl4pPr marL="1600200" indent="-228600">
              <a:lnSpc>
                <a:spcPts val="1900"/>
              </a:lnSpc>
              <a:spcAft>
                <a:spcPts val="800"/>
              </a:spcAft>
              <a:buClr>
                <a:schemeClr val="tx2"/>
              </a:buClr>
              <a:buChar char="•"/>
              <a:defRPr sz="1400">
                <a:solidFill>
                  <a:schemeClr val="tx1"/>
                </a:solidFill>
                <a:latin typeface="Arial" pitchFamily="34" charset="0"/>
                <a:cs typeface="Arial" pitchFamily="34" charset="0"/>
              </a:defRPr>
            </a:lvl4pPr>
            <a:lvl5pPr marL="2057400" indent="-228600">
              <a:spcAft>
                <a:spcPct val="40000"/>
              </a:spcAft>
              <a:buFont typeface="Arial" pitchFamily="34" charset="0"/>
              <a:buChar char="–"/>
              <a:defRPr sz="1400">
                <a:solidFill>
                  <a:schemeClr val="tx1"/>
                </a:solidFill>
                <a:latin typeface="Arial" pitchFamily="34" charset="0"/>
                <a:cs typeface="Arial" pitchFamily="34" charset="0"/>
              </a:defRPr>
            </a:lvl5pPr>
            <a:lvl6pPr marL="2514600" indent="-228600" eaLnBrk="0" fontAlgn="base" hangingPunct="0">
              <a:spcBef>
                <a:spcPct val="0"/>
              </a:spcBef>
              <a:spcAft>
                <a:spcPct val="40000"/>
              </a:spcAft>
              <a:buFont typeface="Arial" pitchFamily="34" charset="0"/>
              <a:buChar char="–"/>
              <a:defRPr sz="1400">
                <a:solidFill>
                  <a:schemeClr val="tx1"/>
                </a:solidFill>
                <a:latin typeface="Arial" pitchFamily="34" charset="0"/>
                <a:cs typeface="Arial" pitchFamily="34" charset="0"/>
              </a:defRPr>
            </a:lvl6pPr>
            <a:lvl7pPr marL="2971800" indent="-228600" eaLnBrk="0" fontAlgn="base" hangingPunct="0">
              <a:spcBef>
                <a:spcPct val="0"/>
              </a:spcBef>
              <a:spcAft>
                <a:spcPct val="40000"/>
              </a:spcAft>
              <a:buFont typeface="Arial" pitchFamily="34" charset="0"/>
              <a:buChar char="–"/>
              <a:defRPr sz="1400">
                <a:solidFill>
                  <a:schemeClr val="tx1"/>
                </a:solidFill>
                <a:latin typeface="Arial" pitchFamily="34" charset="0"/>
                <a:cs typeface="Arial" pitchFamily="34" charset="0"/>
              </a:defRPr>
            </a:lvl7pPr>
            <a:lvl8pPr marL="3429000" indent="-228600" eaLnBrk="0" fontAlgn="base" hangingPunct="0">
              <a:spcBef>
                <a:spcPct val="0"/>
              </a:spcBef>
              <a:spcAft>
                <a:spcPct val="40000"/>
              </a:spcAft>
              <a:buFont typeface="Arial" pitchFamily="34" charset="0"/>
              <a:buChar char="–"/>
              <a:defRPr sz="1400">
                <a:solidFill>
                  <a:schemeClr val="tx1"/>
                </a:solidFill>
                <a:latin typeface="Arial" pitchFamily="34" charset="0"/>
                <a:cs typeface="Arial" pitchFamily="34" charset="0"/>
              </a:defRPr>
            </a:lvl8pPr>
            <a:lvl9pPr marL="3886200" indent="-228600" eaLnBrk="0" fontAlgn="base" hangingPunct="0">
              <a:spcBef>
                <a:spcPct val="0"/>
              </a:spcBef>
              <a:spcAft>
                <a:spcPct val="40000"/>
              </a:spcAft>
              <a:buFont typeface="Arial" pitchFamily="34" charset="0"/>
              <a:buChar char="–"/>
              <a:defRPr sz="1400">
                <a:solidFill>
                  <a:schemeClr val="tx1"/>
                </a:solidFill>
                <a:latin typeface="Arial" pitchFamily="34" charset="0"/>
                <a:cs typeface="Arial" pitchFamily="34" charset="0"/>
              </a:defRPr>
            </a:lvl9pPr>
          </a:lstStyle>
          <a:p>
            <a:pPr algn="ctr" eaLnBrk="1" hangingPunct="1">
              <a:lnSpc>
                <a:spcPct val="100000"/>
              </a:lnSpc>
            </a:pPr>
            <a:r>
              <a:rPr lang="en-GB" altLang="en-US" sz="2400">
                <a:solidFill>
                  <a:schemeClr val="bg1"/>
                </a:solidFill>
                <a:ea typeface="MS PGothic" pitchFamily="34" charset="-128"/>
              </a:rPr>
              <a:t>Disclosive?</a:t>
            </a:r>
          </a:p>
        </p:txBody>
      </p:sp>
      <p:sp>
        <p:nvSpPr>
          <p:cNvPr id="8" name="Line 45"/>
          <p:cNvSpPr>
            <a:spLocks noChangeShapeType="1"/>
          </p:cNvSpPr>
          <p:nvPr/>
        </p:nvSpPr>
        <p:spPr bwMode="auto">
          <a:xfrm flipH="1" flipV="1">
            <a:off x="5303912" y="4077074"/>
            <a:ext cx="648072" cy="1008113"/>
          </a:xfrm>
          <a:prstGeom prst="line">
            <a:avLst/>
          </a:prstGeom>
          <a:noFill/>
          <a:ln w="127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GB" sz="2400"/>
          </a:p>
        </p:txBody>
      </p:sp>
      <p:sp>
        <p:nvSpPr>
          <p:cNvPr id="10" name="Text Box 47"/>
          <p:cNvSpPr txBox="1">
            <a:spLocks noChangeArrowheads="1"/>
          </p:cNvSpPr>
          <p:nvPr/>
        </p:nvSpPr>
        <p:spPr bwMode="auto">
          <a:xfrm>
            <a:off x="1920626" y="6093296"/>
            <a:ext cx="8351838" cy="400050"/>
          </a:xfrm>
          <a:prstGeom prst="rect">
            <a:avLst/>
          </a:prstGeom>
          <a:noFill/>
          <a:ln w="25400" algn="ctr">
            <a:no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ts val="2100"/>
              </a:lnSpc>
              <a:defRPr>
                <a:solidFill>
                  <a:schemeClr val="tx2"/>
                </a:solidFill>
                <a:latin typeface="Arial" pitchFamily="34" charset="0"/>
                <a:cs typeface="Arial" pitchFamily="34" charset="0"/>
              </a:defRPr>
            </a:lvl1pPr>
            <a:lvl2pPr marL="742950" indent="-285750">
              <a:lnSpc>
                <a:spcPts val="2100"/>
              </a:lnSpc>
              <a:spcAft>
                <a:spcPts val="800"/>
              </a:spcAft>
              <a:buClr>
                <a:schemeClr val="tx2"/>
              </a:buClr>
              <a:buBlip>
                <a:blip r:embed="rId3"/>
              </a:buBlip>
              <a:defRPr>
                <a:solidFill>
                  <a:schemeClr val="tx1"/>
                </a:solidFill>
                <a:latin typeface="Arial" pitchFamily="34" charset="0"/>
                <a:cs typeface="Arial" pitchFamily="34" charset="0"/>
              </a:defRPr>
            </a:lvl2pPr>
            <a:lvl3pPr marL="1143000" indent="-228600">
              <a:lnSpc>
                <a:spcPts val="2100"/>
              </a:lnSpc>
              <a:spcBef>
                <a:spcPts val="400"/>
              </a:spcBef>
              <a:spcAft>
                <a:spcPts val="800"/>
              </a:spcAft>
              <a:buClr>
                <a:schemeClr val="tx2"/>
              </a:buClr>
              <a:buChar char="•"/>
              <a:defRPr sz="1600">
                <a:solidFill>
                  <a:schemeClr val="tx1"/>
                </a:solidFill>
                <a:latin typeface="Arial" pitchFamily="34" charset="0"/>
                <a:cs typeface="Arial" pitchFamily="34" charset="0"/>
              </a:defRPr>
            </a:lvl3pPr>
            <a:lvl4pPr marL="1600200" indent="-228600">
              <a:lnSpc>
                <a:spcPts val="1900"/>
              </a:lnSpc>
              <a:spcAft>
                <a:spcPts val="800"/>
              </a:spcAft>
              <a:buClr>
                <a:schemeClr val="tx2"/>
              </a:buClr>
              <a:buChar char="•"/>
              <a:defRPr sz="1400">
                <a:solidFill>
                  <a:schemeClr val="tx1"/>
                </a:solidFill>
                <a:latin typeface="Arial" pitchFamily="34" charset="0"/>
                <a:cs typeface="Arial" pitchFamily="34" charset="0"/>
              </a:defRPr>
            </a:lvl4pPr>
            <a:lvl5pPr marL="2057400" indent="-228600">
              <a:spcAft>
                <a:spcPct val="40000"/>
              </a:spcAft>
              <a:buFont typeface="Arial" pitchFamily="34" charset="0"/>
              <a:buChar char="–"/>
              <a:defRPr sz="1400">
                <a:solidFill>
                  <a:schemeClr val="tx1"/>
                </a:solidFill>
                <a:latin typeface="Arial" pitchFamily="34" charset="0"/>
                <a:cs typeface="Arial" pitchFamily="34" charset="0"/>
              </a:defRPr>
            </a:lvl5pPr>
            <a:lvl6pPr marL="2514600" indent="-228600" eaLnBrk="0" fontAlgn="base" hangingPunct="0">
              <a:spcBef>
                <a:spcPct val="0"/>
              </a:spcBef>
              <a:spcAft>
                <a:spcPct val="40000"/>
              </a:spcAft>
              <a:buFont typeface="Arial" pitchFamily="34" charset="0"/>
              <a:buChar char="–"/>
              <a:defRPr sz="1400">
                <a:solidFill>
                  <a:schemeClr val="tx1"/>
                </a:solidFill>
                <a:latin typeface="Arial" pitchFamily="34" charset="0"/>
                <a:cs typeface="Arial" pitchFamily="34" charset="0"/>
              </a:defRPr>
            </a:lvl6pPr>
            <a:lvl7pPr marL="2971800" indent="-228600" eaLnBrk="0" fontAlgn="base" hangingPunct="0">
              <a:spcBef>
                <a:spcPct val="0"/>
              </a:spcBef>
              <a:spcAft>
                <a:spcPct val="40000"/>
              </a:spcAft>
              <a:buFont typeface="Arial" pitchFamily="34" charset="0"/>
              <a:buChar char="–"/>
              <a:defRPr sz="1400">
                <a:solidFill>
                  <a:schemeClr val="tx1"/>
                </a:solidFill>
                <a:latin typeface="Arial" pitchFamily="34" charset="0"/>
                <a:cs typeface="Arial" pitchFamily="34" charset="0"/>
              </a:defRPr>
            </a:lvl7pPr>
            <a:lvl8pPr marL="3429000" indent="-228600" eaLnBrk="0" fontAlgn="base" hangingPunct="0">
              <a:spcBef>
                <a:spcPct val="0"/>
              </a:spcBef>
              <a:spcAft>
                <a:spcPct val="40000"/>
              </a:spcAft>
              <a:buFont typeface="Arial" pitchFamily="34" charset="0"/>
              <a:buChar char="–"/>
              <a:defRPr sz="1400">
                <a:solidFill>
                  <a:schemeClr val="tx1"/>
                </a:solidFill>
                <a:latin typeface="Arial" pitchFamily="34" charset="0"/>
                <a:cs typeface="Arial" pitchFamily="34" charset="0"/>
              </a:defRPr>
            </a:lvl8pPr>
            <a:lvl9pPr marL="3886200" indent="-228600" eaLnBrk="0" fontAlgn="base" hangingPunct="0">
              <a:spcBef>
                <a:spcPct val="0"/>
              </a:spcBef>
              <a:spcAft>
                <a:spcPct val="40000"/>
              </a:spcAft>
              <a:buFont typeface="Arial" pitchFamily="34" charset="0"/>
              <a:buChar char="–"/>
              <a:defRPr sz="1400">
                <a:solidFill>
                  <a:schemeClr val="tx1"/>
                </a:solidFill>
                <a:latin typeface="Arial" pitchFamily="34" charset="0"/>
                <a:cs typeface="Arial" pitchFamily="34" charset="0"/>
              </a:defRPr>
            </a:lvl9pPr>
          </a:lstStyle>
          <a:p>
            <a:pPr algn="ctr" eaLnBrk="1" hangingPunct="1">
              <a:lnSpc>
                <a:spcPct val="100000"/>
              </a:lnSpc>
              <a:spcBef>
                <a:spcPct val="50000"/>
              </a:spcBef>
            </a:pPr>
            <a:r>
              <a:rPr lang="en-GB" altLang="en-US" sz="2000" b="1">
                <a:solidFill>
                  <a:schemeClr val="accent1">
                    <a:lumMod val="50000"/>
                  </a:schemeClr>
                </a:solidFill>
                <a:ea typeface="MS PGothic" pitchFamily="34" charset="-128"/>
              </a:rPr>
              <a:t>Structural Zeros: Sometimes low numbers are less of a problem</a:t>
            </a:r>
          </a:p>
        </p:txBody>
      </p:sp>
    </p:spTree>
    <p:extLst>
      <p:ext uri="{BB962C8B-B14F-4D97-AF65-F5344CB8AC3E}">
        <p14:creationId xmlns:p14="http://schemas.microsoft.com/office/powerpoint/2010/main" val="2807014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dissolv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8" grpId="0" animBg="1"/>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10AB7F5-DA24-D731-B97D-57B8967A4F3E}"/>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DD1D22E-5996-E45B-92B2-659F701A4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4722832E-0D9E-71FF-9DCC-1B2A37613D94}"/>
              </a:ext>
            </a:extLst>
          </p:cNvPr>
          <p:cNvSpPr>
            <a:spLocks noGrp="1"/>
          </p:cNvSpPr>
          <p:nvPr>
            <p:ph type="title"/>
          </p:nvPr>
        </p:nvSpPr>
        <p:spPr>
          <a:xfrm>
            <a:off x="614679" y="548639"/>
            <a:ext cx="3977640" cy="5719640"/>
          </a:xfrm>
        </p:spPr>
        <p:txBody>
          <a:bodyPr anchor="t">
            <a:normAutofit/>
          </a:bodyPr>
          <a:lstStyle/>
          <a:p>
            <a:r>
              <a:rPr lang="en-GB"/>
              <a:t>Introduction to anonymisation</a:t>
            </a:r>
          </a:p>
        </p:txBody>
      </p:sp>
      <p:sp>
        <p:nvSpPr>
          <p:cNvPr id="3" name="Content Placeholder 2">
            <a:extLst>
              <a:ext uri="{FF2B5EF4-FFF2-40B4-BE49-F238E27FC236}">
                <a16:creationId xmlns:a16="http://schemas.microsoft.com/office/drawing/2014/main" id="{88414DE4-F30C-47D7-F0C1-74F60E320175}"/>
              </a:ext>
            </a:extLst>
          </p:cNvPr>
          <p:cNvSpPr>
            <a:spLocks noGrp="1"/>
          </p:cNvSpPr>
          <p:nvPr>
            <p:ph idx="1"/>
          </p:nvPr>
        </p:nvSpPr>
        <p:spPr>
          <a:xfrm>
            <a:off x="5387542" y="548639"/>
            <a:ext cx="6189780" cy="5861304"/>
          </a:xfrm>
        </p:spPr>
        <p:txBody>
          <a:bodyPr anchor="t">
            <a:normAutofit/>
          </a:bodyPr>
          <a:lstStyle/>
          <a:p>
            <a:pPr marL="0" indent="0">
              <a:buNone/>
            </a:pPr>
            <a:r>
              <a:rPr lang="en-GB"/>
              <a:t>To understand anonymisation, you must first understand what personal data is… </a:t>
            </a:r>
          </a:p>
          <a:p>
            <a:pPr marL="0" indent="0">
              <a:buNone/>
            </a:pPr>
            <a:r>
              <a:rPr lang="en-GB" b="1"/>
              <a:t>Anonymisation</a:t>
            </a:r>
            <a:r>
              <a:rPr lang="en-GB"/>
              <a:t> is the process of turning </a:t>
            </a:r>
            <a:r>
              <a:rPr lang="en-GB" b="1"/>
              <a:t>personal data </a:t>
            </a:r>
            <a:r>
              <a:rPr lang="en-GB"/>
              <a:t>into anonymous information so that a person is </a:t>
            </a:r>
            <a:r>
              <a:rPr lang="en-GB" b="1"/>
              <a:t>no longer identifiable </a:t>
            </a:r>
          </a:p>
          <a:p>
            <a:pPr marL="0" indent="0">
              <a:buNone/>
            </a:pPr>
            <a:endParaRPr lang="en-GB" b="1"/>
          </a:p>
          <a:p>
            <a:pPr marL="0" indent="0">
              <a:buNone/>
            </a:pPr>
            <a:r>
              <a:rPr lang="en-GB" b="1"/>
              <a:t>UK GDPR defines personal data as </a:t>
            </a:r>
          </a:p>
          <a:p>
            <a:pPr marL="0" indent="0">
              <a:buNone/>
            </a:pPr>
            <a:r>
              <a:rPr lang="en-GB" i="1"/>
              <a:t>“Any information relating to an identified or identifiable natural person; an identifiable natural person is one who can be identified, directly or indirectly, in particular reference to an identifier” (e.g., name, location)</a:t>
            </a:r>
          </a:p>
        </p:txBody>
      </p:sp>
      <p:pic>
        <p:nvPicPr>
          <p:cNvPr id="5122" name="Picture 2" descr="Processing personal data of employees – Data Privacy Manager">
            <a:extLst>
              <a:ext uri="{FF2B5EF4-FFF2-40B4-BE49-F238E27FC236}">
                <a16:creationId xmlns:a16="http://schemas.microsoft.com/office/drawing/2014/main" id="{337086E9-16BF-5630-74EB-BD03B19BB23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750" t="4381" r="26833" b="-2368"/>
          <a:stretch>
            <a:fillRect/>
          </a:stretch>
        </p:blipFill>
        <p:spPr bwMode="auto">
          <a:xfrm>
            <a:off x="884464" y="1986643"/>
            <a:ext cx="3084464" cy="364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86147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What can we do with this table?</a:t>
            </a:r>
          </a:p>
        </p:txBody>
      </p:sp>
      <p:sp>
        <p:nvSpPr>
          <p:cNvPr id="4" name="Content Placeholder 3"/>
          <p:cNvSpPr>
            <a:spLocks noGrp="1"/>
          </p:cNvSpPr>
          <p:nvPr>
            <p:ph idx="1"/>
          </p:nvPr>
        </p:nvSpPr>
        <p:spPr/>
        <p:txBody>
          <a:bodyPr/>
          <a:lstStyle/>
          <a:p>
            <a:r>
              <a:rPr lang="en-GB"/>
              <a:t>Suggest at least four solutions</a:t>
            </a:r>
          </a:p>
        </p:txBody>
      </p:sp>
      <p:graphicFrame>
        <p:nvGraphicFramePr>
          <p:cNvPr id="6" name="Table 5">
            <a:extLst>
              <a:ext uri="{FF2B5EF4-FFF2-40B4-BE49-F238E27FC236}">
                <a16:creationId xmlns:a16="http://schemas.microsoft.com/office/drawing/2014/main" id="{3738E240-6107-4E64-A0EE-2DA90CE7B84F}"/>
              </a:ext>
            </a:extLst>
          </p:cNvPr>
          <p:cNvGraphicFramePr>
            <a:graphicFrameLocks noGrp="1"/>
          </p:cNvGraphicFramePr>
          <p:nvPr/>
        </p:nvGraphicFramePr>
        <p:xfrm>
          <a:off x="1958381" y="2861788"/>
          <a:ext cx="8172400" cy="3399295"/>
        </p:xfrm>
        <a:graphic>
          <a:graphicData uri="http://schemas.openxmlformats.org/drawingml/2006/table">
            <a:tbl>
              <a:tblPr firstRow="1" bandRow="1">
                <a:tableStyleId>{21E4AEA4-8DFA-4A89-87EB-49C32662AFE0}</a:tableStyleId>
              </a:tblPr>
              <a:tblGrid>
                <a:gridCol w="1855953">
                  <a:extLst>
                    <a:ext uri="{9D8B030D-6E8A-4147-A177-3AD203B41FA5}">
                      <a16:colId xmlns:a16="http://schemas.microsoft.com/office/drawing/2014/main" val="339546716"/>
                    </a:ext>
                  </a:extLst>
                </a:gridCol>
                <a:gridCol w="1238595">
                  <a:extLst>
                    <a:ext uri="{9D8B030D-6E8A-4147-A177-3AD203B41FA5}">
                      <a16:colId xmlns:a16="http://schemas.microsoft.com/office/drawing/2014/main" val="3386978618"/>
                    </a:ext>
                  </a:extLst>
                </a:gridCol>
                <a:gridCol w="1238595">
                  <a:extLst>
                    <a:ext uri="{9D8B030D-6E8A-4147-A177-3AD203B41FA5}">
                      <a16:colId xmlns:a16="http://schemas.microsoft.com/office/drawing/2014/main" val="2696953445"/>
                    </a:ext>
                  </a:extLst>
                </a:gridCol>
                <a:gridCol w="1238595">
                  <a:extLst>
                    <a:ext uri="{9D8B030D-6E8A-4147-A177-3AD203B41FA5}">
                      <a16:colId xmlns:a16="http://schemas.microsoft.com/office/drawing/2014/main" val="630634672"/>
                    </a:ext>
                  </a:extLst>
                </a:gridCol>
                <a:gridCol w="1238595">
                  <a:extLst>
                    <a:ext uri="{9D8B030D-6E8A-4147-A177-3AD203B41FA5}">
                      <a16:colId xmlns:a16="http://schemas.microsoft.com/office/drawing/2014/main" val="1110882987"/>
                    </a:ext>
                  </a:extLst>
                </a:gridCol>
                <a:gridCol w="1362067">
                  <a:extLst>
                    <a:ext uri="{9D8B030D-6E8A-4147-A177-3AD203B41FA5}">
                      <a16:colId xmlns:a16="http://schemas.microsoft.com/office/drawing/2014/main" val="646038936"/>
                    </a:ext>
                  </a:extLst>
                </a:gridCol>
              </a:tblGrid>
              <a:tr h="428917">
                <a:tc rowSpan="2">
                  <a:txBody>
                    <a:bodyPr/>
                    <a:lstStyle/>
                    <a:p>
                      <a:r>
                        <a:rPr lang="en-GB"/>
                        <a:t>Highest Qualification</a:t>
                      </a:r>
                    </a:p>
                  </a:txBody>
                  <a:tcPr/>
                </a:tc>
                <a:tc gridSpan="4">
                  <a:txBody>
                    <a:bodyPr/>
                    <a:lstStyle/>
                    <a:p>
                      <a:pPr algn="ctr"/>
                      <a:r>
                        <a:rPr lang="en-GB"/>
                        <a:t>Income quartile (lowest to highest)</a:t>
                      </a:r>
                    </a:p>
                  </a:txBody>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gn="ctr"/>
                      <a:r>
                        <a:rPr lang="en-GB"/>
                        <a:t>Total</a:t>
                      </a:r>
                    </a:p>
                  </a:txBody>
                  <a:tcPr/>
                </a:tc>
                <a:extLst>
                  <a:ext uri="{0D108BD9-81ED-4DB2-BD59-A6C34878D82A}">
                    <a16:rowId xmlns:a16="http://schemas.microsoft.com/office/drawing/2014/main" val="1437685898"/>
                  </a:ext>
                </a:extLst>
              </a:tr>
              <a:tr h="396876">
                <a:tc vMerge="1">
                  <a:txBody>
                    <a:bodyPr/>
                    <a:lstStyle/>
                    <a:p>
                      <a:endParaRPr lang="en-GB"/>
                    </a:p>
                  </a:txBody>
                  <a:tcPr/>
                </a:tc>
                <a:tc>
                  <a:txBody>
                    <a:bodyPr/>
                    <a:lstStyle/>
                    <a:p>
                      <a:pPr algn="ctr"/>
                      <a:r>
                        <a:rPr lang="en-GB">
                          <a:solidFill>
                            <a:schemeClr val="bg1"/>
                          </a:solidFill>
                        </a:rPr>
                        <a:t>1</a:t>
                      </a:r>
                    </a:p>
                  </a:txBody>
                  <a:tcPr>
                    <a:solidFill>
                      <a:schemeClr val="accent2"/>
                    </a:solidFill>
                  </a:tcPr>
                </a:tc>
                <a:tc>
                  <a:txBody>
                    <a:bodyPr/>
                    <a:lstStyle/>
                    <a:p>
                      <a:pPr algn="ctr"/>
                      <a:r>
                        <a:rPr lang="en-GB">
                          <a:solidFill>
                            <a:schemeClr val="bg1"/>
                          </a:solidFill>
                        </a:rPr>
                        <a:t>2</a:t>
                      </a:r>
                    </a:p>
                  </a:txBody>
                  <a:tcPr>
                    <a:solidFill>
                      <a:schemeClr val="accent2"/>
                    </a:solidFill>
                  </a:tcPr>
                </a:tc>
                <a:tc>
                  <a:txBody>
                    <a:bodyPr/>
                    <a:lstStyle/>
                    <a:p>
                      <a:pPr algn="ctr"/>
                      <a:r>
                        <a:rPr lang="en-GB">
                          <a:solidFill>
                            <a:schemeClr val="bg1"/>
                          </a:solidFill>
                        </a:rPr>
                        <a:t>3</a:t>
                      </a:r>
                    </a:p>
                  </a:txBody>
                  <a:tcPr>
                    <a:solidFill>
                      <a:schemeClr val="accent2"/>
                    </a:solidFill>
                  </a:tcPr>
                </a:tc>
                <a:tc>
                  <a:txBody>
                    <a:bodyPr/>
                    <a:lstStyle/>
                    <a:p>
                      <a:pPr algn="ctr"/>
                      <a:r>
                        <a:rPr lang="en-GB">
                          <a:solidFill>
                            <a:schemeClr val="bg1"/>
                          </a:solidFill>
                        </a:rPr>
                        <a:t>4</a:t>
                      </a:r>
                    </a:p>
                  </a:txBody>
                  <a:tcPr>
                    <a:solidFill>
                      <a:schemeClr val="accent2"/>
                    </a:solidFill>
                  </a:tcPr>
                </a:tc>
                <a:tc vMerge="1">
                  <a:txBody>
                    <a:bodyPr/>
                    <a:lstStyle/>
                    <a:p>
                      <a:endParaRPr lang="en-GB"/>
                    </a:p>
                  </a:txBody>
                  <a:tcPr/>
                </a:tc>
                <a:extLst>
                  <a:ext uri="{0D108BD9-81ED-4DB2-BD59-A6C34878D82A}">
                    <a16:rowId xmlns:a16="http://schemas.microsoft.com/office/drawing/2014/main" val="2555361927"/>
                  </a:ext>
                </a:extLst>
              </a:tr>
              <a:tr h="428917">
                <a:tc>
                  <a:txBody>
                    <a:bodyPr/>
                    <a:lstStyle/>
                    <a:p>
                      <a:r>
                        <a:rPr lang="en-GB"/>
                        <a:t>Postgrad</a:t>
                      </a:r>
                    </a:p>
                  </a:txBody>
                  <a:tcPr/>
                </a:tc>
                <a:tc>
                  <a:txBody>
                    <a:bodyPr/>
                    <a:lstStyle/>
                    <a:p>
                      <a:pPr algn="ctr"/>
                      <a:r>
                        <a:rPr lang="en-GB"/>
                        <a:t>1</a:t>
                      </a:r>
                    </a:p>
                  </a:txBody>
                  <a:tcPr/>
                </a:tc>
                <a:tc>
                  <a:txBody>
                    <a:bodyPr/>
                    <a:lstStyle/>
                    <a:p>
                      <a:pPr algn="ctr"/>
                      <a:r>
                        <a:rPr lang="en-GB"/>
                        <a:t>1</a:t>
                      </a:r>
                    </a:p>
                  </a:txBody>
                  <a:tcPr/>
                </a:tc>
                <a:tc>
                  <a:txBody>
                    <a:bodyPr/>
                    <a:lstStyle/>
                    <a:p>
                      <a:pPr algn="ctr"/>
                      <a:r>
                        <a:rPr lang="en-GB"/>
                        <a:t>8</a:t>
                      </a:r>
                    </a:p>
                  </a:txBody>
                  <a:tcPr/>
                </a:tc>
                <a:tc>
                  <a:txBody>
                    <a:bodyPr/>
                    <a:lstStyle/>
                    <a:p>
                      <a:pPr algn="ctr"/>
                      <a:r>
                        <a:rPr lang="en-GB"/>
                        <a:t>18</a:t>
                      </a:r>
                    </a:p>
                  </a:txBody>
                  <a:tcPr/>
                </a:tc>
                <a:tc>
                  <a:txBody>
                    <a:bodyPr/>
                    <a:lstStyle/>
                    <a:p>
                      <a:pPr algn="ctr"/>
                      <a:r>
                        <a:rPr lang="en-GB"/>
                        <a:t>28</a:t>
                      </a:r>
                    </a:p>
                  </a:txBody>
                  <a:tcPr/>
                </a:tc>
                <a:extLst>
                  <a:ext uri="{0D108BD9-81ED-4DB2-BD59-A6C34878D82A}">
                    <a16:rowId xmlns:a16="http://schemas.microsoft.com/office/drawing/2014/main" val="2242307301"/>
                  </a:ext>
                </a:extLst>
              </a:tr>
              <a:tr h="428917">
                <a:tc>
                  <a:txBody>
                    <a:bodyPr/>
                    <a:lstStyle/>
                    <a:p>
                      <a:r>
                        <a:rPr lang="en-GB"/>
                        <a:t>Degree</a:t>
                      </a:r>
                    </a:p>
                  </a:txBody>
                  <a:tcPr/>
                </a:tc>
                <a:tc>
                  <a:txBody>
                    <a:bodyPr/>
                    <a:lstStyle/>
                    <a:p>
                      <a:pPr algn="ctr"/>
                      <a:r>
                        <a:rPr lang="en-GB"/>
                        <a:t>2</a:t>
                      </a:r>
                    </a:p>
                  </a:txBody>
                  <a:tcPr/>
                </a:tc>
                <a:tc>
                  <a:txBody>
                    <a:bodyPr/>
                    <a:lstStyle/>
                    <a:p>
                      <a:pPr algn="ctr"/>
                      <a:r>
                        <a:rPr lang="en-GB"/>
                        <a:t>6</a:t>
                      </a:r>
                    </a:p>
                  </a:txBody>
                  <a:tcPr/>
                </a:tc>
                <a:tc>
                  <a:txBody>
                    <a:bodyPr/>
                    <a:lstStyle/>
                    <a:p>
                      <a:pPr algn="ctr"/>
                      <a:r>
                        <a:rPr lang="en-GB"/>
                        <a:t>14</a:t>
                      </a:r>
                    </a:p>
                  </a:txBody>
                  <a:tcPr/>
                </a:tc>
                <a:tc>
                  <a:txBody>
                    <a:bodyPr/>
                    <a:lstStyle/>
                    <a:p>
                      <a:pPr algn="ctr"/>
                      <a:r>
                        <a:rPr lang="en-GB"/>
                        <a:t>17</a:t>
                      </a:r>
                    </a:p>
                  </a:txBody>
                  <a:tcPr/>
                </a:tc>
                <a:tc>
                  <a:txBody>
                    <a:bodyPr/>
                    <a:lstStyle/>
                    <a:p>
                      <a:pPr algn="ctr"/>
                      <a:r>
                        <a:rPr lang="en-GB"/>
                        <a:t>39</a:t>
                      </a:r>
                    </a:p>
                  </a:txBody>
                  <a:tcPr/>
                </a:tc>
                <a:extLst>
                  <a:ext uri="{0D108BD9-81ED-4DB2-BD59-A6C34878D82A}">
                    <a16:rowId xmlns:a16="http://schemas.microsoft.com/office/drawing/2014/main" val="3886084392"/>
                  </a:ext>
                </a:extLst>
              </a:tr>
              <a:tr h="428917">
                <a:tc>
                  <a:txBody>
                    <a:bodyPr/>
                    <a:lstStyle/>
                    <a:p>
                      <a:r>
                        <a:rPr lang="en-GB"/>
                        <a:t>College</a:t>
                      </a:r>
                    </a:p>
                  </a:txBody>
                  <a:tcPr/>
                </a:tc>
                <a:tc>
                  <a:txBody>
                    <a:bodyPr/>
                    <a:lstStyle/>
                    <a:p>
                      <a:pPr algn="ctr"/>
                      <a:r>
                        <a:rPr lang="en-GB"/>
                        <a:t>8</a:t>
                      </a:r>
                    </a:p>
                  </a:txBody>
                  <a:tcPr/>
                </a:tc>
                <a:tc>
                  <a:txBody>
                    <a:bodyPr/>
                    <a:lstStyle/>
                    <a:p>
                      <a:pPr algn="ctr"/>
                      <a:r>
                        <a:rPr lang="en-GB"/>
                        <a:t>18</a:t>
                      </a:r>
                    </a:p>
                  </a:txBody>
                  <a:tcPr/>
                </a:tc>
                <a:tc>
                  <a:txBody>
                    <a:bodyPr/>
                    <a:lstStyle/>
                    <a:p>
                      <a:pPr algn="ctr"/>
                      <a:r>
                        <a:rPr lang="en-GB"/>
                        <a:t>16</a:t>
                      </a:r>
                    </a:p>
                  </a:txBody>
                  <a:tcPr/>
                </a:tc>
                <a:tc>
                  <a:txBody>
                    <a:bodyPr/>
                    <a:lstStyle/>
                    <a:p>
                      <a:pPr algn="ctr"/>
                      <a:r>
                        <a:rPr lang="en-GB"/>
                        <a:t>3</a:t>
                      </a:r>
                    </a:p>
                  </a:txBody>
                  <a:tcPr/>
                </a:tc>
                <a:tc>
                  <a:txBody>
                    <a:bodyPr/>
                    <a:lstStyle/>
                    <a:p>
                      <a:pPr algn="ctr"/>
                      <a:r>
                        <a:rPr lang="en-GB"/>
                        <a:t>45</a:t>
                      </a:r>
                    </a:p>
                  </a:txBody>
                  <a:tcPr/>
                </a:tc>
                <a:extLst>
                  <a:ext uri="{0D108BD9-81ED-4DB2-BD59-A6C34878D82A}">
                    <a16:rowId xmlns:a16="http://schemas.microsoft.com/office/drawing/2014/main" val="2868673272"/>
                  </a:ext>
                </a:extLst>
              </a:tr>
              <a:tr h="428917">
                <a:tc>
                  <a:txBody>
                    <a:bodyPr/>
                    <a:lstStyle/>
                    <a:p>
                      <a:r>
                        <a:rPr lang="en-GB"/>
                        <a:t>School</a:t>
                      </a:r>
                    </a:p>
                  </a:txBody>
                  <a:tcPr/>
                </a:tc>
                <a:tc>
                  <a:txBody>
                    <a:bodyPr/>
                    <a:lstStyle/>
                    <a:p>
                      <a:pPr algn="ctr"/>
                      <a:r>
                        <a:rPr lang="en-GB"/>
                        <a:t>13</a:t>
                      </a:r>
                    </a:p>
                  </a:txBody>
                  <a:tcPr/>
                </a:tc>
                <a:tc>
                  <a:txBody>
                    <a:bodyPr/>
                    <a:lstStyle/>
                    <a:p>
                      <a:pPr algn="ctr"/>
                      <a:r>
                        <a:rPr lang="en-GB"/>
                        <a:t>9</a:t>
                      </a:r>
                    </a:p>
                  </a:txBody>
                  <a:tcPr/>
                </a:tc>
                <a:tc>
                  <a:txBody>
                    <a:bodyPr/>
                    <a:lstStyle/>
                    <a:p>
                      <a:pPr algn="ctr"/>
                      <a:r>
                        <a:rPr lang="en-GB"/>
                        <a:t>0</a:t>
                      </a:r>
                    </a:p>
                  </a:txBody>
                  <a:tcPr/>
                </a:tc>
                <a:tc>
                  <a:txBody>
                    <a:bodyPr/>
                    <a:lstStyle/>
                    <a:p>
                      <a:pPr algn="ctr"/>
                      <a:r>
                        <a:rPr lang="en-GB"/>
                        <a:t>0</a:t>
                      </a:r>
                    </a:p>
                  </a:txBody>
                  <a:tcPr/>
                </a:tc>
                <a:tc>
                  <a:txBody>
                    <a:bodyPr/>
                    <a:lstStyle/>
                    <a:p>
                      <a:pPr algn="ctr"/>
                      <a:r>
                        <a:rPr lang="en-GB"/>
                        <a:t>22</a:t>
                      </a:r>
                    </a:p>
                  </a:txBody>
                  <a:tcPr/>
                </a:tc>
                <a:extLst>
                  <a:ext uri="{0D108BD9-81ED-4DB2-BD59-A6C34878D82A}">
                    <a16:rowId xmlns:a16="http://schemas.microsoft.com/office/drawing/2014/main" val="2843698208"/>
                  </a:ext>
                </a:extLst>
              </a:tr>
              <a:tr h="428917">
                <a:tc>
                  <a:txBody>
                    <a:bodyPr/>
                    <a:lstStyle/>
                    <a:p>
                      <a:r>
                        <a:rPr lang="en-GB"/>
                        <a:t>None</a:t>
                      </a:r>
                    </a:p>
                  </a:txBody>
                  <a:tcPr/>
                </a:tc>
                <a:tc>
                  <a:txBody>
                    <a:bodyPr/>
                    <a:lstStyle/>
                    <a:p>
                      <a:pPr algn="ctr"/>
                      <a:r>
                        <a:rPr lang="en-GB"/>
                        <a:t>13</a:t>
                      </a:r>
                    </a:p>
                  </a:txBody>
                  <a:tcPr/>
                </a:tc>
                <a:tc>
                  <a:txBody>
                    <a:bodyPr/>
                    <a:lstStyle/>
                    <a:p>
                      <a:pPr algn="ctr"/>
                      <a:r>
                        <a:rPr lang="en-GB"/>
                        <a:t>3</a:t>
                      </a:r>
                    </a:p>
                  </a:txBody>
                  <a:tcPr/>
                </a:tc>
                <a:tc>
                  <a:txBody>
                    <a:bodyPr/>
                    <a:lstStyle/>
                    <a:p>
                      <a:pPr algn="ctr"/>
                      <a:r>
                        <a:rPr lang="en-GB"/>
                        <a:t>0</a:t>
                      </a:r>
                    </a:p>
                  </a:txBody>
                  <a:tcPr/>
                </a:tc>
                <a:tc>
                  <a:txBody>
                    <a:bodyPr/>
                    <a:lstStyle/>
                    <a:p>
                      <a:pPr algn="ctr"/>
                      <a:r>
                        <a:rPr lang="en-GB"/>
                        <a:t>0</a:t>
                      </a:r>
                    </a:p>
                  </a:txBody>
                  <a:tcPr/>
                </a:tc>
                <a:tc>
                  <a:txBody>
                    <a:bodyPr/>
                    <a:lstStyle/>
                    <a:p>
                      <a:pPr algn="ctr"/>
                      <a:r>
                        <a:rPr lang="en-GB"/>
                        <a:t>16</a:t>
                      </a:r>
                    </a:p>
                  </a:txBody>
                  <a:tcPr/>
                </a:tc>
                <a:extLst>
                  <a:ext uri="{0D108BD9-81ED-4DB2-BD59-A6C34878D82A}">
                    <a16:rowId xmlns:a16="http://schemas.microsoft.com/office/drawing/2014/main" val="2632682769"/>
                  </a:ext>
                </a:extLst>
              </a:tr>
              <a:tr h="428917">
                <a:tc>
                  <a:txBody>
                    <a:bodyPr/>
                    <a:lstStyle/>
                    <a:p>
                      <a:r>
                        <a:rPr lang="en-GB"/>
                        <a:t>Total</a:t>
                      </a:r>
                    </a:p>
                  </a:txBody>
                  <a:tcPr/>
                </a:tc>
                <a:tc>
                  <a:txBody>
                    <a:bodyPr/>
                    <a:lstStyle/>
                    <a:p>
                      <a:pPr algn="ctr"/>
                      <a:r>
                        <a:rPr lang="en-GB"/>
                        <a:t>37</a:t>
                      </a:r>
                    </a:p>
                  </a:txBody>
                  <a:tcPr/>
                </a:tc>
                <a:tc>
                  <a:txBody>
                    <a:bodyPr/>
                    <a:lstStyle/>
                    <a:p>
                      <a:pPr algn="ctr"/>
                      <a:r>
                        <a:rPr lang="en-GB"/>
                        <a:t>37</a:t>
                      </a:r>
                    </a:p>
                  </a:txBody>
                  <a:tcPr/>
                </a:tc>
                <a:tc>
                  <a:txBody>
                    <a:bodyPr/>
                    <a:lstStyle/>
                    <a:p>
                      <a:pPr algn="ctr"/>
                      <a:r>
                        <a:rPr lang="en-GB"/>
                        <a:t>38</a:t>
                      </a:r>
                    </a:p>
                  </a:txBody>
                  <a:tcPr/>
                </a:tc>
                <a:tc>
                  <a:txBody>
                    <a:bodyPr/>
                    <a:lstStyle/>
                    <a:p>
                      <a:pPr algn="ctr"/>
                      <a:r>
                        <a:rPr lang="en-GB"/>
                        <a:t>38</a:t>
                      </a:r>
                    </a:p>
                  </a:txBody>
                  <a:tcPr/>
                </a:tc>
                <a:tc>
                  <a:txBody>
                    <a:bodyPr/>
                    <a:lstStyle/>
                    <a:p>
                      <a:pPr algn="ctr"/>
                      <a:r>
                        <a:rPr lang="en-GB"/>
                        <a:t>150</a:t>
                      </a:r>
                    </a:p>
                  </a:txBody>
                  <a:tcPr/>
                </a:tc>
                <a:extLst>
                  <a:ext uri="{0D108BD9-81ED-4DB2-BD59-A6C34878D82A}">
                    <a16:rowId xmlns:a16="http://schemas.microsoft.com/office/drawing/2014/main" val="923108383"/>
                  </a:ext>
                </a:extLst>
              </a:tr>
            </a:tbl>
          </a:graphicData>
        </a:graphic>
      </p:graphicFrame>
      <p:sp>
        <p:nvSpPr>
          <p:cNvPr id="7" name="TextBox 6">
            <a:extLst>
              <a:ext uri="{FF2B5EF4-FFF2-40B4-BE49-F238E27FC236}">
                <a16:creationId xmlns:a16="http://schemas.microsoft.com/office/drawing/2014/main" id="{890E11DF-AC2A-46DC-97EB-F0EFB5EEBBF6}"/>
              </a:ext>
            </a:extLst>
          </p:cNvPr>
          <p:cNvSpPr txBox="1"/>
          <p:nvPr/>
        </p:nvSpPr>
        <p:spPr>
          <a:xfrm>
            <a:off x="1847529" y="2204864"/>
            <a:ext cx="8023819" cy="400110"/>
          </a:xfrm>
          <a:prstGeom prst="rect">
            <a:avLst/>
          </a:prstGeom>
          <a:noFill/>
        </p:spPr>
        <p:txBody>
          <a:bodyPr wrap="square" rtlCol="0">
            <a:spAutoFit/>
          </a:bodyPr>
          <a:lstStyle/>
          <a:p>
            <a:r>
              <a:rPr lang="en-GB" sz="2000" b="1">
                <a:latin typeface="+mn-lt"/>
              </a:rPr>
              <a:t>Table 5. Income distribution</a:t>
            </a:r>
          </a:p>
        </p:txBody>
      </p:sp>
      <p:pic>
        <p:nvPicPr>
          <p:cNvPr id="8" name="Picture 7" descr="A picture containing drawing&#10;&#10;Description automatically generated">
            <a:extLst>
              <a:ext uri="{FF2B5EF4-FFF2-40B4-BE49-F238E27FC236}">
                <a16:creationId xmlns:a16="http://schemas.microsoft.com/office/drawing/2014/main" id="{2A7DC9B9-E018-494E-AB64-F9C56C3FE8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1248" y="22029"/>
            <a:ext cx="1221904" cy="1155496"/>
          </a:xfrm>
          <a:prstGeom prst="rect">
            <a:avLst/>
          </a:prstGeom>
        </p:spPr>
      </p:pic>
    </p:spTree>
    <p:extLst>
      <p:ext uri="{BB962C8B-B14F-4D97-AF65-F5344CB8AC3E}">
        <p14:creationId xmlns:p14="http://schemas.microsoft.com/office/powerpoint/2010/main" val="36521747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Option 1: hide the offending results</a:t>
            </a:r>
          </a:p>
        </p:txBody>
      </p:sp>
      <p:sp>
        <p:nvSpPr>
          <p:cNvPr id="3" name="Content Placeholder 2"/>
          <p:cNvSpPr>
            <a:spLocks noGrp="1"/>
          </p:cNvSpPr>
          <p:nvPr>
            <p:ph idx="1"/>
          </p:nvPr>
        </p:nvSpPr>
        <p:spPr/>
        <p:txBody>
          <a:bodyPr/>
          <a:lstStyle/>
          <a:p>
            <a:r>
              <a:rPr lang="en-GB"/>
              <a:t>Cell suppression - blanking offending cells</a:t>
            </a:r>
          </a:p>
        </p:txBody>
      </p:sp>
      <p:graphicFrame>
        <p:nvGraphicFramePr>
          <p:cNvPr id="16" name="Table 15">
            <a:extLst>
              <a:ext uri="{FF2B5EF4-FFF2-40B4-BE49-F238E27FC236}">
                <a16:creationId xmlns:a16="http://schemas.microsoft.com/office/drawing/2014/main" id="{4CC24E8F-EE4F-4E9F-AE88-E9A6305478DB}"/>
              </a:ext>
            </a:extLst>
          </p:cNvPr>
          <p:cNvGraphicFramePr>
            <a:graphicFrameLocks noGrp="1"/>
          </p:cNvGraphicFramePr>
          <p:nvPr/>
        </p:nvGraphicFramePr>
        <p:xfrm>
          <a:off x="1958381" y="2766010"/>
          <a:ext cx="8172400" cy="3399295"/>
        </p:xfrm>
        <a:graphic>
          <a:graphicData uri="http://schemas.openxmlformats.org/drawingml/2006/table">
            <a:tbl>
              <a:tblPr firstRow="1" bandRow="1">
                <a:tableStyleId>{21E4AEA4-8DFA-4A89-87EB-49C32662AFE0}</a:tableStyleId>
              </a:tblPr>
              <a:tblGrid>
                <a:gridCol w="1855953">
                  <a:extLst>
                    <a:ext uri="{9D8B030D-6E8A-4147-A177-3AD203B41FA5}">
                      <a16:colId xmlns:a16="http://schemas.microsoft.com/office/drawing/2014/main" val="339546716"/>
                    </a:ext>
                  </a:extLst>
                </a:gridCol>
                <a:gridCol w="1238595">
                  <a:extLst>
                    <a:ext uri="{9D8B030D-6E8A-4147-A177-3AD203B41FA5}">
                      <a16:colId xmlns:a16="http://schemas.microsoft.com/office/drawing/2014/main" val="3386978618"/>
                    </a:ext>
                  </a:extLst>
                </a:gridCol>
                <a:gridCol w="1238595">
                  <a:extLst>
                    <a:ext uri="{9D8B030D-6E8A-4147-A177-3AD203B41FA5}">
                      <a16:colId xmlns:a16="http://schemas.microsoft.com/office/drawing/2014/main" val="2696953445"/>
                    </a:ext>
                  </a:extLst>
                </a:gridCol>
                <a:gridCol w="1238595">
                  <a:extLst>
                    <a:ext uri="{9D8B030D-6E8A-4147-A177-3AD203B41FA5}">
                      <a16:colId xmlns:a16="http://schemas.microsoft.com/office/drawing/2014/main" val="630634672"/>
                    </a:ext>
                  </a:extLst>
                </a:gridCol>
                <a:gridCol w="1238595">
                  <a:extLst>
                    <a:ext uri="{9D8B030D-6E8A-4147-A177-3AD203B41FA5}">
                      <a16:colId xmlns:a16="http://schemas.microsoft.com/office/drawing/2014/main" val="1110882987"/>
                    </a:ext>
                  </a:extLst>
                </a:gridCol>
                <a:gridCol w="1362067">
                  <a:extLst>
                    <a:ext uri="{9D8B030D-6E8A-4147-A177-3AD203B41FA5}">
                      <a16:colId xmlns:a16="http://schemas.microsoft.com/office/drawing/2014/main" val="646038936"/>
                    </a:ext>
                  </a:extLst>
                </a:gridCol>
              </a:tblGrid>
              <a:tr h="428917">
                <a:tc rowSpan="2">
                  <a:txBody>
                    <a:bodyPr/>
                    <a:lstStyle/>
                    <a:p>
                      <a:r>
                        <a:rPr lang="en-GB"/>
                        <a:t>Highest Qualification</a:t>
                      </a:r>
                    </a:p>
                  </a:txBody>
                  <a:tcPr/>
                </a:tc>
                <a:tc gridSpan="4">
                  <a:txBody>
                    <a:bodyPr/>
                    <a:lstStyle/>
                    <a:p>
                      <a:pPr algn="ctr"/>
                      <a:r>
                        <a:rPr lang="en-GB"/>
                        <a:t>Income quartile (lowest to highest)</a:t>
                      </a:r>
                    </a:p>
                  </a:txBody>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gn="ctr"/>
                      <a:r>
                        <a:rPr lang="en-GB"/>
                        <a:t>Total</a:t>
                      </a:r>
                    </a:p>
                  </a:txBody>
                  <a:tcPr/>
                </a:tc>
                <a:extLst>
                  <a:ext uri="{0D108BD9-81ED-4DB2-BD59-A6C34878D82A}">
                    <a16:rowId xmlns:a16="http://schemas.microsoft.com/office/drawing/2014/main" val="1437685898"/>
                  </a:ext>
                </a:extLst>
              </a:tr>
              <a:tr h="396876">
                <a:tc vMerge="1">
                  <a:txBody>
                    <a:bodyPr/>
                    <a:lstStyle/>
                    <a:p>
                      <a:endParaRPr lang="en-GB"/>
                    </a:p>
                  </a:txBody>
                  <a:tcPr/>
                </a:tc>
                <a:tc>
                  <a:txBody>
                    <a:bodyPr/>
                    <a:lstStyle/>
                    <a:p>
                      <a:pPr algn="ctr"/>
                      <a:r>
                        <a:rPr lang="en-GB">
                          <a:solidFill>
                            <a:schemeClr val="bg1"/>
                          </a:solidFill>
                        </a:rPr>
                        <a:t>1</a:t>
                      </a:r>
                    </a:p>
                  </a:txBody>
                  <a:tcPr>
                    <a:solidFill>
                      <a:schemeClr val="accent2"/>
                    </a:solidFill>
                  </a:tcPr>
                </a:tc>
                <a:tc>
                  <a:txBody>
                    <a:bodyPr/>
                    <a:lstStyle/>
                    <a:p>
                      <a:pPr algn="ctr"/>
                      <a:r>
                        <a:rPr lang="en-GB">
                          <a:solidFill>
                            <a:schemeClr val="bg1"/>
                          </a:solidFill>
                        </a:rPr>
                        <a:t>2</a:t>
                      </a:r>
                    </a:p>
                  </a:txBody>
                  <a:tcPr>
                    <a:solidFill>
                      <a:schemeClr val="accent2"/>
                    </a:solidFill>
                  </a:tcPr>
                </a:tc>
                <a:tc>
                  <a:txBody>
                    <a:bodyPr/>
                    <a:lstStyle/>
                    <a:p>
                      <a:pPr algn="ctr"/>
                      <a:r>
                        <a:rPr lang="en-GB">
                          <a:solidFill>
                            <a:schemeClr val="bg1"/>
                          </a:solidFill>
                        </a:rPr>
                        <a:t>3</a:t>
                      </a:r>
                    </a:p>
                  </a:txBody>
                  <a:tcPr>
                    <a:solidFill>
                      <a:schemeClr val="accent2"/>
                    </a:solidFill>
                  </a:tcPr>
                </a:tc>
                <a:tc>
                  <a:txBody>
                    <a:bodyPr/>
                    <a:lstStyle/>
                    <a:p>
                      <a:pPr algn="ctr"/>
                      <a:r>
                        <a:rPr lang="en-GB">
                          <a:solidFill>
                            <a:schemeClr val="bg1"/>
                          </a:solidFill>
                        </a:rPr>
                        <a:t>4</a:t>
                      </a:r>
                    </a:p>
                  </a:txBody>
                  <a:tcPr>
                    <a:solidFill>
                      <a:schemeClr val="accent2"/>
                    </a:solidFill>
                  </a:tcPr>
                </a:tc>
                <a:tc vMerge="1">
                  <a:txBody>
                    <a:bodyPr/>
                    <a:lstStyle/>
                    <a:p>
                      <a:endParaRPr lang="en-GB"/>
                    </a:p>
                  </a:txBody>
                  <a:tcPr/>
                </a:tc>
                <a:extLst>
                  <a:ext uri="{0D108BD9-81ED-4DB2-BD59-A6C34878D82A}">
                    <a16:rowId xmlns:a16="http://schemas.microsoft.com/office/drawing/2014/main" val="2555361927"/>
                  </a:ext>
                </a:extLst>
              </a:tr>
              <a:tr h="428917">
                <a:tc>
                  <a:txBody>
                    <a:bodyPr/>
                    <a:lstStyle/>
                    <a:p>
                      <a:r>
                        <a:rPr lang="en-GB"/>
                        <a:t>Postgrad</a:t>
                      </a:r>
                    </a:p>
                  </a:txBody>
                  <a:tcPr/>
                </a:tc>
                <a:tc>
                  <a:txBody>
                    <a:bodyPr/>
                    <a:lstStyle/>
                    <a:p>
                      <a:pPr algn="ctr"/>
                      <a:r>
                        <a:rPr lang="en-GB">
                          <a:solidFill>
                            <a:srgbClr val="FF0000"/>
                          </a:solidFill>
                        </a:rPr>
                        <a:t>-</a:t>
                      </a:r>
                    </a:p>
                  </a:txBody>
                  <a:tcPr/>
                </a:tc>
                <a:tc>
                  <a:txBody>
                    <a:bodyPr/>
                    <a:lstStyle/>
                    <a:p>
                      <a:pPr algn="ctr"/>
                      <a:r>
                        <a:rPr lang="en-GB">
                          <a:solidFill>
                            <a:srgbClr val="FF0000"/>
                          </a:solidFill>
                        </a:rPr>
                        <a:t>-</a:t>
                      </a:r>
                    </a:p>
                  </a:txBody>
                  <a:tcPr/>
                </a:tc>
                <a:tc>
                  <a:txBody>
                    <a:bodyPr/>
                    <a:lstStyle/>
                    <a:p>
                      <a:pPr algn="ctr"/>
                      <a:r>
                        <a:rPr lang="en-GB"/>
                        <a:t>8</a:t>
                      </a:r>
                    </a:p>
                  </a:txBody>
                  <a:tcPr/>
                </a:tc>
                <a:tc>
                  <a:txBody>
                    <a:bodyPr/>
                    <a:lstStyle/>
                    <a:p>
                      <a:pPr algn="ctr"/>
                      <a:r>
                        <a:rPr lang="en-GB"/>
                        <a:t>18</a:t>
                      </a:r>
                    </a:p>
                  </a:txBody>
                  <a:tcPr/>
                </a:tc>
                <a:tc>
                  <a:txBody>
                    <a:bodyPr/>
                    <a:lstStyle/>
                    <a:p>
                      <a:pPr algn="ctr"/>
                      <a:r>
                        <a:rPr lang="en-GB">
                          <a:solidFill>
                            <a:srgbClr val="FF0000"/>
                          </a:solidFill>
                        </a:rPr>
                        <a:t>26</a:t>
                      </a:r>
                    </a:p>
                  </a:txBody>
                  <a:tcPr/>
                </a:tc>
                <a:extLst>
                  <a:ext uri="{0D108BD9-81ED-4DB2-BD59-A6C34878D82A}">
                    <a16:rowId xmlns:a16="http://schemas.microsoft.com/office/drawing/2014/main" val="2242307301"/>
                  </a:ext>
                </a:extLst>
              </a:tr>
              <a:tr h="428917">
                <a:tc>
                  <a:txBody>
                    <a:bodyPr/>
                    <a:lstStyle/>
                    <a:p>
                      <a:r>
                        <a:rPr lang="en-GB"/>
                        <a:t>Degree</a:t>
                      </a:r>
                    </a:p>
                  </a:txBody>
                  <a:tcPr/>
                </a:tc>
                <a:tc>
                  <a:txBody>
                    <a:bodyPr/>
                    <a:lstStyle/>
                    <a:p>
                      <a:pPr algn="ctr"/>
                      <a:r>
                        <a:rPr lang="en-GB">
                          <a:solidFill>
                            <a:srgbClr val="FF0000"/>
                          </a:solidFill>
                        </a:rPr>
                        <a:t>-</a:t>
                      </a:r>
                    </a:p>
                  </a:txBody>
                  <a:tcPr/>
                </a:tc>
                <a:tc>
                  <a:txBody>
                    <a:bodyPr/>
                    <a:lstStyle/>
                    <a:p>
                      <a:pPr algn="ctr"/>
                      <a:r>
                        <a:rPr lang="en-GB"/>
                        <a:t>6</a:t>
                      </a:r>
                    </a:p>
                  </a:txBody>
                  <a:tcPr/>
                </a:tc>
                <a:tc>
                  <a:txBody>
                    <a:bodyPr/>
                    <a:lstStyle/>
                    <a:p>
                      <a:pPr algn="ctr"/>
                      <a:r>
                        <a:rPr lang="en-GB"/>
                        <a:t>14</a:t>
                      </a:r>
                    </a:p>
                  </a:txBody>
                  <a:tcPr/>
                </a:tc>
                <a:tc>
                  <a:txBody>
                    <a:bodyPr/>
                    <a:lstStyle/>
                    <a:p>
                      <a:pPr algn="ctr"/>
                      <a:r>
                        <a:rPr lang="en-GB"/>
                        <a:t>17</a:t>
                      </a:r>
                    </a:p>
                  </a:txBody>
                  <a:tcPr/>
                </a:tc>
                <a:tc>
                  <a:txBody>
                    <a:bodyPr/>
                    <a:lstStyle/>
                    <a:p>
                      <a:pPr algn="ctr"/>
                      <a:r>
                        <a:rPr lang="en-GB">
                          <a:solidFill>
                            <a:srgbClr val="FF0000"/>
                          </a:solidFill>
                        </a:rPr>
                        <a:t>37</a:t>
                      </a:r>
                    </a:p>
                  </a:txBody>
                  <a:tcPr/>
                </a:tc>
                <a:extLst>
                  <a:ext uri="{0D108BD9-81ED-4DB2-BD59-A6C34878D82A}">
                    <a16:rowId xmlns:a16="http://schemas.microsoft.com/office/drawing/2014/main" val="3886084392"/>
                  </a:ext>
                </a:extLst>
              </a:tr>
              <a:tr h="428917">
                <a:tc>
                  <a:txBody>
                    <a:bodyPr/>
                    <a:lstStyle/>
                    <a:p>
                      <a:r>
                        <a:rPr lang="en-GB"/>
                        <a:t>College</a:t>
                      </a:r>
                    </a:p>
                  </a:txBody>
                  <a:tcPr/>
                </a:tc>
                <a:tc>
                  <a:txBody>
                    <a:bodyPr/>
                    <a:lstStyle/>
                    <a:p>
                      <a:pPr algn="ctr"/>
                      <a:r>
                        <a:rPr lang="en-GB"/>
                        <a:t>8</a:t>
                      </a:r>
                    </a:p>
                  </a:txBody>
                  <a:tcPr/>
                </a:tc>
                <a:tc>
                  <a:txBody>
                    <a:bodyPr/>
                    <a:lstStyle/>
                    <a:p>
                      <a:pPr algn="ctr"/>
                      <a:r>
                        <a:rPr lang="en-GB"/>
                        <a:t>18</a:t>
                      </a:r>
                    </a:p>
                  </a:txBody>
                  <a:tcPr/>
                </a:tc>
                <a:tc>
                  <a:txBody>
                    <a:bodyPr/>
                    <a:lstStyle/>
                    <a:p>
                      <a:pPr algn="ctr"/>
                      <a:r>
                        <a:rPr lang="en-GB"/>
                        <a:t>16</a:t>
                      </a:r>
                    </a:p>
                  </a:txBody>
                  <a:tcPr/>
                </a:tc>
                <a:tc>
                  <a:txBody>
                    <a:bodyPr/>
                    <a:lstStyle/>
                    <a:p>
                      <a:pPr algn="ctr"/>
                      <a:r>
                        <a:rPr lang="en-GB"/>
                        <a:t>3</a:t>
                      </a:r>
                    </a:p>
                  </a:txBody>
                  <a:tcPr/>
                </a:tc>
                <a:tc>
                  <a:txBody>
                    <a:bodyPr/>
                    <a:lstStyle/>
                    <a:p>
                      <a:pPr algn="ctr"/>
                      <a:r>
                        <a:rPr lang="en-GB"/>
                        <a:t>45</a:t>
                      </a:r>
                    </a:p>
                  </a:txBody>
                  <a:tcPr/>
                </a:tc>
                <a:extLst>
                  <a:ext uri="{0D108BD9-81ED-4DB2-BD59-A6C34878D82A}">
                    <a16:rowId xmlns:a16="http://schemas.microsoft.com/office/drawing/2014/main" val="2868673272"/>
                  </a:ext>
                </a:extLst>
              </a:tr>
              <a:tr h="428917">
                <a:tc>
                  <a:txBody>
                    <a:bodyPr/>
                    <a:lstStyle/>
                    <a:p>
                      <a:r>
                        <a:rPr lang="en-GB"/>
                        <a:t>School</a:t>
                      </a:r>
                    </a:p>
                  </a:txBody>
                  <a:tcPr/>
                </a:tc>
                <a:tc>
                  <a:txBody>
                    <a:bodyPr/>
                    <a:lstStyle/>
                    <a:p>
                      <a:pPr algn="ctr"/>
                      <a:r>
                        <a:rPr lang="en-GB"/>
                        <a:t>13</a:t>
                      </a:r>
                    </a:p>
                  </a:txBody>
                  <a:tcPr/>
                </a:tc>
                <a:tc>
                  <a:txBody>
                    <a:bodyPr/>
                    <a:lstStyle/>
                    <a:p>
                      <a:pPr algn="ctr"/>
                      <a:r>
                        <a:rPr lang="en-GB"/>
                        <a:t>9</a:t>
                      </a:r>
                    </a:p>
                  </a:txBody>
                  <a:tcPr/>
                </a:tc>
                <a:tc>
                  <a:txBody>
                    <a:bodyPr/>
                    <a:lstStyle/>
                    <a:p>
                      <a:pPr algn="ctr"/>
                      <a:r>
                        <a:rPr lang="en-GB">
                          <a:solidFill>
                            <a:srgbClr val="FF0000"/>
                          </a:solidFill>
                        </a:rPr>
                        <a:t>-</a:t>
                      </a:r>
                    </a:p>
                  </a:txBody>
                  <a:tcPr/>
                </a:tc>
                <a:tc>
                  <a:txBody>
                    <a:bodyPr/>
                    <a:lstStyle/>
                    <a:p>
                      <a:pPr algn="ctr"/>
                      <a:r>
                        <a:rPr lang="en-GB">
                          <a:solidFill>
                            <a:srgbClr val="FF0000"/>
                          </a:solidFill>
                        </a:rPr>
                        <a:t>-</a:t>
                      </a:r>
                    </a:p>
                  </a:txBody>
                  <a:tcPr/>
                </a:tc>
                <a:tc>
                  <a:txBody>
                    <a:bodyPr/>
                    <a:lstStyle/>
                    <a:p>
                      <a:pPr algn="ctr"/>
                      <a:r>
                        <a:rPr lang="en-GB"/>
                        <a:t>22</a:t>
                      </a:r>
                    </a:p>
                  </a:txBody>
                  <a:tcPr/>
                </a:tc>
                <a:extLst>
                  <a:ext uri="{0D108BD9-81ED-4DB2-BD59-A6C34878D82A}">
                    <a16:rowId xmlns:a16="http://schemas.microsoft.com/office/drawing/2014/main" val="2843698208"/>
                  </a:ext>
                </a:extLst>
              </a:tr>
              <a:tr h="428917">
                <a:tc>
                  <a:txBody>
                    <a:bodyPr/>
                    <a:lstStyle/>
                    <a:p>
                      <a:r>
                        <a:rPr lang="en-GB"/>
                        <a:t>None</a:t>
                      </a:r>
                    </a:p>
                  </a:txBody>
                  <a:tcPr/>
                </a:tc>
                <a:tc>
                  <a:txBody>
                    <a:bodyPr/>
                    <a:lstStyle/>
                    <a:p>
                      <a:pPr algn="ctr"/>
                      <a:r>
                        <a:rPr lang="en-GB"/>
                        <a:t>13</a:t>
                      </a:r>
                    </a:p>
                  </a:txBody>
                  <a:tcPr/>
                </a:tc>
                <a:tc>
                  <a:txBody>
                    <a:bodyPr/>
                    <a:lstStyle/>
                    <a:p>
                      <a:pPr algn="ctr"/>
                      <a:r>
                        <a:rPr lang="en-GB"/>
                        <a:t>3</a:t>
                      </a:r>
                    </a:p>
                  </a:txBody>
                  <a:tcPr/>
                </a:tc>
                <a:tc>
                  <a:txBody>
                    <a:bodyPr/>
                    <a:lstStyle/>
                    <a:p>
                      <a:pPr algn="ctr"/>
                      <a:r>
                        <a:rPr lang="en-GB">
                          <a:solidFill>
                            <a:srgbClr val="FF0000"/>
                          </a:solidFill>
                        </a:rPr>
                        <a:t>-</a:t>
                      </a:r>
                    </a:p>
                  </a:txBody>
                  <a:tcPr/>
                </a:tc>
                <a:tc>
                  <a:txBody>
                    <a:bodyPr/>
                    <a:lstStyle/>
                    <a:p>
                      <a:pPr algn="ctr"/>
                      <a:r>
                        <a:rPr lang="en-GB">
                          <a:solidFill>
                            <a:srgbClr val="FF0000"/>
                          </a:solidFill>
                        </a:rPr>
                        <a:t>-</a:t>
                      </a:r>
                    </a:p>
                  </a:txBody>
                  <a:tcPr/>
                </a:tc>
                <a:tc>
                  <a:txBody>
                    <a:bodyPr/>
                    <a:lstStyle/>
                    <a:p>
                      <a:pPr algn="ctr"/>
                      <a:r>
                        <a:rPr lang="en-GB"/>
                        <a:t>16</a:t>
                      </a:r>
                    </a:p>
                  </a:txBody>
                  <a:tcPr/>
                </a:tc>
                <a:extLst>
                  <a:ext uri="{0D108BD9-81ED-4DB2-BD59-A6C34878D82A}">
                    <a16:rowId xmlns:a16="http://schemas.microsoft.com/office/drawing/2014/main" val="2632682769"/>
                  </a:ext>
                </a:extLst>
              </a:tr>
              <a:tr h="428917">
                <a:tc>
                  <a:txBody>
                    <a:bodyPr/>
                    <a:lstStyle/>
                    <a:p>
                      <a:r>
                        <a:rPr lang="en-GB"/>
                        <a:t>Total</a:t>
                      </a:r>
                    </a:p>
                  </a:txBody>
                  <a:tcPr/>
                </a:tc>
                <a:tc>
                  <a:txBody>
                    <a:bodyPr/>
                    <a:lstStyle/>
                    <a:p>
                      <a:pPr algn="ctr"/>
                      <a:r>
                        <a:rPr lang="en-GB">
                          <a:solidFill>
                            <a:srgbClr val="FF0000"/>
                          </a:solidFill>
                        </a:rPr>
                        <a:t>34</a:t>
                      </a:r>
                    </a:p>
                  </a:txBody>
                  <a:tcPr/>
                </a:tc>
                <a:tc>
                  <a:txBody>
                    <a:bodyPr/>
                    <a:lstStyle/>
                    <a:p>
                      <a:pPr algn="ctr"/>
                      <a:r>
                        <a:rPr lang="en-GB">
                          <a:solidFill>
                            <a:srgbClr val="FF0000"/>
                          </a:solidFill>
                        </a:rPr>
                        <a:t>36</a:t>
                      </a:r>
                    </a:p>
                  </a:txBody>
                  <a:tcPr/>
                </a:tc>
                <a:tc>
                  <a:txBody>
                    <a:bodyPr/>
                    <a:lstStyle/>
                    <a:p>
                      <a:pPr algn="ctr"/>
                      <a:r>
                        <a:rPr lang="en-GB"/>
                        <a:t>38</a:t>
                      </a:r>
                    </a:p>
                  </a:txBody>
                  <a:tcPr/>
                </a:tc>
                <a:tc>
                  <a:txBody>
                    <a:bodyPr/>
                    <a:lstStyle/>
                    <a:p>
                      <a:pPr algn="ctr"/>
                      <a:r>
                        <a:rPr lang="en-GB"/>
                        <a:t>38</a:t>
                      </a:r>
                    </a:p>
                  </a:txBody>
                  <a:tcPr/>
                </a:tc>
                <a:tc>
                  <a:txBody>
                    <a:bodyPr/>
                    <a:lstStyle/>
                    <a:p>
                      <a:pPr algn="ctr"/>
                      <a:r>
                        <a:rPr lang="en-GB">
                          <a:solidFill>
                            <a:srgbClr val="FF0000"/>
                          </a:solidFill>
                        </a:rPr>
                        <a:t>146</a:t>
                      </a:r>
                    </a:p>
                  </a:txBody>
                  <a:tcPr/>
                </a:tc>
                <a:extLst>
                  <a:ext uri="{0D108BD9-81ED-4DB2-BD59-A6C34878D82A}">
                    <a16:rowId xmlns:a16="http://schemas.microsoft.com/office/drawing/2014/main" val="923108383"/>
                  </a:ext>
                </a:extLst>
              </a:tr>
            </a:tbl>
          </a:graphicData>
        </a:graphic>
      </p:graphicFrame>
      <p:sp>
        <p:nvSpPr>
          <p:cNvPr id="17" name="TextBox 16">
            <a:extLst>
              <a:ext uri="{FF2B5EF4-FFF2-40B4-BE49-F238E27FC236}">
                <a16:creationId xmlns:a16="http://schemas.microsoft.com/office/drawing/2014/main" id="{7583CFBA-ABC2-422B-A4D7-831BCF4EF9C7}"/>
              </a:ext>
            </a:extLst>
          </p:cNvPr>
          <p:cNvSpPr txBox="1"/>
          <p:nvPr/>
        </p:nvSpPr>
        <p:spPr>
          <a:xfrm>
            <a:off x="1847529" y="2204864"/>
            <a:ext cx="8023819" cy="400110"/>
          </a:xfrm>
          <a:prstGeom prst="rect">
            <a:avLst/>
          </a:prstGeom>
          <a:noFill/>
        </p:spPr>
        <p:txBody>
          <a:bodyPr wrap="square" rtlCol="0">
            <a:spAutoFit/>
          </a:bodyPr>
          <a:lstStyle/>
          <a:p>
            <a:r>
              <a:rPr lang="en-GB" sz="2000" b="1">
                <a:latin typeface="+mn-lt"/>
              </a:rPr>
              <a:t>Table 5. Income distribution</a:t>
            </a:r>
          </a:p>
        </p:txBody>
      </p:sp>
    </p:spTree>
    <p:extLst>
      <p:ext uri="{BB962C8B-B14F-4D97-AF65-F5344CB8AC3E}">
        <p14:creationId xmlns:p14="http://schemas.microsoft.com/office/powerpoint/2010/main" val="5410016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Option 1: hide the offending results</a:t>
            </a:r>
          </a:p>
        </p:txBody>
      </p:sp>
      <p:sp>
        <p:nvSpPr>
          <p:cNvPr id="3" name="Content Placeholder 2"/>
          <p:cNvSpPr>
            <a:spLocks noGrp="1"/>
          </p:cNvSpPr>
          <p:nvPr>
            <p:ph idx="1"/>
          </p:nvPr>
        </p:nvSpPr>
        <p:spPr/>
        <p:txBody>
          <a:bodyPr/>
          <a:lstStyle/>
          <a:p>
            <a:r>
              <a:rPr lang="en-GB"/>
              <a:t>Detail reduction on offending cells</a:t>
            </a:r>
          </a:p>
        </p:txBody>
      </p:sp>
      <p:graphicFrame>
        <p:nvGraphicFramePr>
          <p:cNvPr id="22" name="Table 21">
            <a:extLst>
              <a:ext uri="{FF2B5EF4-FFF2-40B4-BE49-F238E27FC236}">
                <a16:creationId xmlns:a16="http://schemas.microsoft.com/office/drawing/2014/main" id="{B7ADA407-20E3-4E9E-9DC8-02959A0EF41B}"/>
              </a:ext>
            </a:extLst>
          </p:cNvPr>
          <p:cNvGraphicFramePr>
            <a:graphicFrameLocks noGrp="1"/>
          </p:cNvGraphicFramePr>
          <p:nvPr/>
        </p:nvGraphicFramePr>
        <p:xfrm>
          <a:off x="1958381" y="2766010"/>
          <a:ext cx="8172400" cy="3399295"/>
        </p:xfrm>
        <a:graphic>
          <a:graphicData uri="http://schemas.openxmlformats.org/drawingml/2006/table">
            <a:tbl>
              <a:tblPr firstRow="1" bandRow="1">
                <a:tableStyleId>{21E4AEA4-8DFA-4A89-87EB-49C32662AFE0}</a:tableStyleId>
              </a:tblPr>
              <a:tblGrid>
                <a:gridCol w="1855953">
                  <a:extLst>
                    <a:ext uri="{9D8B030D-6E8A-4147-A177-3AD203B41FA5}">
                      <a16:colId xmlns:a16="http://schemas.microsoft.com/office/drawing/2014/main" val="339546716"/>
                    </a:ext>
                  </a:extLst>
                </a:gridCol>
                <a:gridCol w="1238595">
                  <a:extLst>
                    <a:ext uri="{9D8B030D-6E8A-4147-A177-3AD203B41FA5}">
                      <a16:colId xmlns:a16="http://schemas.microsoft.com/office/drawing/2014/main" val="3386978618"/>
                    </a:ext>
                  </a:extLst>
                </a:gridCol>
                <a:gridCol w="1238595">
                  <a:extLst>
                    <a:ext uri="{9D8B030D-6E8A-4147-A177-3AD203B41FA5}">
                      <a16:colId xmlns:a16="http://schemas.microsoft.com/office/drawing/2014/main" val="2696953445"/>
                    </a:ext>
                  </a:extLst>
                </a:gridCol>
                <a:gridCol w="1238595">
                  <a:extLst>
                    <a:ext uri="{9D8B030D-6E8A-4147-A177-3AD203B41FA5}">
                      <a16:colId xmlns:a16="http://schemas.microsoft.com/office/drawing/2014/main" val="630634672"/>
                    </a:ext>
                  </a:extLst>
                </a:gridCol>
                <a:gridCol w="1238595">
                  <a:extLst>
                    <a:ext uri="{9D8B030D-6E8A-4147-A177-3AD203B41FA5}">
                      <a16:colId xmlns:a16="http://schemas.microsoft.com/office/drawing/2014/main" val="1110882987"/>
                    </a:ext>
                  </a:extLst>
                </a:gridCol>
                <a:gridCol w="1362067">
                  <a:extLst>
                    <a:ext uri="{9D8B030D-6E8A-4147-A177-3AD203B41FA5}">
                      <a16:colId xmlns:a16="http://schemas.microsoft.com/office/drawing/2014/main" val="646038936"/>
                    </a:ext>
                  </a:extLst>
                </a:gridCol>
              </a:tblGrid>
              <a:tr h="428917">
                <a:tc rowSpan="2">
                  <a:txBody>
                    <a:bodyPr/>
                    <a:lstStyle/>
                    <a:p>
                      <a:r>
                        <a:rPr lang="en-GB"/>
                        <a:t>Highest Qualification</a:t>
                      </a:r>
                    </a:p>
                  </a:txBody>
                  <a:tcPr/>
                </a:tc>
                <a:tc gridSpan="4">
                  <a:txBody>
                    <a:bodyPr/>
                    <a:lstStyle/>
                    <a:p>
                      <a:pPr algn="ctr"/>
                      <a:r>
                        <a:rPr lang="en-GB"/>
                        <a:t>Income quartile (lowest to highest)</a:t>
                      </a:r>
                    </a:p>
                  </a:txBody>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gn="ctr"/>
                      <a:r>
                        <a:rPr lang="en-GB"/>
                        <a:t>Total</a:t>
                      </a:r>
                    </a:p>
                  </a:txBody>
                  <a:tcPr/>
                </a:tc>
                <a:extLst>
                  <a:ext uri="{0D108BD9-81ED-4DB2-BD59-A6C34878D82A}">
                    <a16:rowId xmlns:a16="http://schemas.microsoft.com/office/drawing/2014/main" val="1437685898"/>
                  </a:ext>
                </a:extLst>
              </a:tr>
              <a:tr h="396876">
                <a:tc vMerge="1">
                  <a:txBody>
                    <a:bodyPr/>
                    <a:lstStyle/>
                    <a:p>
                      <a:endParaRPr lang="en-GB"/>
                    </a:p>
                  </a:txBody>
                  <a:tcPr/>
                </a:tc>
                <a:tc>
                  <a:txBody>
                    <a:bodyPr/>
                    <a:lstStyle/>
                    <a:p>
                      <a:pPr algn="ctr"/>
                      <a:r>
                        <a:rPr lang="en-GB">
                          <a:solidFill>
                            <a:schemeClr val="bg1"/>
                          </a:solidFill>
                        </a:rPr>
                        <a:t>1</a:t>
                      </a:r>
                    </a:p>
                  </a:txBody>
                  <a:tcPr>
                    <a:solidFill>
                      <a:schemeClr val="accent2"/>
                    </a:solidFill>
                  </a:tcPr>
                </a:tc>
                <a:tc>
                  <a:txBody>
                    <a:bodyPr/>
                    <a:lstStyle/>
                    <a:p>
                      <a:pPr algn="ctr"/>
                      <a:r>
                        <a:rPr lang="en-GB">
                          <a:solidFill>
                            <a:schemeClr val="bg1"/>
                          </a:solidFill>
                        </a:rPr>
                        <a:t>2</a:t>
                      </a:r>
                    </a:p>
                  </a:txBody>
                  <a:tcPr>
                    <a:solidFill>
                      <a:schemeClr val="accent2"/>
                    </a:solidFill>
                  </a:tcPr>
                </a:tc>
                <a:tc>
                  <a:txBody>
                    <a:bodyPr/>
                    <a:lstStyle/>
                    <a:p>
                      <a:pPr algn="ctr"/>
                      <a:r>
                        <a:rPr lang="en-GB">
                          <a:solidFill>
                            <a:schemeClr val="bg1"/>
                          </a:solidFill>
                        </a:rPr>
                        <a:t>3</a:t>
                      </a:r>
                    </a:p>
                  </a:txBody>
                  <a:tcPr>
                    <a:solidFill>
                      <a:schemeClr val="accent2"/>
                    </a:solidFill>
                  </a:tcPr>
                </a:tc>
                <a:tc>
                  <a:txBody>
                    <a:bodyPr/>
                    <a:lstStyle/>
                    <a:p>
                      <a:pPr algn="ctr"/>
                      <a:r>
                        <a:rPr lang="en-GB">
                          <a:solidFill>
                            <a:schemeClr val="bg1"/>
                          </a:solidFill>
                        </a:rPr>
                        <a:t>4</a:t>
                      </a:r>
                    </a:p>
                  </a:txBody>
                  <a:tcPr>
                    <a:solidFill>
                      <a:schemeClr val="accent2"/>
                    </a:solidFill>
                  </a:tcPr>
                </a:tc>
                <a:tc vMerge="1">
                  <a:txBody>
                    <a:bodyPr/>
                    <a:lstStyle/>
                    <a:p>
                      <a:endParaRPr lang="en-GB"/>
                    </a:p>
                  </a:txBody>
                  <a:tcPr/>
                </a:tc>
                <a:extLst>
                  <a:ext uri="{0D108BD9-81ED-4DB2-BD59-A6C34878D82A}">
                    <a16:rowId xmlns:a16="http://schemas.microsoft.com/office/drawing/2014/main" val="2555361927"/>
                  </a:ext>
                </a:extLst>
              </a:tr>
              <a:tr h="428917">
                <a:tc>
                  <a:txBody>
                    <a:bodyPr/>
                    <a:lstStyle/>
                    <a:p>
                      <a:r>
                        <a:rPr lang="en-GB"/>
                        <a:t>Postgrad</a:t>
                      </a:r>
                    </a:p>
                  </a:txBody>
                  <a:tcPr/>
                </a:tc>
                <a:tc>
                  <a:txBody>
                    <a:bodyPr/>
                    <a:lstStyle/>
                    <a:p>
                      <a:pPr algn="ctr"/>
                      <a:r>
                        <a:rPr lang="en-GB">
                          <a:solidFill>
                            <a:srgbClr val="FF0000"/>
                          </a:solidFill>
                        </a:rPr>
                        <a:t>&lt;3</a:t>
                      </a:r>
                    </a:p>
                  </a:txBody>
                  <a:tcPr/>
                </a:tc>
                <a:tc>
                  <a:txBody>
                    <a:bodyPr/>
                    <a:lstStyle/>
                    <a:p>
                      <a:pPr algn="ctr"/>
                      <a:r>
                        <a:rPr lang="en-GB">
                          <a:solidFill>
                            <a:srgbClr val="FF0000"/>
                          </a:solidFill>
                        </a:rPr>
                        <a:t>&lt;3</a:t>
                      </a:r>
                    </a:p>
                  </a:txBody>
                  <a:tcPr/>
                </a:tc>
                <a:tc>
                  <a:txBody>
                    <a:bodyPr/>
                    <a:lstStyle/>
                    <a:p>
                      <a:pPr algn="ctr"/>
                      <a:r>
                        <a:rPr lang="en-GB"/>
                        <a:t>8</a:t>
                      </a:r>
                    </a:p>
                  </a:txBody>
                  <a:tcPr/>
                </a:tc>
                <a:tc>
                  <a:txBody>
                    <a:bodyPr/>
                    <a:lstStyle/>
                    <a:p>
                      <a:pPr algn="ctr"/>
                      <a:r>
                        <a:rPr lang="en-GB"/>
                        <a:t>18</a:t>
                      </a:r>
                    </a:p>
                  </a:txBody>
                  <a:tcPr/>
                </a:tc>
                <a:tc>
                  <a:txBody>
                    <a:bodyPr/>
                    <a:lstStyle/>
                    <a:p>
                      <a:pPr algn="ctr"/>
                      <a:r>
                        <a:rPr lang="en-GB">
                          <a:solidFill>
                            <a:srgbClr val="FF0000"/>
                          </a:solidFill>
                        </a:rPr>
                        <a:t>26</a:t>
                      </a:r>
                    </a:p>
                  </a:txBody>
                  <a:tcPr/>
                </a:tc>
                <a:extLst>
                  <a:ext uri="{0D108BD9-81ED-4DB2-BD59-A6C34878D82A}">
                    <a16:rowId xmlns:a16="http://schemas.microsoft.com/office/drawing/2014/main" val="2242307301"/>
                  </a:ext>
                </a:extLst>
              </a:tr>
              <a:tr h="428917">
                <a:tc>
                  <a:txBody>
                    <a:bodyPr/>
                    <a:lstStyle/>
                    <a:p>
                      <a:r>
                        <a:rPr lang="en-GB"/>
                        <a:t>Degree</a:t>
                      </a:r>
                    </a:p>
                  </a:txBody>
                  <a:tcPr/>
                </a:tc>
                <a:tc>
                  <a:txBody>
                    <a:bodyPr/>
                    <a:lstStyle/>
                    <a:p>
                      <a:pPr algn="ctr"/>
                      <a:r>
                        <a:rPr lang="en-GB">
                          <a:solidFill>
                            <a:srgbClr val="FF0000"/>
                          </a:solidFill>
                        </a:rPr>
                        <a:t>&lt;3</a:t>
                      </a:r>
                    </a:p>
                  </a:txBody>
                  <a:tcPr/>
                </a:tc>
                <a:tc>
                  <a:txBody>
                    <a:bodyPr/>
                    <a:lstStyle/>
                    <a:p>
                      <a:pPr algn="ctr"/>
                      <a:r>
                        <a:rPr lang="en-GB"/>
                        <a:t>6</a:t>
                      </a:r>
                    </a:p>
                  </a:txBody>
                  <a:tcPr/>
                </a:tc>
                <a:tc>
                  <a:txBody>
                    <a:bodyPr/>
                    <a:lstStyle/>
                    <a:p>
                      <a:pPr algn="ctr"/>
                      <a:r>
                        <a:rPr lang="en-GB"/>
                        <a:t>14</a:t>
                      </a:r>
                    </a:p>
                  </a:txBody>
                  <a:tcPr/>
                </a:tc>
                <a:tc>
                  <a:txBody>
                    <a:bodyPr/>
                    <a:lstStyle/>
                    <a:p>
                      <a:pPr algn="ctr"/>
                      <a:r>
                        <a:rPr lang="en-GB"/>
                        <a:t>17</a:t>
                      </a:r>
                    </a:p>
                  </a:txBody>
                  <a:tcPr/>
                </a:tc>
                <a:tc>
                  <a:txBody>
                    <a:bodyPr/>
                    <a:lstStyle/>
                    <a:p>
                      <a:pPr algn="ctr"/>
                      <a:r>
                        <a:rPr lang="en-GB">
                          <a:solidFill>
                            <a:srgbClr val="FF0000"/>
                          </a:solidFill>
                        </a:rPr>
                        <a:t>37</a:t>
                      </a:r>
                    </a:p>
                  </a:txBody>
                  <a:tcPr/>
                </a:tc>
                <a:extLst>
                  <a:ext uri="{0D108BD9-81ED-4DB2-BD59-A6C34878D82A}">
                    <a16:rowId xmlns:a16="http://schemas.microsoft.com/office/drawing/2014/main" val="3886084392"/>
                  </a:ext>
                </a:extLst>
              </a:tr>
              <a:tr h="428917">
                <a:tc>
                  <a:txBody>
                    <a:bodyPr/>
                    <a:lstStyle/>
                    <a:p>
                      <a:r>
                        <a:rPr lang="en-GB"/>
                        <a:t>College</a:t>
                      </a:r>
                    </a:p>
                  </a:txBody>
                  <a:tcPr/>
                </a:tc>
                <a:tc>
                  <a:txBody>
                    <a:bodyPr/>
                    <a:lstStyle/>
                    <a:p>
                      <a:pPr algn="ctr"/>
                      <a:r>
                        <a:rPr lang="en-GB"/>
                        <a:t>8</a:t>
                      </a:r>
                    </a:p>
                  </a:txBody>
                  <a:tcPr/>
                </a:tc>
                <a:tc>
                  <a:txBody>
                    <a:bodyPr/>
                    <a:lstStyle/>
                    <a:p>
                      <a:pPr algn="ctr"/>
                      <a:r>
                        <a:rPr lang="en-GB"/>
                        <a:t>18</a:t>
                      </a:r>
                    </a:p>
                  </a:txBody>
                  <a:tcPr/>
                </a:tc>
                <a:tc>
                  <a:txBody>
                    <a:bodyPr/>
                    <a:lstStyle/>
                    <a:p>
                      <a:pPr algn="ctr"/>
                      <a:r>
                        <a:rPr lang="en-GB"/>
                        <a:t>16</a:t>
                      </a:r>
                    </a:p>
                  </a:txBody>
                  <a:tcPr/>
                </a:tc>
                <a:tc>
                  <a:txBody>
                    <a:bodyPr/>
                    <a:lstStyle/>
                    <a:p>
                      <a:pPr algn="ctr"/>
                      <a:r>
                        <a:rPr lang="en-GB"/>
                        <a:t>3</a:t>
                      </a:r>
                    </a:p>
                  </a:txBody>
                  <a:tcPr/>
                </a:tc>
                <a:tc>
                  <a:txBody>
                    <a:bodyPr/>
                    <a:lstStyle/>
                    <a:p>
                      <a:pPr algn="ctr"/>
                      <a:r>
                        <a:rPr lang="en-GB"/>
                        <a:t>45</a:t>
                      </a:r>
                    </a:p>
                  </a:txBody>
                  <a:tcPr/>
                </a:tc>
                <a:extLst>
                  <a:ext uri="{0D108BD9-81ED-4DB2-BD59-A6C34878D82A}">
                    <a16:rowId xmlns:a16="http://schemas.microsoft.com/office/drawing/2014/main" val="2868673272"/>
                  </a:ext>
                </a:extLst>
              </a:tr>
              <a:tr h="428917">
                <a:tc>
                  <a:txBody>
                    <a:bodyPr/>
                    <a:lstStyle/>
                    <a:p>
                      <a:r>
                        <a:rPr lang="en-GB"/>
                        <a:t>School</a:t>
                      </a:r>
                    </a:p>
                  </a:txBody>
                  <a:tcPr/>
                </a:tc>
                <a:tc>
                  <a:txBody>
                    <a:bodyPr/>
                    <a:lstStyle/>
                    <a:p>
                      <a:pPr algn="ctr"/>
                      <a:r>
                        <a:rPr lang="en-GB"/>
                        <a:t>13</a:t>
                      </a:r>
                    </a:p>
                  </a:txBody>
                  <a:tcPr/>
                </a:tc>
                <a:tc>
                  <a:txBody>
                    <a:bodyPr/>
                    <a:lstStyle/>
                    <a:p>
                      <a:pPr algn="ctr"/>
                      <a:r>
                        <a:rPr lang="en-GB"/>
                        <a:t>9</a:t>
                      </a:r>
                    </a:p>
                  </a:txBody>
                  <a:tcPr/>
                </a:tc>
                <a:tc>
                  <a:txBody>
                    <a:bodyPr/>
                    <a:lstStyle/>
                    <a:p>
                      <a:pPr algn="ctr"/>
                      <a:r>
                        <a:rPr lang="en-GB">
                          <a:solidFill>
                            <a:srgbClr val="FF0000"/>
                          </a:solidFill>
                        </a:rPr>
                        <a:t>&lt;3</a:t>
                      </a:r>
                    </a:p>
                  </a:txBody>
                  <a:tcPr/>
                </a:tc>
                <a:tc>
                  <a:txBody>
                    <a:bodyPr/>
                    <a:lstStyle/>
                    <a:p>
                      <a:pPr algn="ctr"/>
                      <a:r>
                        <a:rPr lang="en-GB">
                          <a:solidFill>
                            <a:srgbClr val="FF0000"/>
                          </a:solidFill>
                        </a:rPr>
                        <a:t>&lt;3</a:t>
                      </a:r>
                    </a:p>
                  </a:txBody>
                  <a:tcPr/>
                </a:tc>
                <a:tc>
                  <a:txBody>
                    <a:bodyPr/>
                    <a:lstStyle/>
                    <a:p>
                      <a:pPr algn="ctr"/>
                      <a:r>
                        <a:rPr lang="en-GB">
                          <a:solidFill>
                            <a:srgbClr val="FF0000"/>
                          </a:solidFill>
                        </a:rPr>
                        <a:t>22</a:t>
                      </a:r>
                    </a:p>
                  </a:txBody>
                  <a:tcPr/>
                </a:tc>
                <a:extLst>
                  <a:ext uri="{0D108BD9-81ED-4DB2-BD59-A6C34878D82A}">
                    <a16:rowId xmlns:a16="http://schemas.microsoft.com/office/drawing/2014/main" val="2843698208"/>
                  </a:ext>
                </a:extLst>
              </a:tr>
              <a:tr h="428917">
                <a:tc>
                  <a:txBody>
                    <a:bodyPr/>
                    <a:lstStyle/>
                    <a:p>
                      <a:r>
                        <a:rPr lang="en-GB"/>
                        <a:t>None</a:t>
                      </a:r>
                    </a:p>
                  </a:txBody>
                  <a:tcPr/>
                </a:tc>
                <a:tc>
                  <a:txBody>
                    <a:bodyPr/>
                    <a:lstStyle/>
                    <a:p>
                      <a:pPr algn="ctr"/>
                      <a:r>
                        <a:rPr lang="en-GB"/>
                        <a:t>13</a:t>
                      </a:r>
                    </a:p>
                  </a:txBody>
                  <a:tcPr/>
                </a:tc>
                <a:tc>
                  <a:txBody>
                    <a:bodyPr/>
                    <a:lstStyle/>
                    <a:p>
                      <a:pPr algn="ctr"/>
                      <a:r>
                        <a:rPr lang="en-GB"/>
                        <a:t>3</a:t>
                      </a:r>
                    </a:p>
                  </a:txBody>
                  <a:tcPr/>
                </a:tc>
                <a:tc>
                  <a:txBody>
                    <a:bodyPr/>
                    <a:lstStyle/>
                    <a:p>
                      <a:pPr algn="ctr"/>
                      <a:r>
                        <a:rPr lang="en-GB">
                          <a:solidFill>
                            <a:srgbClr val="FF0000"/>
                          </a:solidFill>
                        </a:rPr>
                        <a:t>&lt;3</a:t>
                      </a:r>
                    </a:p>
                  </a:txBody>
                  <a:tcPr/>
                </a:tc>
                <a:tc>
                  <a:txBody>
                    <a:bodyPr/>
                    <a:lstStyle/>
                    <a:p>
                      <a:pPr algn="ctr"/>
                      <a:r>
                        <a:rPr lang="en-GB">
                          <a:solidFill>
                            <a:srgbClr val="FF0000"/>
                          </a:solidFill>
                        </a:rPr>
                        <a:t>&lt;3</a:t>
                      </a:r>
                    </a:p>
                  </a:txBody>
                  <a:tcPr/>
                </a:tc>
                <a:tc>
                  <a:txBody>
                    <a:bodyPr/>
                    <a:lstStyle/>
                    <a:p>
                      <a:pPr algn="ctr"/>
                      <a:r>
                        <a:rPr lang="en-GB">
                          <a:solidFill>
                            <a:srgbClr val="FF0000"/>
                          </a:solidFill>
                        </a:rPr>
                        <a:t>16</a:t>
                      </a:r>
                    </a:p>
                  </a:txBody>
                  <a:tcPr/>
                </a:tc>
                <a:extLst>
                  <a:ext uri="{0D108BD9-81ED-4DB2-BD59-A6C34878D82A}">
                    <a16:rowId xmlns:a16="http://schemas.microsoft.com/office/drawing/2014/main" val="2632682769"/>
                  </a:ext>
                </a:extLst>
              </a:tr>
              <a:tr h="428917">
                <a:tc>
                  <a:txBody>
                    <a:bodyPr/>
                    <a:lstStyle/>
                    <a:p>
                      <a:r>
                        <a:rPr lang="en-GB"/>
                        <a:t>Total</a:t>
                      </a:r>
                    </a:p>
                  </a:txBody>
                  <a:tcPr/>
                </a:tc>
                <a:tc>
                  <a:txBody>
                    <a:bodyPr/>
                    <a:lstStyle/>
                    <a:p>
                      <a:pPr algn="ctr"/>
                      <a:r>
                        <a:rPr lang="en-GB" b="0">
                          <a:solidFill>
                            <a:srgbClr val="FF0000"/>
                          </a:solidFill>
                        </a:rPr>
                        <a:t>34</a:t>
                      </a:r>
                    </a:p>
                  </a:txBody>
                  <a:tcPr/>
                </a:tc>
                <a:tc>
                  <a:txBody>
                    <a:bodyPr/>
                    <a:lstStyle/>
                    <a:p>
                      <a:pPr algn="ctr"/>
                      <a:r>
                        <a:rPr lang="en-GB">
                          <a:solidFill>
                            <a:srgbClr val="FF0000"/>
                          </a:solidFill>
                        </a:rPr>
                        <a:t>36</a:t>
                      </a:r>
                    </a:p>
                  </a:txBody>
                  <a:tcPr/>
                </a:tc>
                <a:tc>
                  <a:txBody>
                    <a:bodyPr/>
                    <a:lstStyle/>
                    <a:p>
                      <a:pPr algn="ctr"/>
                      <a:r>
                        <a:rPr lang="en-GB"/>
                        <a:t>38</a:t>
                      </a:r>
                    </a:p>
                  </a:txBody>
                  <a:tcPr/>
                </a:tc>
                <a:tc>
                  <a:txBody>
                    <a:bodyPr/>
                    <a:lstStyle/>
                    <a:p>
                      <a:pPr algn="ctr"/>
                      <a:r>
                        <a:rPr lang="en-GB"/>
                        <a:t>38</a:t>
                      </a:r>
                    </a:p>
                  </a:txBody>
                  <a:tcPr/>
                </a:tc>
                <a:tc>
                  <a:txBody>
                    <a:bodyPr/>
                    <a:lstStyle/>
                    <a:p>
                      <a:pPr algn="ctr"/>
                      <a:r>
                        <a:rPr lang="en-GB">
                          <a:solidFill>
                            <a:srgbClr val="FF0000"/>
                          </a:solidFill>
                        </a:rPr>
                        <a:t>146</a:t>
                      </a:r>
                    </a:p>
                  </a:txBody>
                  <a:tcPr/>
                </a:tc>
                <a:extLst>
                  <a:ext uri="{0D108BD9-81ED-4DB2-BD59-A6C34878D82A}">
                    <a16:rowId xmlns:a16="http://schemas.microsoft.com/office/drawing/2014/main" val="923108383"/>
                  </a:ext>
                </a:extLst>
              </a:tr>
            </a:tbl>
          </a:graphicData>
        </a:graphic>
      </p:graphicFrame>
      <p:sp>
        <p:nvSpPr>
          <p:cNvPr id="23" name="TextBox 22">
            <a:extLst>
              <a:ext uri="{FF2B5EF4-FFF2-40B4-BE49-F238E27FC236}">
                <a16:creationId xmlns:a16="http://schemas.microsoft.com/office/drawing/2014/main" id="{2012B26B-8EAD-4482-9B9A-64C3DD852806}"/>
              </a:ext>
            </a:extLst>
          </p:cNvPr>
          <p:cNvSpPr txBox="1"/>
          <p:nvPr/>
        </p:nvSpPr>
        <p:spPr>
          <a:xfrm>
            <a:off x="1847529" y="2204864"/>
            <a:ext cx="8023819" cy="400110"/>
          </a:xfrm>
          <a:prstGeom prst="rect">
            <a:avLst/>
          </a:prstGeom>
          <a:noFill/>
        </p:spPr>
        <p:txBody>
          <a:bodyPr wrap="square" rtlCol="0">
            <a:spAutoFit/>
          </a:bodyPr>
          <a:lstStyle/>
          <a:p>
            <a:r>
              <a:rPr lang="en-GB" sz="2000" b="1">
                <a:latin typeface="+mn-lt"/>
              </a:rPr>
              <a:t>Table 5. Income distribution</a:t>
            </a:r>
          </a:p>
        </p:txBody>
      </p:sp>
    </p:spTree>
    <p:extLst>
      <p:ext uri="{BB962C8B-B14F-4D97-AF65-F5344CB8AC3E}">
        <p14:creationId xmlns:p14="http://schemas.microsoft.com/office/powerpoint/2010/main" val="41757326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Calculate totals afterwards!</a:t>
            </a:r>
          </a:p>
        </p:txBody>
      </p:sp>
      <p:sp>
        <p:nvSpPr>
          <p:cNvPr id="4" name="Slide Number Placeholder 3"/>
          <p:cNvSpPr>
            <a:spLocks noGrp="1"/>
          </p:cNvSpPr>
          <p:nvPr>
            <p:ph type="sldNum" sz="quarter" idx="12"/>
          </p:nvPr>
        </p:nvSpPr>
        <p:spPr/>
        <p:txBody>
          <a:bodyPr/>
          <a:lstStyle/>
          <a:p>
            <a:fld id="{4CEF8A5A-3B5B-4906-AE37-2E1CAF1EE484}" type="slidenum">
              <a:rPr lang="en-GB" smtClean="0"/>
              <a:pPr/>
              <a:t>33</a:t>
            </a:fld>
            <a:endParaRPr lang="en-GB"/>
          </a:p>
        </p:txBody>
      </p:sp>
      <p:sp>
        <p:nvSpPr>
          <p:cNvPr id="7" name="TextBox 6"/>
          <p:cNvSpPr txBox="1"/>
          <p:nvPr/>
        </p:nvSpPr>
        <p:spPr>
          <a:xfrm>
            <a:off x="3431705" y="2060849"/>
            <a:ext cx="1774945" cy="461665"/>
          </a:xfrm>
          <a:prstGeom prst="rect">
            <a:avLst/>
          </a:prstGeom>
          <a:noFill/>
        </p:spPr>
        <p:txBody>
          <a:bodyPr wrap="square" rtlCol="0">
            <a:spAutoFit/>
          </a:bodyPr>
          <a:lstStyle/>
          <a:p>
            <a:r>
              <a:rPr lang="en-GB" sz="2400"/>
              <a:t>before</a:t>
            </a:r>
          </a:p>
        </p:txBody>
      </p:sp>
      <p:sp>
        <p:nvSpPr>
          <p:cNvPr id="8" name="TextBox 7"/>
          <p:cNvSpPr txBox="1"/>
          <p:nvPr/>
        </p:nvSpPr>
        <p:spPr>
          <a:xfrm>
            <a:off x="7918018" y="2060849"/>
            <a:ext cx="1172147" cy="461665"/>
          </a:xfrm>
          <a:prstGeom prst="rect">
            <a:avLst/>
          </a:prstGeom>
          <a:noFill/>
        </p:spPr>
        <p:txBody>
          <a:bodyPr wrap="square" rtlCol="0">
            <a:spAutoFit/>
          </a:bodyPr>
          <a:lstStyle/>
          <a:p>
            <a:r>
              <a:rPr lang="en-GB" sz="2400"/>
              <a:t>after</a:t>
            </a:r>
          </a:p>
        </p:txBody>
      </p:sp>
      <p:graphicFrame>
        <p:nvGraphicFramePr>
          <p:cNvPr id="3" name="Table 2">
            <a:extLst>
              <a:ext uri="{FF2B5EF4-FFF2-40B4-BE49-F238E27FC236}">
                <a16:creationId xmlns:a16="http://schemas.microsoft.com/office/drawing/2014/main" id="{5C835B9F-7858-4E7D-B9ED-0EC3D92BA31D}"/>
              </a:ext>
            </a:extLst>
          </p:cNvPr>
          <p:cNvGraphicFramePr>
            <a:graphicFrameLocks noGrp="1"/>
          </p:cNvGraphicFramePr>
          <p:nvPr/>
        </p:nvGraphicFramePr>
        <p:xfrm>
          <a:off x="1620596" y="2636912"/>
          <a:ext cx="4403396" cy="2952328"/>
        </p:xfrm>
        <a:graphic>
          <a:graphicData uri="http://schemas.openxmlformats.org/drawingml/2006/table">
            <a:tbl>
              <a:tblPr firstRow="1" bandRow="1">
                <a:tableStyleId>{21E4AEA4-8DFA-4A89-87EB-49C32662AFE0}</a:tableStyleId>
              </a:tblPr>
              <a:tblGrid>
                <a:gridCol w="1019021">
                  <a:extLst>
                    <a:ext uri="{9D8B030D-6E8A-4147-A177-3AD203B41FA5}">
                      <a16:colId xmlns:a16="http://schemas.microsoft.com/office/drawing/2014/main" val="3173783374"/>
                    </a:ext>
                  </a:extLst>
                </a:gridCol>
                <a:gridCol w="676875">
                  <a:extLst>
                    <a:ext uri="{9D8B030D-6E8A-4147-A177-3AD203B41FA5}">
                      <a16:colId xmlns:a16="http://schemas.microsoft.com/office/drawing/2014/main" val="1358920661"/>
                    </a:ext>
                  </a:extLst>
                </a:gridCol>
                <a:gridCol w="676875">
                  <a:extLst>
                    <a:ext uri="{9D8B030D-6E8A-4147-A177-3AD203B41FA5}">
                      <a16:colId xmlns:a16="http://schemas.microsoft.com/office/drawing/2014/main" val="2067517448"/>
                    </a:ext>
                  </a:extLst>
                </a:gridCol>
                <a:gridCol w="676875">
                  <a:extLst>
                    <a:ext uri="{9D8B030D-6E8A-4147-A177-3AD203B41FA5}">
                      <a16:colId xmlns:a16="http://schemas.microsoft.com/office/drawing/2014/main" val="4042257155"/>
                    </a:ext>
                  </a:extLst>
                </a:gridCol>
                <a:gridCol w="676875">
                  <a:extLst>
                    <a:ext uri="{9D8B030D-6E8A-4147-A177-3AD203B41FA5}">
                      <a16:colId xmlns:a16="http://schemas.microsoft.com/office/drawing/2014/main" val="1068723174"/>
                    </a:ext>
                  </a:extLst>
                </a:gridCol>
                <a:gridCol w="676875">
                  <a:extLst>
                    <a:ext uri="{9D8B030D-6E8A-4147-A177-3AD203B41FA5}">
                      <a16:colId xmlns:a16="http://schemas.microsoft.com/office/drawing/2014/main" val="2158897017"/>
                    </a:ext>
                  </a:extLst>
                </a:gridCol>
              </a:tblGrid>
              <a:tr h="310043">
                <a:tc rowSpan="2">
                  <a:txBody>
                    <a:bodyPr/>
                    <a:lstStyle/>
                    <a:p>
                      <a:r>
                        <a:rPr lang="en-GB" sz="1100"/>
                        <a:t>Highest qualification</a:t>
                      </a:r>
                    </a:p>
                  </a:txBody>
                  <a:tcPr/>
                </a:tc>
                <a:tc gridSpan="5">
                  <a:txBody>
                    <a:bodyPr/>
                    <a:lstStyle/>
                    <a:p>
                      <a:pPr algn="ctr"/>
                      <a:r>
                        <a:rPr lang="en-GB" sz="1100"/>
                        <a:t>Income quartile (1-4)</a:t>
                      </a:r>
                    </a:p>
                  </a:txBody>
                  <a:tcPr>
                    <a:solidFill>
                      <a:schemeClr val="accent2"/>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583198571"/>
                  </a:ext>
                </a:extLst>
              </a:tr>
              <a:tr h="310043">
                <a:tc vMerge="1">
                  <a:txBody>
                    <a:bodyPr/>
                    <a:lstStyle/>
                    <a:p>
                      <a:endParaRPr lang="en-GB"/>
                    </a:p>
                  </a:txBody>
                  <a:tcPr/>
                </a:tc>
                <a:tc>
                  <a:txBody>
                    <a:bodyPr/>
                    <a:lstStyle/>
                    <a:p>
                      <a:pPr algn="ctr"/>
                      <a:r>
                        <a:rPr lang="en-GB" sz="1050">
                          <a:solidFill>
                            <a:schemeClr val="bg1"/>
                          </a:solidFill>
                        </a:rPr>
                        <a:t>1</a:t>
                      </a:r>
                    </a:p>
                  </a:txBody>
                  <a:tcPr>
                    <a:solidFill>
                      <a:schemeClr val="accent2"/>
                    </a:solidFill>
                  </a:tcPr>
                </a:tc>
                <a:tc>
                  <a:txBody>
                    <a:bodyPr/>
                    <a:lstStyle/>
                    <a:p>
                      <a:pPr algn="ctr"/>
                      <a:r>
                        <a:rPr lang="en-GB" sz="1050">
                          <a:solidFill>
                            <a:schemeClr val="bg1"/>
                          </a:solidFill>
                        </a:rPr>
                        <a:t>2</a:t>
                      </a:r>
                    </a:p>
                  </a:txBody>
                  <a:tcPr>
                    <a:solidFill>
                      <a:schemeClr val="accent2"/>
                    </a:solidFill>
                  </a:tcPr>
                </a:tc>
                <a:tc>
                  <a:txBody>
                    <a:bodyPr/>
                    <a:lstStyle/>
                    <a:p>
                      <a:pPr algn="ctr"/>
                      <a:r>
                        <a:rPr lang="en-GB" sz="1050">
                          <a:solidFill>
                            <a:schemeClr val="bg1"/>
                          </a:solidFill>
                        </a:rPr>
                        <a:t>3</a:t>
                      </a:r>
                    </a:p>
                  </a:txBody>
                  <a:tcPr>
                    <a:solidFill>
                      <a:schemeClr val="accent2"/>
                    </a:solidFill>
                  </a:tcPr>
                </a:tc>
                <a:tc>
                  <a:txBody>
                    <a:bodyPr/>
                    <a:lstStyle/>
                    <a:p>
                      <a:pPr algn="ctr"/>
                      <a:r>
                        <a:rPr lang="en-GB" sz="1050">
                          <a:solidFill>
                            <a:schemeClr val="bg1"/>
                          </a:solidFill>
                        </a:rPr>
                        <a:t>4</a:t>
                      </a:r>
                    </a:p>
                  </a:txBody>
                  <a:tcPr>
                    <a:solidFill>
                      <a:schemeClr val="accent2"/>
                    </a:solidFill>
                  </a:tcPr>
                </a:tc>
                <a:tc>
                  <a:txBody>
                    <a:bodyPr/>
                    <a:lstStyle/>
                    <a:p>
                      <a:pPr algn="ctr"/>
                      <a:r>
                        <a:rPr lang="en-GB" sz="1050">
                          <a:solidFill>
                            <a:schemeClr val="bg1"/>
                          </a:solidFill>
                        </a:rPr>
                        <a:t>Total</a:t>
                      </a:r>
                    </a:p>
                  </a:txBody>
                  <a:tcPr>
                    <a:solidFill>
                      <a:schemeClr val="accent2"/>
                    </a:solidFill>
                  </a:tcPr>
                </a:tc>
                <a:extLst>
                  <a:ext uri="{0D108BD9-81ED-4DB2-BD59-A6C34878D82A}">
                    <a16:rowId xmlns:a16="http://schemas.microsoft.com/office/drawing/2014/main" val="905332459"/>
                  </a:ext>
                </a:extLst>
              </a:tr>
              <a:tr h="388707">
                <a:tc>
                  <a:txBody>
                    <a:bodyPr/>
                    <a:lstStyle/>
                    <a:p>
                      <a:r>
                        <a:rPr lang="en-GB" sz="1050" b="1"/>
                        <a:t>Postgrad</a:t>
                      </a:r>
                    </a:p>
                  </a:txBody>
                  <a:tcPr/>
                </a:tc>
                <a:tc>
                  <a:txBody>
                    <a:bodyPr/>
                    <a:lstStyle/>
                    <a:p>
                      <a:pPr algn="r"/>
                      <a:r>
                        <a:rPr lang="en-GB" sz="1050"/>
                        <a:t>1</a:t>
                      </a:r>
                    </a:p>
                  </a:txBody>
                  <a:tcPr/>
                </a:tc>
                <a:tc>
                  <a:txBody>
                    <a:bodyPr/>
                    <a:lstStyle/>
                    <a:p>
                      <a:pPr algn="r"/>
                      <a:r>
                        <a:rPr lang="en-GB" sz="1050"/>
                        <a:t>1</a:t>
                      </a:r>
                    </a:p>
                  </a:txBody>
                  <a:tcPr/>
                </a:tc>
                <a:tc>
                  <a:txBody>
                    <a:bodyPr/>
                    <a:lstStyle/>
                    <a:p>
                      <a:pPr algn="r"/>
                      <a:r>
                        <a:rPr lang="en-GB" sz="1050"/>
                        <a:t>8</a:t>
                      </a:r>
                    </a:p>
                  </a:txBody>
                  <a:tcPr/>
                </a:tc>
                <a:tc>
                  <a:txBody>
                    <a:bodyPr/>
                    <a:lstStyle/>
                    <a:p>
                      <a:pPr algn="r"/>
                      <a:r>
                        <a:rPr lang="en-GB" sz="1050"/>
                        <a:t>18</a:t>
                      </a:r>
                    </a:p>
                  </a:txBody>
                  <a:tcPr/>
                </a:tc>
                <a:tc>
                  <a:txBody>
                    <a:bodyPr/>
                    <a:lstStyle/>
                    <a:p>
                      <a:pPr algn="r"/>
                      <a:r>
                        <a:rPr lang="en-GB" sz="1050"/>
                        <a:t>28</a:t>
                      </a:r>
                    </a:p>
                  </a:txBody>
                  <a:tcPr/>
                </a:tc>
                <a:extLst>
                  <a:ext uri="{0D108BD9-81ED-4DB2-BD59-A6C34878D82A}">
                    <a16:rowId xmlns:a16="http://schemas.microsoft.com/office/drawing/2014/main" val="2680191851"/>
                  </a:ext>
                </a:extLst>
              </a:tr>
              <a:tr h="388707">
                <a:tc>
                  <a:txBody>
                    <a:bodyPr/>
                    <a:lstStyle/>
                    <a:p>
                      <a:r>
                        <a:rPr lang="en-GB" sz="1050" b="1"/>
                        <a:t>Degree</a:t>
                      </a:r>
                    </a:p>
                  </a:txBody>
                  <a:tcPr/>
                </a:tc>
                <a:tc>
                  <a:txBody>
                    <a:bodyPr/>
                    <a:lstStyle/>
                    <a:p>
                      <a:pPr algn="r"/>
                      <a:r>
                        <a:rPr lang="en-GB" sz="1050"/>
                        <a:t>2</a:t>
                      </a:r>
                    </a:p>
                  </a:txBody>
                  <a:tcPr/>
                </a:tc>
                <a:tc>
                  <a:txBody>
                    <a:bodyPr/>
                    <a:lstStyle/>
                    <a:p>
                      <a:pPr algn="r"/>
                      <a:r>
                        <a:rPr lang="en-GB" sz="1050"/>
                        <a:t>6</a:t>
                      </a:r>
                    </a:p>
                  </a:txBody>
                  <a:tcPr/>
                </a:tc>
                <a:tc>
                  <a:txBody>
                    <a:bodyPr/>
                    <a:lstStyle/>
                    <a:p>
                      <a:pPr algn="r"/>
                      <a:r>
                        <a:rPr lang="en-GB" sz="1050"/>
                        <a:t>14</a:t>
                      </a:r>
                    </a:p>
                  </a:txBody>
                  <a:tcPr/>
                </a:tc>
                <a:tc>
                  <a:txBody>
                    <a:bodyPr/>
                    <a:lstStyle/>
                    <a:p>
                      <a:pPr algn="r"/>
                      <a:r>
                        <a:rPr lang="en-GB" sz="1050"/>
                        <a:t>17</a:t>
                      </a:r>
                    </a:p>
                  </a:txBody>
                  <a:tcPr/>
                </a:tc>
                <a:tc>
                  <a:txBody>
                    <a:bodyPr/>
                    <a:lstStyle/>
                    <a:p>
                      <a:pPr algn="r"/>
                      <a:r>
                        <a:rPr lang="en-GB" sz="1050"/>
                        <a:t>39</a:t>
                      </a:r>
                    </a:p>
                  </a:txBody>
                  <a:tcPr/>
                </a:tc>
                <a:extLst>
                  <a:ext uri="{0D108BD9-81ED-4DB2-BD59-A6C34878D82A}">
                    <a16:rowId xmlns:a16="http://schemas.microsoft.com/office/drawing/2014/main" val="792977607"/>
                  </a:ext>
                </a:extLst>
              </a:tr>
              <a:tr h="388707">
                <a:tc>
                  <a:txBody>
                    <a:bodyPr/>
                    <a:lstStyle/>
                    <a:p>
                      <a:r>
                        <a:rPr lang="en-GB" sz="1050" b="1"/>
                        <a:t>College</a:t>
                      </a:r>
                    </a:p>
                  </a:txBody>
                  <a:tcPr/>
                </a:tc>
                <a:tc>
                  <a:txBody>
                    <a:bodyPr/>
                    <a:lstStyle/>
                    <a:p>
                      <a:pPr algn="r"/>
                      <a:r>
                        <a:rPr lang="en-GB" sz="1050"/>
                        <a:t>8</a:t>
                      </a:r>
                    </a:p>
                  </a:txBody>
                  <a:tcPr/>
                </a:tc>
                <a:tc>
                  <a:txBody>
                    <a:bodyPr/>
                    <a:lstStyle/>
                    <a:p>
                      <a:pPr algn="r"/>
                      <a:r>
                        <a:rPr lang="en-GB" sz="1050"/>
                        <a:t>18</a:t>
                      </a:r>
                    </a:p>
                  </a:txBody>
                  <a:tcPr/>
                </a:tc>
                <a:tc>
                  <a:txBody>
                    <a:bodyPr/>
                    <a:lstStyle/>
                    <a:p>
                      <a:pPr algn="r"/>
                      <a:r>
                        <a:rPr lang="en-GB" sz="1050"/>
                        <a:t>16</a:t>
                      </a:r>
                    </a:p>
                  </a:txBody>
                  <a:tcPr/>
                </a:tc>
                <a:tc>
                  <a:txBody>
                    <a:bodyPr/>
                    <a:lstStyle/>
                    <a:p>
                      <a:pPr algn="r"/>
                      <a:r>
                        <a:rPr lang="en-GB" sz="1050"/>
                        <a:t>3</a:t>
                      </a:r>
                    </a:p>
                  </a:txBody>
                  <a:tcPr/>
                </a:tc>
                <a:tc>
                  <a:txBody>
                    <a:bodyPr/>
                    <a:lstStyle/>
                    <a:p>
                      <a:pPr algn="r"/>
                      <a:r>
                        <a:rPr lang="en-GB" sz="1050"/>
                        <a:t>45</a:t>
                      </a:r>
                    </a:p>
                  </a:txBody>
                  <a:tcPr/>
                </a:tc>
                <a:extLst>
                  <a:ext uri="{0D108BD9-81ED-4DB2-BD59-A6C34878D82A}">
                    <a16:rowId xmlns:a16="http://schemas.microsoft.com/office/drawing/2014/main" val="4029790603"/>
                  </a:ext>
                </a:extLst>
              </a:tr>
              <a:tr h="388707">
                <a:tc>
                  <a:txBody>
                    <a:bodyPr/>
                    <a:lstStyle/>
                    <a:p>
                      <a:r>
                        <a:rPr lang="en-GB" sz="1050" b="1"/>
                        <a:t>School</a:t>
                      </a:r>
                    </a:p>
                  </a:txBody>
                  <a:tcPr/>
                </a:tc>
                <a:tc>
                  <a:txBody>
                    <a:bodyPr/>
                    <a:lstStyle/>
                    <a:p>
                      <a:pPr algn="r"/>
                      <a:r>
                        <a:rPr lang="en-GB" sz="1050"/>
                        <a:t>13</a:t>
                      </a:r>
                    </a:p>
                  </a:txBody>
                  <a:tcPr/>
                </a:tc>
                <a:tc>
                  <a:txBody>
                    <a:bodyPr/>
                    <a:lstStyle/>
                    <a:p>
                      <a:pPr algn="r"/>
                      <a:r>
                        <a:rPr lang="en-GB" sz="1050"/>
                        <a:t>9</a:t>
                      </a:r>
                    </a:p>
                  </a:txBody>
                  <a:tcPr/>
                </a:tc>
                <a:tc>
                  <a:txBody>
                    <a:bodyPr/>
                    <a:lstStyle/>
                    <a:p>
                      <a:pPr algn="r"/>
                      <a:r>
                        <a:rPr lang="en-GB" sz="1050"/>
                        <a:t>0</a:t>
                      </a:r>
                    </a:p>
                  </a:txBody>
                  <a:tcPr/>
                </a:tc>
                <a:tc>
                  <a:txBody>
                    <a:bodyPr/>
                    <a:lstStyle/>
                    <a:p>
                      <a:pPr algn="r"/>
                      <a:r>
                        <a:rPr lang="en-GB" sz="1050"/>
                        <a:t>0</a:t>
                      </a:r>
                    </a:p>
                  </a:txBody>
                  <a:tcPr/>
                </a:tc>
                <a:tc>
                  <a:txBody>
                    <a:bodyPr/>
                    <a:lstStyle/>
                    <a:p>
                      <a:pPr algn="r"/>
                      <a:r>
                        <a:rPr lang="en-GB" sz="1050"/>
                        <a:t>22</a:t>
                      </a:r>
                    </a:p>
                  </a:txBody>
                  <a:tcPr/>
                </a:tc>
                <a:extLst>
                  <a:ext uri="{0D108BD9-81ED-4DB2-BD59-A6C34878D82A}">
                    <a16:rowId xmlns:a16="http://schemas.microsoft.com/office/drawing/2014/main" val="2285594549"/>
                  </a:ext>
                </a:extLst>
              </a:tr>
              <a:tr h="388707">
                <a:tc>
                  <a:txBody>
                    <a:bodyPr/>
                    <a:lstStyle/>
                    <a:p>
                      <a:r>
                        <a:rPr lang="en-GB" sz="1050" b="1"/>
                        <a:t>None</a:t>
                      </a:r>
                    </a:p>
                  </a:txBody>
                  <a:tcPr/>
                </a:tc>
                <a:tc>
                  <a:txBody>
                    <a:bodyPr/>
                    <a:lstStyle/>
                    <a:p>
                      <a:pPr algn="r"/>
                      <a:r>
                        <a:rPr lang="en-GB" sz="1050"/>
                        <a:t>13</a:t>
                      </a:r>
                    </a:p>
                  </a:txBody>
                  <a:tcPr/>
                </a:tc>
                <a:tc>
                  <a:txBody>
                    <a:bodyPr/>
                    <a:lstStyle/>
                    <a:p>
                      <a:pPr algn="r"/>
                      <a:r>
                        <a:rPr lang="en-GB" sz="1050"/>
                        <a:t>3</a:t>
                      </a:r>
                    </a:p>
                  </a:txBody>
                  <a:tcPr/>
                </a:tc>
                <a:tc>
                  <a:txBody>
                    <a:bodyPr/>
                    <a:lstStyle/>
                    <a:p>
                      <a:pPr algn="r"/>
                      <a:r>
                        <a:rPr lang="en-GB" sz="1050"/>
                        <a:t>0</a:t>
                      </a:r>
                    </a:p>
                  </a:txBody>
                  <a:tcPr/>
                </a:tc>
                <a:tc>
                  <a:txBody>
                    <a:bodyPr/>
                    <a:lstStyle/>
                    <a:p>
                      <a:pPr algn="r"/>
                      <a:r>
                        <a:rPr lang="en-GB" sz="1050"/>
                        <a:t>0</a:t>
                      </a:r>
                    </a:p>
                  </a:txBody>
                  <a:tcPr/>
                </a:tc>
                <a:tc>
                  <a:txBody>
                    <a:bodyPr/>
                    <a:lstStyle/>
                    <a:p>
                      <a:pPr algn="r"/>
                      <a:r>
                        <a:rPr lang="en-GB" sz="1050"/>
                        <a:t>16</a:t>
                      </a:r>
                    </a:p>
                  </a:txBody>
                  <a:tcPr/>
                </a:tc>
                <a:extLst>
                  <a:ext uri="{0D108BD9-81ED-4DB2-BD59-A6C34878D82A}">
                    <a16:rowId xmlns:a16="http://schemas.microsoft.com/office/drawing/2014/main" val="2291991710"/>
                  </a:ext>
                </a:extLst>
              </a:tr>
              <a:tr h="388707">
                <a:tc>
                  <a:txBody>
                    <a:bodyPr/>
                    <a:lstStyle/>
                    <a:p>
                      <a:r>
                        <a:rPr lang="en-GB" sz="1050" b="1"/>
                        <a:t>Total</a:t>
                      </a:r>
                    </a:p>
                  </a:txBody>
                  <a:tcPr/>
                </a:tc>
                <a:tc>
                  <a:txBody>
                    <a:bodyPr/>
                    <a:lstStyle/>
                    <a:p>
                      <a:pPr algn="r"/>
                      <a:r>
                        <a:rPr lang="en-GB" sz="1050"/>
                        <a:t>37</a:t>
                      </a:r>
                    </a:p>
                  </a:txBody>
                  <a:tcPr/>
                </a:tc>
                <a:tc>
                  <a:txBody>
                    <a:bodyPr/>
                    <a:lstStyle/>
                    <a:p>
                      <a:pPr algn="r"/>
                      <a:r>
                        <a:rPr lang="en-GB" sz="1050"/>
                        <a:t>37</a:t>
                      </a:r>
                    </a:p>
                  </a:txBody>
                  <a:tcPr/>
                </a:tc>
                <a:tc>
                  <a:txBody>
                    <a:bodyPr/>
                    <a:lstStyle/>
                    <a:p>
                      <a:pPr algn="r"/>
                      <a:r>
                        <a:rPr lang="en-GB" sz="1050"/>
                        <a:t>38</a:t>
                      </a:r>
                    </a:p>
                  </a:txBody>
                  <a:tcPr/>
                </a:tc>
                <a:tc>
                  <a:txBody>
                    <a:bodyPr/>
                    <a:lstStyle/>
                    <a:p>
                      <a:pPr algn="r"/>
                      <a:r>
                        <a:rPr lang="en-GB" sz="1050"/>
                        <a:t>38</a:t>
                      </a:r>
                    </a:p>
                  </a:txBody>
                  <a:tcPr/>
                </a:tc>
                <a:tc>
                  <a:txBody>
                    <a:bodyPr/>
                    <a:lstStyle/>
                    <a:p>
                      <a:pPr algn="r"/>
                      <a:r>
                        <a:rPr lang="en-GB" sz="1050"/>
                        <a:t>150</a:t>
                      </a:r>
                    </a:p>
                  </a:txBody>
                  <a:tcPr/>
                </a:tc>
                <a:extLst>
                  <a:ext uri="{0D108BD9-81ED-4DB2-BD59-A6C34878D82A}">
                    <a16:rowId xmlns:a16="http://schemas.microsoft.com/office/drawing/2014/main" val="3116846138"/>
                  </a:ext>
                </a:extLst>
              </a:tr>
            </a:tbl>
          </a:graphicData>
        </a:graphic>
      </p:graphicFrame>
      <p:graphicFrame>
        <p:nvGraphicFramePr>
          <p:cNvPr id="10" name="Table 9">
            <a:extLst>
              <a:ext uri="{FF2B5EF4-FFF2-40B4-BE49-F238E27FC236}">
                <a16:creationId xmlns:a16="http://schemas.microsoft.com/office/drawing/2014/main" id="{9995FC17-4E72-40DF-8963-EEA442AA783D}"/>
              </a:ext>
            </a:extLst>
          </p:cNvPr>
          <p:cNvGraphicFramePr>
            <a:graphicFrameLocks noGrp="1"/>
          </p:cNvGraphicFramePr>
          <p:nvPr/>
        </p:nvGraphicFramePr>
        <p:xfrm>
          <a:off x="6168008" y="2636912"/>
          <a:ext cx="4403396" cy="2952328"/>
        </p:xfrm>
        <a:graphic>
          <a:graphicData uri="http://schemas.openxmlformats.org/drawingml/2006/table">
            <a:tbl>
              <a:tblPr firstRow="1" bandRow="1">
                <a:tableStyleId>{21E4AEA4-8DFA-4A89-87EB-49C32662AFE0}</a:tableStyleId>
              </a:tblPr>
              <a:tblGrid>
                <a:gridCol w="1019021">
                  <a:extLst>
                    <a:ext uri="{9D8B030D-6E8A-4147-A177-3AD203B41FA5}">
                      <a16:colId xmlns:a16="http://schemas.microsoft.com/office/drawing/2014/main" val="3173783374"/>
                    </a:ext>
                  </a:extLst>
                </a:gridCol>
                <a:gridCol w="676875">
                  <a:extLst>
                    <a:ext uri="{9D8B030D-6E8A-4147-A177-3AD203B41FA5}">
                      <a16:colId xmlns:a16="http://schemas.microsoft.com/office/drawing/2014/main" val="1358920661"/>
                    </a:ext>
                  </a:extLst>
                </a:gridCol>
                <a:gridCol w="676875">
                  <a:extLst>
                    <a:ext uri="{9D8B030D-6E8A-4147-A177-3AD203B41FA5}">
                      <a16:colId xmlns:a16="http://schemas.microsoft.com/office/drawing/2014/main" val="2067517448"/>
                    </a:ext>
                  </a:extLst>
                </a:gridCol>
                <a:gridCol w="676875">
                  <a:extLst>
                    <a:ext uri="{9D8B030D-6E8A-4147-A177-3AD203B41FA5}">
                      <a16:colId xmlns:a16="http://schemas.microsoft.com/office/drawing/2014/main" val="4042257155"/>
                    </a:ext>
                  </a:extLst>
                </a:gridCol>
                <a:gridCol w="676875">
                  <a:extLst>
                    <a:ext uri="{9D8B030D-6E8A-4147-A177-3AD203B41FA5}">
                      <a16:colId xmlns:a16="http://schemas.microsoft.com/office/drawing/2014/main" val="1068723174"/>
                    </a:ext>
                  </a:extLst>
                </a:gridCol>
                <a:gridCol w="676875">
                  <a:extLst>
                    <a:ext uri="{9D8B030D-6E8A-4147-A177-3AD203B41FA5}">
                      <a16:colId xmlns:a16="http://schemas.microsoft.com/office/drawing/2014/main" val="2158897017"/>
                    </a:ext>
                  </a:extLst>
                </a:gridCol>
              </a:tblGrid>
              <a:tr h="310043">
                <a:tc rowSpan="2">
                  <a:txBody>
                    <a:bodyPr/>
                    <a:lstStyle/>
                    <a:p>
                      <a:r>
                        <a:rPr lang="en-GB" sz="1100"/>
                        <a:t>Highest qualification</a:t>
                      </a:r>
                    </a:p>
                  </a:txBody>
                  <a:tcPr/>
                </a:tc>
                <a:tc gridSpan="5">
                  <a:txBody>
                    <a:bodyPr/>
                    <a:lstStyle/>
                    <a:p>
                      <a:pPr algn="ctr"/>
                      <a:r>
                        <a:rPr lang="en-GB" sz="1100"/>
                        <a:t>Income quartile (1-4)</a:t>
                      </a:r>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583198571"/>
                  </a:ext>
                </a:extLst>
              </a:tr>
              <a:tr h="310043">
                <a:tc vMerge="1">
                  <a:txBody>
                    <a:bodyPr/>
                    <a:lstStyle/>
                    <a:p>
                      <a:endParaRPr lang="en-GB"/>
                    </a:p>
                  </a:txBody>
                  <a:tcPr/>
                </a:tc>
                <a:tc>
                  <a:txBody>
                    <a:bodyPr/>
                    <a:lstStyle/>
                    <a:p>
                      <a:pPr algn="ctr"/>
                      <a:r>
                        <a:rPr lang="en-GB" sz="1050">
                          <a:solidFill>
                            <a:schemeClr val="bg1"/>
                          </a:solidFill>
                        </a:rPr>
                        <a:t>1</a:t>
                      </a:r>
                    </a:p>
                  </a:txBody>
                  <a:tcPr>
                    <a:solidFill>
                      <a:schemeClr val="accent2"/>
                    </a:solidFill>
                  </a:tcPr>
                </a:tc>
                <a:tc>
                  <a:txBody>
                    <a:bodyPr/>
                    <a:lstStyle/>
                    <a:p>
                      <a:pPr algn="ctr"/>
                      <a:r>
                        <a:rPr lang="en-GB" sz="1050">
                          <a:solidFill>
                            <a:schemeClr val="bg1"/>
                          </a:solidFill>
                        </a:rPr>
                        <a:t>2</a:t>
                      </a:r>
                    </a:p>
                  </a:txBody>
                  <a:tcPr>
                    <a:solidFill>
                      <a:schemeClr val="accent2"/>
                    </a:solidFill>
                  </a:tcPr>
                </a:tc>
                <a:tc>
                  <a:txBody>
                    <a:bodyPr/>
                    <a:lstStyle/>
                    <a:p>
                      <a:pPr algn="ctr"/>
                      <a:r>
                        <a:rPr lang="en-GB" sz="1050">
                          <a:solidFill>
                            <a:schemeClr val="bg1"/>
                          </a:solidFill>
                        </a:rPr>
                        <a:t>3</a:t>
                      </a:r>
                    </a:p>
                  </a:txBody>
                  <a:tcPr>
                    <a:solidFill>
                      <a:schemeClr val="accent2"/>
                    </a:solidFill>
                  </a:tcPr>
                </a:tc>
                <a:tc>
                  <a:txBody>
                    <a:bodyPr/>
                    <a:lstStyle/>
                    <a:p>
                      <a:pPr algn="ctr"/>
                      <a:r>
                        <a:rPr lang="en-GB" sz="1050">
                          <a:solidFill>
                            <a:schemeClr val="bg1"/>
                          </a:solidFill>
                        </a:rPr>
                        <a:t>4</a:t>
                      </a:r>
                    </a:p>
                  </a:txBody>
                  <a:tcPr>
                    <a:solidFill>
                      <a:schemeClr val="accent2"/>
                    </a:solidFill>
                  </a:tcPr>
                </a:tc>
                <a:tc>
                  <a:txBody>
                    <a:bodyPr/>
                    <a:lstStyle/>
                    <a:p>
                      <a:pPr algn="ctr"/>
                      <a:r>
                        <a:rPr lang="en-GB" sz="1050">
                          <a:solidFill>
                            <a:schemeClr val="bg1"/>
                          </a:solidFill>
                        </a:rPr>
                        <a:t>Total</a:t>
                      </a:r>
                    </a:p>
                  </a:txBody>
                  <a:tcPr>
                    <a:solidFill>
                      <a:schemeClr val="accent2"/>
                    </a:solidFill>
                  </a:tcPr>
                </a:tc>
                <a:extLst>
                  <a:ext uri="{0D108BD9-81ED-4DB2-BD59-A6C34878D82A}">
                    <a16:rowId xmlns:a16="http://schemas.microsoft.com/office/drawing/2014/main" val="905332459"/>
                  </a:ext>
                </a:extLst>
              </a:tr>
              <a:tr h="388707">
                <a:tc>
                  <a:txBody>
                    <a:bodyPr/>
                    <a:lstStyle/>
                    <a:p>
                      <a:r>
                        <a:rPr lang="en-GB" sz="1050" b="1"/>
                        <a:t>Postgrad</a:t>
                      </a:r>
                    </a:p>
                  </a:txBody>
                  <a:tcPr/>
                </a:tc>
                <a:tc>
                  <a:txBody>
                    <a:bodyPr/>
                    <a:lstStyle/>
                    <a:p>
                      <a:pPr algn="r"/>
                      <a:endParaRPr lang="en-GB" sz="1050"/>
                    </a:p>
                  </a:txBody>
                  <a:tcPr/>
                </a:tc>
                <a:tc>
                  <a:txBody>
                    <a:bodyPr/>
                    <a:lstStyle/>
                    <a:p>
                      <a:pPr algn="r"/>
                      <a:endParaRPr lang="en-GB" sz="1050"/>
                    </a:p>
                  </a:txBody>
                  <a:tcPr/>
                </a:tc>
                <a:tc>
                  <a:txBody>
                    <a:bodyPr/>
                    <a:lstStyle/>
                    <a:p>
                      <a:pPr algn="r"/>
                      <a:r>
                        <a:rPr lang="en-GB" sz="1050"/>
                        <a:t>8</a:t>
                      </a:r>
                    </a:p>
                  </a:txBody>
                  <a:tcPr/>
                </a:tc>
                <a:tc>
                  <a:txBody>
                    <a:bodyPr/>
                    <a:lstStyle/>
                    <a:p>
                      <a:pPr algn="r"/>
                      <a:r>
                        <a:rPr lang="en-GB" sz="1050"/>
                        <a:t>18</a:t>
                      </a:r>
                    </a:p>
                  </a:txBody>
                  <a:tcPr/>
                </a:tc>
                <a:tc>
                  <a:txBody>
                    <a:bodyPr/>
                    <a:lstStyle/>
                    <a:p>
                      <a:pPr algn="r"/>
                      <a:r>
                        <a:rPr lang="en-GB" sz="1050">
                          <a:solidFill>
                            <a:srgbClr val="FF0000"/>
                          </a:solidFill>
                        </a:rPr>
                        <a:t>26</a:t>
                      </a:r>
                    </a:p>
                  </a:txBody>
                  <a:tcPr/>
                </a:tc>
                <a:extLst>
                  <a:ext uri="{0D108BD9-81ED-4DB2-BD59-A6C34878D82A}">
                    <a16:rowId xmlns:a16="http://schemas.microsoft.com/office/drawing/2014/main" val="2680191851"/>
                  </a:ext>
                </a:extLst>
              </a:tr>
              <a:tr h="388707">
                <a:tc>
                  <a:txBody>
                    <a:bodyPr/>
                    <a:lstStyle/>
                    <a:p>
                      <a:r>
                        <a:rPr lang="en-GB" sz="1050" b="1"/>
                        <a:t>Degree</a:t>
                      </a:r>
                    </a:p>
                  </a:txBody>
                  <a:tcPr/>
                </a:tc>
                <a:tc>
                  <a:txBody>
                    <a:bodyPr/>
                    <a:lstStyle/>
                    <a:p>
                      <a:pPr algn="r"/>
                      <a:endParaRPr lang="en-GB" sz="1050"/>
                    </a:p>
                  </a:txBody>
                  <a:tcPr/>
                </a:tc>
                <a:tc>
                  <a:txBody>
                    <a:bodyPr/>
                    <a:lstStyle/>
                    <a:p>
                      <a:pPr algn="r"/>
                      <a:r>
                        <a:rPr lang="en-GB" sz="1050"/>
                        <a:t>6</a:t>
                      </a:r>
                    </a:p>
                  </a:txBody>
                  <a:tcPr/>
                </a:tc>
                <a:tc>
                  <a:txBody>
                    <a:bodyPr/>
                    <a:lstStyle/>
                    <a:p>
                      <a:pPr algn="r"/>
                      <a:r>
                        <a:rPr lang="en-GB" sz="1050"/>
                        <a:t>14</a:t>
                      </a:r>
                    </a:p>
                  </a:txBody>
                  <a:tcPr/>
                </a:tc>
                <a:tc>
                  <a:txBody>
                    <a:bodyPr/>
                    <a:lstStyle/>
                    <a:p>
                      <a:pPr algn="r"/>
                      <a:r>
                        <a:rPr lang="en-GB" sz="1050"/>
                        <a:t>17</a:t>
                      </a:r>
                    </a:p>
                  </a:txBody>
                  <a:tcPr/>
                </a:tc>
                <a:tc>
                  <a:txBody>
                    <a:bodyPr/>
                    <a:lstStyle/>
                    <a:p>
                      <a:pPr algn="r"/>
                      <a:r>
                        <a:rPr lang="en-GB" sz="1050">
                          <a:solidFill>
                            <a:srgbClr val="FF0000"/>
                          </a:solidFill>
                        </a:rPr>
                        <a:t>37</a:t>
                      </a:r>
                    </a:p>
                  </a:txBody>
                  <a:tcPr/>
                </a:tc>
                <a:extLst>
                  <a:ext uri="{0D108BD9-81ED-4DB2-BD59-A6C34878D82A}">
                    <a16:rowId xmlns:a16="http://schemas.microsoft.com/office/drawing/2014/main" val="792977607"/>
                  </a:ext>
                </a:extLst>
              </a:tr>
              <a:tr h="388707">
                <a:tc>
                  <a:txBody>
                    <a:bodyPr/>
                    <a:lstStyle/>
                    <a:p>
                      <a:r>
                        <a:rPr lang="en-GB" sz="1050" b="1"/>
                        <a:t>College</a:t>
                      </a:r>
                    </a:p>
                  </a:txBody>
                  <a:tcPr/>
                </a:tc>
                <a:tc>
                  <a:txBody>
                    <a:bodyPr/>
                    <a:lstStyle/>
                    <a:p>
                      <a:pPr algn="r"/>
                      <a:r>
                        <a:rPr lang="en-GB" sz="1050"/>
                        <a:t>8</a:t>
                      </a:r>
                    </a:p>
                  </a:txBody>
                  <a:tcPr/>
                </a:tc>
                <a:tc>
                  <a:txBody>
                    <a:bodyPr/>
                    <a:lstStyle/>
                    <a:p>
                      <a:pPr algn="r"/>
                      <a:r>
                        <a:rPr lang="en-GB" sz="1050"/>
                        <a:t>18</a:t>
                      </a:r>
                    </a:p>
                  </a:txBody>
                  <a:tcPr/>
                </a:tc>
                <a:tc>
                  <a:txBody>
                    <a:bodyPr/>
                    <a:lstStyle/>
                    <a:p>
                      <a:pPr algn="r"/>
                      <a:r>
                        <a:rPr lang="en-GB" sz="1050"/>
                        <a:t>16</a:t>
                      </a:r>
                    </a:p>
                  </a:txBody>
                  <a:tcPr/>
                </a:tc>
                <a:tc>
                  <a:txBody>
                    <a:bodyPr/>
                    <a:lstStyle/>
                    <a:p>
                      <a:pPr algn="r"/>
                      <a:r>
                        <a:rPr lang="en-GB" sz="1050"/>
                        <a:t>3</a:t>
                      </a:r>
                    </a:p>
                  </a:txBody>
                  <a:tcPr/>
                </a:tc>
                <a:tc>
                  <a:txBody>
                    <a:bodyPr/>
                    <a:lstStyle/>
                    <a:p>
                      <a:pPr algn="r"/>
                      <a:r>
                        <a:rPr lang="en-GB" sz="1050"/>
                        <a:t>45</a:t>
                      </a:r>
                    </a:p>
                  </a:txBody>
                  <a:tcPr/>
                </a:tc>
                <a:extLst>
                  <a:ext uri="{0D108BD9-81ED-4DB2-BD59-A6C34878D82A}">
                    <a16:rowId xmlns:a16="http://schemas.microsoft.com/office/drawing/2014/main" val="4029790603"/>
                  </a:ext>
                </a:extLst>
              </a:tr>
              <a:tr h="388707">
                <a:tc>
                  <a:txBody>
                    <a:bodyPr/>
                    <a:lstStyle/>
                    <a:p>
                      <a:r>
                        <a:rPr lang="en-GB" sz="1050" b="1"/>
                        <a:t>School</a:t>
                      </a:r>
                    </a:p>
                  </a:txBody>
                  <a:tcPr/>
                </a:tc>
                <a:tc>
                  <a:txBody>
                    <a:bodyPr/>
                    <a:lstStyle/>
                    <a:p>
                      <a:pPr algn="r"/>
                      <a:r>
                        <a:rPr lang="en-GB" sz="1050"/>
                        <a:t>13</a:t>
                      </a:r>
                    </a:p>
                  </a:txBody>
                  <a:tcPr/>
                </a:tc>
                <a:tc>
                  <a:txBody>
                    <a:bodyPr/>
                    <a:lstStyle/>
                    <a:p>
                      <a:pPr algn="r"/>
                      <a:r>
                        <a:rPr lang="en-GB" sz="1050"/>
                        <a:t>9</a:t>
                      </a:r>
                    </a:p>
                  </a:txBody>
                  <a:tcPr/>
                </a:tc>
                <a:tc>
                  <a:txBody>
                    <a:bodyPr/>
                    <a:lstStyle/>
                    <a:p>
                      <a:pPr algn="r"/>
                      <a:endParaRPr lang="en-GB" sz="1050"/>
                    </a:p>
                  </a:txBody>
                  <a:tcPr/>
                </a:tc>
                <a:tc>
                  <a:txBody>
                    <a:bodyPr/>
                    <a:lstStyle/>
                    <a:p>
                      <a:pPr algn="r"/>
                      <a:endParaRPr lang="en-GB" sz="1050"/>
                    </a:p>
                  </a:txBody>
                  <a:tcPr/>
                </a:tc>
                <a:tc>
                  <a:txBody>
                    <a:bodyPr/>
                    <a:lstStyle/>
                    <a:p>
                      <a:pPr algn="r"/>
                      <a:r>
                        <a:rPr lang="en-GB" sz="1050"/>
                        <a:t>22</a:t>
                      </a:r>
                    </a:p>
                  </a:txBody>
                  <a:tcPr/>
                </a:tc>
                <a:extLst>
                  <a:ext uri="{0D108BD9-81ED-4DB2-BD59-A6C34878D82A}">
                    <a16:rowId xmlns:a16="http://schemas.microsoft.com/office/drawing/2014/main" val="2285594549"/>
                  </a:ext>
                </a:extLst>
              </a:tr>
              <a:tr h="388707">
                <a:tc>
                  <a:txBody>
                    <a:bodyPr/>
                    <a:lstStyle/>
                    <a:p>
                      <a:r>
                        <a:rPr lang="en-GB" sz="1050" b="1"/>
                        <a:t>None</a:t>
                      </a:r>
                    </a:p>
                  </a:txBody>
                  <a:tcPr/>
                </a:tc>
                <a:tc>
                  <a:txBody>
                    <a:bodyPr/>
                    <a:lstStyle/>
                    <a:p>
                      <a:pPr algn="r"/>
                      <a:r>
                        <a:rPr lang="en-GB" sz="1050"/>
                        <a:t>13</a:t>
                      </a:r>
                    </a:p>
                  </a:txBody>
                  <a:tcPr/>
                </a:tc>
                <a:tc>
                  <a:txBody>
                    <a:bodyPr/>
                    <a:lstStyle/>
                    <a:p>
                      <a:pPr algn="r"/>
                      <a:r>
                        <a:rPr lang="en-GB" sz="1050"/>
                        <a:t>3</a:t>
                      </a:r>
                    </a:p>
                  </a:txBody>
                  <a:tcPr/>
                </a:tc>
                <a:tc>
                  <a:txBody>
                    <a:bodyPr/>
                    <a:lstStyle/>
                    <a:p>
                      <a:pPr algn="r"/>
                      <a:endParaRPr lang="en-GB" sz="1050"/>
                    </a:p>
                  </a:txBody>
                  <a:tcPr/>
                </a:tc>
                <a:tc>
                  <a:txBody>
                    <a:bodyPr/>
                    <a:lstStyle/>
                    <a:p>
                      <a:pPr algn="r"/>
                      <a:endParaRPr lang="en-GB" sz="1050"/>
                    </a:p>
                  </a:txBody>
                  <a:tcPr/>
                </a:tc>
                <a:tc>
                  <a:txBody>
                    <a:bodyPr/>
                    <a:lstStyle/>
                    <a:p>
                      <a:pPr algn="r"/>
                      <a:r>
                        <a:rPr lang="en-GB" sz="1050"/>
                        <a:t>16</a:t>
                      </a:r>
                    </a:p>
                  </a:txBody>
                  <a:tcPr/>
                </a:tc>
                <a:extLst>
                  <a:ext uri="{0D108BD9-81ED-4DB2-BD59-A6C34878D82A}">
                    <a16:rowId xmlns:a16="http://schemas.microsoft.com/office/drawing/2014/main" val="2291991710"/>
                  </a:ext>
                </a:extLst>
              </a:tr>
              <a:tr h="388707">
                <a:tc>
                  <a:txBody>
                    <a:bodyPr/>
                    <a:lstStyle/>
                    <a:p>
                      <a:r>
                        <a:rPr lang="en-GB" sz="1050" b="1"/>
                        <a:t>Total</a:t>
                      </a:r>
                    </a:p>
                  </a:txBody>
                  <a:tcPr/>
                </a:tc>
                <a:tc>
                  <a:txBody>
                    <a:bodyPr/>
                    <a:lstStyle/>
                    <a:p>
                      <a:pPr algn="r"/>
                      <a:r>
                        <a:rPr lang="en-GB" sz="1050">
                          <a:solidFill>
                            <a:srgbClr val="FF0000"/>
                          </a:solidFill>
                        </a:rPr>
                        <a:t>34</a:t>
                      </a:r>
                    </a:p>
                  </a:txBody>
                  <a:tcPr/>
                </a:tc>
                <a:tc>
                  <a:txBody>
                    <a:bodyPr/>
                    <a:lstStyle/>
                    <a:p>
                      <a:pPr algn="r"/>
                      <a:r>
                        <a:rPr lang="en-GB" sz="1050">
                          <a:solidFill>
                            <a:srgbClr val="FF0000"/>
                          </a:solidFill>
                        </a:rPr>
                        <a:t>36</a:t>
                      </a:r>
                    </a:p>
                  </a:txBody>
                  <a:tcPr/>
                </a:tc>
                <a:tc>
                  <a:txBody>
                    <a:bodyPr/>
                    <a:lstStyle/>
                    <a:p>
                      <a:pPr algn="r"/>
                      <a:r>
                        <a:rPr lang="en-GB" sz="1050"/>
                        <a:t>38</a:t>
                      </a:r>
                    </a:p>
                  </a:txBody>
                  <a:tcPr/>
                </a:tc>
                <a:tc>
                  <a:txBody>
                    <a:bodyPr/>
                    <a:lstStyle/>
                    <a:p>
                      <a:pPr algn="r"/>
                      <a:r>
                        <a:rPr lang="en-GB" sz="1050"/>
                        <a:t>38</a:t>
                      </a:r>
                    </a:p>
                  </a:txBody>
                  <a:tcPr/>
                </a:tc>
                <a:tc>
                  <a:txBody>
                    <a:bodyPr/>
                    <a:lstStyle/>
                    <a:p>
                      <a:pPr algn="r"/>
                      <a:r>
                        <a:rPr lang="en-GB" sz="1050">
                          <a:solidFill>
                            <a:srgbClr val="FF0000"/>
                          </a:solidFill>
                        </a:rPr>
                        <a:t>146</a:t>
                      </a:r>
                    </a:p>
                  </a:txBody>
                  <a:tcPr/>
                </a:tc>
                <a:extLst>
                  <a:ext uri="{0D108BD9-81ED-4DB2-BD59-A6C34878D82A}">
                    <a16:rowId xmlns:a16="http://schemas.microsoft.com/office/drawing/2014/main" val="3116846138"/>
                  </a:ext>
                </a:extLst>
              </a:tr>
            </a:tbl>
          </a:graphicData>
        </a:graphic>
      </p:graphicFrame>
    </p:spTree>
    <p:extLst>
      <p:ext uri="{BB962C8B-B14F-4D97-AF65-F5344CB8AC3E}">
        <p14:creationId xmlns:p14="http://schemas.microsoft.com/office/powerpoint/2010/main" val="9183929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Option 2: change the offending results</a:t>
            </a:r>
          </a:p>
        </p:txBody>
      </p:sp>
      <p:sp>
        <p:nvSpPr>
          <p:cNvPr id="3" name="Content Placeholder 2"/>
          <p:cNvSpPr>
            <a:spLocks noGrp="1"/>
          </p:cNvSpPr>
          <p:nvPr>
            <p:ph idx="1"/>
          </p:nvPr>
        </p:nvSpPr>
        <p:spPr/>
        <p:txBody>
          <a:bodyPr/>
          <a:lstStyle/>
          <a:p>
            <a:r>
              <a:rPr lang="en-GB"/>
              <a:t>Rounding</a:t>
            </a:r>
          </a:p>
        </p:txBody>
      </p:sp>
      <p:graphicFrame>
        <p:nvGraphicFramePr>
          <p:cNvPr id="7" name="Table 6">
            <a:extLst>
              <a:ext uri="{FF2B5EF4-FFF2-40B4-BE49-F238E27FC236}">
                <a16:creationId xmlns:a16="http://schemas.microsoft.com/office/drawing/2014/main" id="{17B19655-043F-4C7D-A09D-CFFA09B90722}"/>
              </a:ext>
            </a:extLst>
          </p:cNvPr>
          <p:cNvGraphicFramePr>
            <a:graphicFrameLocks noGrp="1"/>
          </p:cNvGraphicFramePr>
          <p:nvPr/>
        </p:nvGraphicFramePr>
        <p:xfrm>
          <a:off x="1958381" y="2766010"/>
          <a:ext cx="8172400" cy="3399295"/>
        </p:xfrm>
        <a:graphic>
          <a:graphicData uri="http://schemas.openxmlformats.org/drawingml/2006/table">
            <a:tbl>
              <a:tblPr firstRow="1" bandRow="1">
                <a:tableStyleId>{21E4AEA4-8DFA-4A89-87EB-49C32662AFE0}</a:tableStyleId>
              </a:tblPr>
              <a:tblGrid>
                <a:gridCol w="1855953">
                  <a:extLst>
                    <a:ext uri="{9D8B030D-6E8A-4147-A177-3AD203B41FA5}">
                      <a16:colId xmlns:a16="http://schemas.microsoft.com/office/drawing/2014/main" val="339546716"/>
                    </a:ext>
                  </a:extLst>
                </a:gridCol>
                <a:gridCol w="1238595">
                  <a:extLst>
                    <a:ext uri="{9D8B030D-6E8A-4147-A177-3AD203B41FA5}">
                      <a16:colId xmlns:a16="http://schemas.microsoft.com/office/drawing/2014/main" val="3386978618"/>
                    </a:ext>
                  </a:extLst>
                </a:gridCol>
                <a:gridCol w="1238595">
                  <a:extLst>
                    <a:ext uri="{9D8B030D-6E8A-4147-A177-3AD203B41FA5}">
                      <a16:colId xmlns:a16="http://schemas.microsoft.com/office/drawing/2014/main" val="2696953445"/>
                    </a:ext>
                  </a:extLst>
                </a:gridCol>
                <a:gridCol w="1238595">
                  <a:extLst>
                    <a:ext uri="{9D8B030D-6E8A-4147-A177-3AD203B41FA5}">
                      <a16:colId xmlns:a16="http://schemas.microsoft.com/office/drawing/2014/main" val="630634672"/>
                    </a:ext>
                  </a:extLst>
                </a:gridCol>
                <a:gridCol w="1238595">
                  <a:extLst>
                    <a:ext uri="{9D8B030D-6E8A-4147-A177-3AD203B41FA5}">
                      <a16:colId xmlns:a16="http://schemas.microsoft.com/office/drawing/2014/main" val="1110882987"/>
                    </a:ext>
                  </a:extLst>
                </a:gridCol>
                <a:gridCol w="1362067">
                  <a:extLst>
                    <a:ext uri="{9D8B030D-6E8A-4147-A177-3AD203B41FA5}">
                      <a16:colId xmlns:a16="http://schemas.microsoft.com/office/drawing/2014/main" val="646038936"/>
                    </a:ext>
                  </a:extLst>
                </a:gridCol>
              </a:tblGrid>
              <a:tr h="428917">
                <a:tc rowSpan="2">
                  <a:txBody>
                    <a:bodyPr/>
                    <a:lstStyle/>
                    <a:p>
                      <a:r>
                        <a:rPr lang="en-GB"/>
                        <a:t>Highest Qualification</a:t>
                      </a:r>
                    </a:p>
                  </a:txBody>
                  <a:tcPr/>
                </a:tc>
                <a:tc gridSpan="4">
                  <a:txBody>
                    <a:bodyPr/>
                    <a:lstStyle/>
                    <a:p>
                      <a:pPr algn="ctr"/>
                      <a:r>
                        <a:rPr lang="en-GB"/>
                        <a:t>Income quartile (lowest to highest)</a:t>
                      </a:r>
                    </a:p>
                  </a:txBody>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gn="ctr"/>
                      <a:r>
                        <a:rPr lang="en-GB" b="1"/>
                        <a:t>Total</a:t>
                      </a:r>
                    </a:p>
                  </a:txBody>
                  <a:tcPr/>
                </a:tc>
                <a:extLst>
                  <a:ext uri="{0D108BD9-81ED-4DB2-BD59-A6C34878D82A}">
                    <a16:rowId xmlns:a16="http://schemas.microsoft.com/office/drawing/2014/main" val="1437685898"/>
                  </a:ext>
                </a:extLst>
              </a:tr>
              <a:tr h="396876">
                <a:tc vMerge="1">
                  <a:txBody>
                    <a:bodyPr/>
                    <a:lstStyle/>
                    <a:p>
                      <a:endParaRPr lang="en-GB"/>
                    </a:p>
                  </a:txBody>
                  <a:tcPr/>
                </a:tc>
                <a:tc>
                  <a:txBody>
                    <a:bodyPr/>
                    <a:lstStyle/>
                    <a:p>
                      <a:pPr algn="ctr"/>
                      <a:r>
                        <a:rPr lang="en-GB">
                          <a:solidFill>
                            <a:schemeClr val="bg1"/>
                          </a:solidFill>
                        </a:rPr>
                        <a:t>1</a:t>
                      </a:r>
                    </a:p>
                  </a:txBody>
                  <a:tcPr>
                    <a:solidFill>
                      <a:schemeClr val="accent2"/>
                    </a:solidFill>
                  </a:tcPr>
                </a:tc>
                <a:tc>
                  <a:txBody>
                    <a:bodyPr/>
                    <a:lstStyle/>
                    <a:p>
                      <a:pPr algn="ctr"/>
                      <a:r>
                        <a:rPr lang="en-GB">
                          <a:solidFill>
                            <a:schemeClr val="bg1"/>
                          </a:solidFill>
                        </a:rPr>
                        <a:t>2</a:t>
                      </a:r>
                    </a:p>
                  </a:txBody>
                  <a:tcPr>
                    <a:solidFill>
                      <a:schemeClr val="accent2"/>
                    </a:solidFill>
                  </a:tcPr>
                </a:tc>
                <a:tc>
                  <a:txBody>
                    <a:bodyPr/>
                    <a:lstStyle/>
                    <a:p>
                      <a:pPr algn="ctr"/>
                      <a:r>
                        <a:rPr lang="en-GB">
                          <a:solidFill>
                            <a:schemeClr val="bg1"/>
                          </a:solidFill>
                        </a:rPr>
                        <a:t>3</a:t>
                      </a:r>
                    </a:p>
                  </a:txBody>
                  <a:tcPr>
                    <a:solidFill>
                      <a:schemeClr val="accent2"/>
                    </a:solidFill>
                  </a:tcPr>
                </a:tc>
                <a:tc>
                  <a:txBody>
                    <a:bodyPr/>
                    <a:lstStyle/>
                    <a:p>
                      <a:pPr algn="ctr"/>
                      <a:r>
                        <a:rPr lang="en-GB">
                          <a:solidFill>
                            <a:schemeClr val="bg1"/>
                          </a:solidFill>
                        </a:rPr>
                        <a:t>4</a:t>
                      </a:r>
                    </a:p>
                  </a:txBody>
                  <a:tcPr>
                    <a:solidFill>
                      <a:schemeClr val="accent2"/>
                    </a:solidFill>
                  </a:tcPr>
                </a:tc>
                <a:tc vMerge="1">
                  <a:txBody>
                    <a:bodyPr/>
                    <a:lstStyle/>
                    <a:p>
                      <a:endParaRPr lang="en-GB"/>
                    </a:p>
                  </a:txBody>
                  <a:tcPr/>
                </a:tc>
                <a:extLst>
                  <a:ext uri="{0D108BD9-81ED-4DB2-BD59-A6C34878D82A}">
                    <a16:rowId xmlns:a16="http://schemas.microsoft.com/office/drawing/2014/main" val="2555361927"/>
                  </a:ext>
                </a:extLst>
              </a:tr>
              <a:tr h="428917">
                <a:tc>
                  <a:txBody>
                    <a:bodyPr/>
                    <a:lstStyle/>
                    <a:p>
                      <a:r>
                        <a:rPr lang="en-GB"/>
                        <a:t>Postgrad</a:t>
                      </a:r>
                    </a:p>
                  </a:txBody>
                  <a:tcPr/>
                </a:tc>
                <a:tc>
                  <a:txBody>
                    <a:bodyPr/>
                    <a:lstStyle/>
                    <a:p>
                      <a:pPr algn="ctr"/>
                      <a:r>
                        <a:rPr lang="en-GB">
                          <a:solidFill>
                            <a:schemeClr val="tx1"/>
                          </a:solidFill>
                        </a:rPr>
                        <a:t>0</a:t>
                      </a:r>
                    </a:p>
                  </a:txBody>
                  <a:tcPr/>
                </a:tc>
                <a:tc>
                  <a:txBody>
                    <a:bodyPr/>
                    <a:lstStyle/>
                    <a:p>
                      <a:pPr algn="ctr"/>
                      <a:r>
                        <a:rPr lang="en-GB">
                          <a:solidFill>
                            <a:schemeClr val="tx1"/>
                          </a:solidFill>
                        </a:rPr>
                        <a:t>0</a:t>
                      </a:r>
                    </a:p>
                  </a:txBody>
                  <a:tcPr/>
                </a:tc>
                <a:tc>
                  <a:txBody>
                    <a:bodyPr/>
                    <a:lstStyle/>
                    <a:p>
                      <a:pPr algn="ctr"/>
                      <a:r>
                        <a:rPr lang="en-GB">
                          <a:solidFill>
                            <a:schemeClr val="tx1"/>
                          </a:solidFill>
                        </a:rPr>
                        <a:t>10</a:t>
                      </a:r>
                    </a:p>
                  </a:txBody>
                  <a:tcPr/>
                </a:tc>
                <a:tc>
                  <a:txBody>
                    <a:bodyPr/>
                    <a:lstStyle/>
                    <a:p>
                      <a:pPr algn="ctr"/>
                      <a:r>
                        <a:rPr lang="en-GB">
                          <a:solidFill>
                            <a:schemeClr val="tx1"/>
                          </a:solidFill>
                        </a:rPr>
                        <a:t>20</a:t>
                      </a:r>
                    </a:p>
                  </a:txBody>
                  <a:tcPr/>
                </a:tc>
                <a:tc>
                  <a:txBody>
                    <a:bodyPr/>
                    <a:lstStyle/>
                    <a:p>
                      <a:pPr algn="ctr"/>
                      <a:r>
                        <a:rPr lang="en-GB" b="1">
                          <a:solidFill>
                            <a:schemeClr val="tx1"/>
                          </a:solidFill>
                        </a:rPr>
                        <a:t>30</a:t>
                      </a:r>
                    </a:p>
                  </a:txBody>
                  <a:tcPr/>
                </a:tc>
                <a:extLst>
                  <a:ext uri="{0D108BD9-81ED-4DB2-BD59-A6C34878D82A}">
                    <a16:rowId xmlns:a16="http://schemas.microsoft.com/office/drawing/2014/main" val="2242307301"/>
                  </a:ext>
                </a:extLst>
              </a:tr>
              <a:tr h="428917">
                <a:tc>
                  <a:txBody>
                    <a:bodyPr/>
                    <a:lstStyle/>
                    <a:p>
                      <a:r>
                        <a:rPr lang="en-GB"/>
                        <a:t>Degree</a:t>
                      </a:r>
                    </a:p>
                  </a:txBody>
                  <a:tcPr/>
                </a:tc>
                <a:tc>
                  <a:txBody>
                    <a:bodyPr/>
                    <a:lstStyle/>
                    <a:p>
                      <a:pPr algn="ctr"/>
                      <a:r>
                        <a:rPr lang="en-GB">
                          <a:solidFill>
                            <a:schemeClr val="tx1"/>
                          </a:solidFill>
                        </a:rPr>
                        <a:t>0</a:t>
                      </a:r>
                    </a:p>
                  </a:txBody>
                  <a:tcPr/>
                </a:tc>
                <a:tc>
                  <a:txBody>
                    <a:bodyPr/>
                    <a:lstStyle/>
                    <a:p>
                      <a:pPr algn="ctr"/>
                      <a:r>
                        <a:rPr lang="en-GB">
                          <a:solidFill>
                            <a:schemeClr val="tx1"/>
                          </a:solidFill>
                        </a:rPr>
                        <a:t>10</a:t>
                      </a:r>
                    </a:p>
                  </a:txBody>
                  <a:tcPr/>
                </a:tc>
                <a:tc>
                  <a:txBody>
                    <a:bodyPr/>
                    <a:lstStyle/>
                    <a:p>
                      <a:pPr algn="ctr"/>
                      <a:r>
                        <a:rPr lang="en-GB">
                          <a:solidFill>
                            <a:schemeClr val="tx1"/>
                          </a:solidFill>
                        </a:rPr>
                        <a:t>15</a:t>
                      </a:r>
                    </a:p>
                  </a:txBody>
                  <a:tcPr/>
                </a:tc>
                <a:tc>
                  <a:txBody>
                    <a:bodyPr/>
                    <a:lstStyle/>
                    <a:p>
                      <a:pPr algn="ctr"/>
                      <a:r>
                        <a:rPr lang="en-GB">
                          <a:solidFill>
                            <a:schemeClr val="tx1"/>
                          </a:solidFill>
                        </a:rPr>
                        <a:t>15</a:t>
                      </a:r>
                    </a:p>
                  </a:txBody>
                  <a:tcPr/>
                </a:tc>
                <a:tc>
                  <a:txBody>
                    <a:bodyPr/>
                    <a:lstStyle/>
                    <a:p>
                      <a:pPr algn="ctr"/>
                      <a:r>
                        <a:rPr lang="en-GB" b="1">
                          <a:solidFill>
                            <a:schemeClr val="tx1"/>
                          </a:solidFill>
                        </a:rPr>
                        <a:t>40</a:t>
                      </a:r>
                    </a:p>
                  </a:txBody>
                  <a:tcPr/>
                </a:tc>
                <a:extLst>
                  <a:ext uri="{0D108BD9-81ED-4DB2-BD59-A6C34878D82A}">
                    <a16:rowId xmlns:a16="http://schemas.microsoft.com/office/drawing/2014/main" val="3886084392"/>
                  </a:ext>
                </a:extLst>
              </a:tr>
              <a:tr h="428917">
                <a:tc>
                  <a:txBody>
                    <a:bodyPr/>
                    <a:lstStyle/>
                    <a:p>
                      <a:r>
                        <a:rPr lang="en-GB"/>
                        <a:t>College</a:t>
                      </a:r>
                    </a:p>
                  </a:txBody>
                  <a:tcPr/>
                </a:tc>
                <a:tc>
                  <a:txBody>
                    <a:bodyPr/>
                    <a:lstStyle/>
                    <a:p>
                      <a:pPr algn="ctr"/>
                      <a:r>
                        <a:rPr lang="en-GB">
                          <a:solidFill>
                            <a:schemeClr val="tx1"/>
                          </a:solidFill>
                        </a:rPr>
                        <a:t>15</a:t>
                      </a:r>
                    </a:p>
                  </a:txBody>
                  <a:tcPr/>
                </a:tc>
                <a:tc>
                  <a:txBody>
                    <a:bodyPr/>
                    <a:lstStyle/>
                    <a:p>
                      <a:pPr algn="ctr"/>
                      <a:r>
                        <a:rPr lang="en-GB">
                          <a:solidFill>
                            <a:schemeClr val="tx1"/>
                          </a:solidFill>
                        </a:rPr>
                        <a:t>15</a:t>
                      </a:r>
                    </a:p>
                  </a:txBody>
                  <a:tcPr/>
                </a:tc>
                <a:tc>
                  <a:txBody>
                    <a:bodyPr/>
                    <a:lstStyle/>
                    <a:p>
                      <a:pPr algn="ctr"/>
                      <a:r>
                        <a:rPr lang="en-GB">
                          <a:solidFill>
                            <a:schemeClr val="tx1"/>
                          </a:solidFill>
                        </a:rPr>
                        <a:t>15</a:t>
                      </a:r>
                    </a:p>
                  </a:txBody>
                  <a:tcPr/>
                </a:tc>
                <a:tc>
                  <a:txBody>
                    <a:bodyPr/>
                    <a:lstStyle/>
                    <a:p>
                      <a:pPr algn="ctr"/>
                      <a:r>
                        <a:rPr lang="en-GB">
                          <a:solidFill>
                            <a:schemeClr val="tx1"/>
                          </a:solidFill>
                        </a:rPr>
                        <a:t>5</a:t>
                      </a:r>
                    </a:p>
                  </a:txBody>
                  <a:tcPr/>
                </a:tc>
                <a:tc>
                  <a:txBody>
                    <a:bodyPr/>
                    <a:lstStyle/>
                    <a:p>
                      <a:pPr algn="ctr"/>
                      <a:r>
                        <a:rPr lang="en-GB" b="1">
                          <a:solidFill>
                            <a:schemeClr val="tx1"/>
                          </a:solidFill>
                        </a:rPr>
                        <a:t>50</a:t>
                      </a:r>
                    </a:p>
                  </a:txBody>
                  <a:tcPr/>
                </a:tc>
                <a:extLst>
                  <a:ext uri="{0D108BD9-81ED-4DB2-BD59-A6C34878D82A}">
                    <a16:rowId xmlns:a16="http://schemas.microsoft.com/office/drawing/2014/main" val="2868673272"/>
                  </a:ext>
                </a:extLst>
              </a:tr>
              <a:tr h="428917">
                <a:tc>
                  <a:txBody>
                    <a:bodyPr/>
                    <a:lstStyle/>
                    <a:p>
                      <a:r>
                        <a:rPr lang="en-GB"/>
                        <a:t>School</a:t>
                      </a:r>
                    </a:p>
                  </a:txBody>
                  <a:tcPr/>
                </a:tc>
                <a:tc>
                  <a:txBody>
                    <a:bodyPr/>
                    <a:lstStyle/>
                    <a:p>
                      <a:pPr algn="ctr"/>
                      <a:r>
                        <a:rPr lang="en-GB">
                          <a:solidFill>
                            <a:schemeClr val="tx1"/>
                          </a:solidFill>
                        </a:rPr>
                        <a:t>10</a:t>
                      </a:r>
                    </a:p>
                  </a:txBody>
                  <a:tcPr/>
                </a:tc>
                <a:tc>
                  <a:txBody>
                    <a:bodyPr/>
                    <a:lstStyle/>
                    <a:p>
                      <a:pPr algn="ctr"/>
                      <a:r>
                        <a:rPr lang="en-GB">
                          <a:solidFill>
                            <a:schemeClr val="tx1"/>
                          </a:solidFill>
                        </a:rPr>
                        <a:t>10</a:t>
                      </a:r>
                    </a:p>
                  </a:txBody>
                  <a:tcPr/>
                </a:tc>
                <a:tc>
                  <a:txBody>
                    <a:bodyPr/>
                    <a:lstStyle/>
                    <a:p>
                      <a:pPr algn="ctr"/>
                      <a:r>
                        <a:rPr lang="en-GB">
                          <a:solidFill>
                            <a:schemeClr val="tx1"/>
                          </a:solidFill>
                        </a:rPr>
                        <a:t>0</a:t>
                      </a:r>
                    </a:p>
                  </a:txBody>
                  <a:tcPr/>
                </a:tc>
                <a:tc>
                  <a:txBody>
                    <a:bodyPr/>
                    <a:lstStyle/>
                    <a:p>
                      <a:pPr algn="ctr"/>
                      <a:r>
                        <a:rPr lang="en-GB">
                          <a:solidFill>
                            <a:schemeClr val="tx1"/>
                          </a:solidFill>
                        </a:rPr>
                        <a:t>0</a:t>
                      </a:r>
                    </a:p>
                  </a:txBody>
                  <a:tcPr/>
                </a:tc>
                <a:tc>
                  <a:txBody>
                    <a:bodyPr/>
                    <a:lstStyle/>
                    <a:p>
                      <a:pPr algn="ctr"/>
                      <a:r>
                        <a:rPr lang="en-GB" b="1">
                          <a:solidFill>
                            <a:schemeClr val="tx1"/>
                          </a:solidFill>
                        </a:rPr>
                        <a:t>20</a:t>
                      </a:r>
                    </a:p>
                  </a:txBody>
                  <a:tcPr/>
                </a:tc>
                <a:extLst>
                  <a:ext uri="{0D108BD9-81ED-4DB2-BD59-A6C34878D82A}">
                    <a16:rowId xmlns:a16="http://schemas.microsoft.com/office/drawing/2014/main" val="2843698208"/>
                  </a:ext>
                </a:extLst>
              </a:tr>
              <a:tr h="428917">
                <a:tc>
                  <a:txBody>
                    <a:bodyPr/>
                    <a:lstStyle/>
                    <a:p>
                      <a:r>
                        <a:rPr lang="en-GB"/>
                        <a:t>None</a:t>
                      </a:r>
                    </a:p>
                  </a:txBody>
                  <a:tcPr/>
                </a:tc>
                <a:tc>
                  <a:txBody>
                    <a:bodyPr/>
                    <a:lstStyle/>
                    <a:p>
                      <a:pPr algn="ctr"/>
                      <a:r>
                        <a:rPr lang="en-GB">
                          <a:solidFill>
                            <a:schemeClr val="tx1"/>
                          </a:solidFill>
                        </a:rPr>
                        <a:t>10</a:t>
                      </a:r>
                    </a:p>
                  </a:txBody>
                  <a:tcPr/>
                </a:tc>
                <a:tc>
                  <a:txBody>
                    <a:bodyPr/>
                    <a:lstStyle/>
                    <a:p>
                      <a:pPr algn="ctr"/>
                      <a:r>
                        <a:rPr lang="en-GB">
                          <a:solidFill>
                            <a:schemeClr val="tx1"/>
                          </a:solidFill>
                        </a:rPr>
                        <a:t>5</a:t>
                      </a:r>
                    </a:p>
                  </a:txBody>
                  <a:tcPr/>
                </a:tc>
                <a:tc>
                  <a:txBody>
                    <a:bodyPr/>
                    <a:lstStyle/>
                    <a:p>
                      <a:pPr algn="ctr"/>
                      <a:r>
                        <a:rPr lang="en-GB">
                          <a:solidFill>
                            <a:schemeClr val="tx1"/>
                          </a:solidFill>
                        </a:rPr>
                        <a:t>0</a:t>
                      </a:r>
                    </a:p>
                  </a:txBody>
                  <a:tcPr/>
                </a:tc>
                <a:tc>
                  <a:txBody>
                    <a:bodyPr/>
                    <a:lstStyle/>
                    <a:p>
                      <a:pPr algn="ctr"/>
                      <a:r>
                        <a:rPr lang="en-GB">
                          <a:solidFill>
                            <a:schemeClr val="tx1"/>
                          </a:solidFill>
                        </a:rPr>
                        <a:t>0</a:t>
                      </a:r>
                    </a:p>
                  </a:txBody>
                  <a:tcPr/>
                </a:tc>
                <a:tc>
                  <a:txBody>
                    <a:bodyPr/>
                    <a:lstStyle/>
                    <a:p>
                      <a:pPr algn="ctr"/>
                      <a:r>
                        <a:rPr lang="en-GB" b="1">
                          <a:solidFill>
                            <a:schemeClr val="tx1"/>
                          </a:solidFill>
                        </a:rPr>
                        <a:t>15</a:t>
                      </a:r>
                    </a:p>
                  </a:txBody>
                  <a:tcPr/>
                </a:tc>
                <a:extLst>
                  <a:ext uri="{0D108BD9-81ED-4DB2-BD59-A6C34878D82A}">
                    <a16:rowId xmlns:a16="http://schemas.microsoft.com/office/drawing/2014/main" val="2632682769"/>
                  </a:ext>
                </a:extLst>
              </a:tr>
              <a:tr h="428917">
                <a:tc>
                  <a:txBody>
                    <a:bodyPr/>
                    <a:lstStyle/>
                    <a:p>
                      <a:r>
                        <a:rPr lang="en-GB" b="1"/>
                        <a:t>Total</a:t>
                      </a:r>
                    </a:p>
                  </a:txBody>
                  <a:tcPr/>
                </a:tc>
                <a:tc>
                  <a:txBody>
                    <a:bodyPr/>
                    <a:lstStyle/>
                    <a:p>
                      <a:pPr algn="ctr"/>
                      <a:r>
                        <a:rPr lang="en-GB" b="1">
                          <a:solidFill>
                            <a:schemeClr val="tx1"/>
                          </a:solidFill>
                        </a:rPr>
                        <a:t>35</a:t>
                      </a:r>
                    </a:p>
                  </a:txBody>
                  <a:tcPr/>
                </a:tc>
                <a:tc>
                  <a:txBody>
                    <a:bodyPr/>
                    <a:lstStyle/>
                    <a:p>
                      <a:pPr algn="ctr"/>
                      <a:r>
                        <a:rPr lang="en-GB" b="1">
                          <a:solidFill>
                            <a:schemeClr val="tx1"/>
                          </a:solidFill>
                        </a:rPr>
                        <a:t>40</a:t>
                      </a:r>
                    </a:p>
                  </a:txBody>
                  <a:tcPr/>
                </a:tc>
                <a:tc>
                  <a:txBody>
                    <a:bodyPr/>
                    <a:lstStyle/>
                    <a:p>
                      <a:pPr algn="ctr"/>
                      <a:r>
                        <a:rPr lang="en-GB" b="1">
                          <a:solidFill>
                            <a:schemeClr val="tx1"/>
                          </a:solidFill>
                        </a:rPr>
                        <a:t>40</a:t>
                      </a:r>
                    </a:p>
                  </a:txBody>
                  <a:tcPr/>
                </a:tc>
                <a:tc>
                  <a:txBody>
                    <a:bodyPr/>
                    <a:lstStyle/>
                    <a:p>
                      <a:pPr algn="ctr"/>
                      <a:r>
                        <a:rPr lang="en-GB" b="1">
                          <a:solidFill>
                            <a:schemeClr val="tx1"/>
                          </a:solidFill>
                        </a:rPr>
                        <a:t>40</a:t>
                      </a:r>
                    </a:p>
                  </a:txBody>
                  <a:tcPr/>
                </a:tc>
                <a:tc>
                  <a:txBody>
                    <a:bodyPr/>
                    <a:lstStyle/>
                    <a:p>
                      <a:pPr algn="ctr"/>
                      <a:r>
                        <a:rPr lang="en-GB" b="1">
                          <a:solidFill>
                            <a:schemeClr val="tx1"/>
                          </a:solidFill>
                        </a:rPr>
                        <a:t>155</a:t>
                      </a:r>
                    </a:p>
                  </a:txBody>
                  <a:tcPr/>
                </a:tc>
                <a:extLst>
                  <a:ext uri="{0D108BD9-81ED-4DB2-BD59-A6C34878D82A}">
                    <a16:rowId xmlns:a16="http://schemas.microsoft.com/office/drawing/2014/main" val="923108383"/>
                  </a:ext>
                </a:extLst>
              </a:tr>
            </a:tbl>
          </a:graphicData>
        </a:graphic>
      </p:graphicFrame>
      <p:sp>
        <p:nvSpPr>
          <p:cNvPr id="8" name="TextBox 7">
            <a:extLst>
              <a:ext uri="{FF2B5EF4-FFF2-40B4-BE49-F238E27FC236}">
                <a16:creationId xmlns:a16="http://schemas.microsoft.com/office/drawing/2014/main" id="{440A8F0B-0922-4DFB-A2FA-CA9540A70A6B}"/>
              </a:ext>
            </a:extLst>
          </p:cNvPr>
          <p:cNvSpPr txBox="1"/>
          <p:nvPr/>
        </p:nvSpPr>
        <p:spPr>
          <a:xfrm>
            <a:off x="1847529" y="2204864"/>
            <a:ext cx="8023819" cy="400110"/>
          </a:xfrm>
          <a:prstGeom prst="rect">
            <a:avLst/>
          </a:prstGeom>
          <a:noFill/>
        </p:spPr>
        <p:txBody>
          <a:bodyPr wrap="square" rtlCol="0">
            <a:spAutoFit/>
          </a:bodyPr>
          <a:lstStyle/>
          <a:p>
            <a:r>
              <a:rPr lang="en-GB" sz="2000" b="1">
                <a:latin typeface="+mn-lt"/>
              </a:rPr>
              <a:t>Table 5. Income distribution</a:t>
            </a:r>
          </a:p>
        </p:txBody>
      </p:sp>
    </p:spTree>
    <p:extLst>
      <p:ext uri="{BB962C8B-B14F-4D97-AF65-F5344CB8AC3E}">
        <p14:creationId xmlns:p14="http://schemas.microsoft.com/office/powerpoint/2010/main" val="12563768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GB"/>
              <a:t>Make the data into something less disclosive</a:t>
            </a:r>
          </a:p>
          <a:p>
            <a:pPr lvl="1"/>
            <a:endParaRPr lang="en-GB"/>
          </a:p>
          <a:p>
            <a:pPr lvl="1"/>
            <a:r>
              <a:rPr lang="en-GB"/>
              <a:t>ratios</a:t>
            </a:r>
          </a:p>
          <a:p>
            <a:pPr lvl="1"/>
            <a:r>
              <a:rPr lang="en-GB"/>
              <a:t>growth rates</a:t>
            </a:r>
          </a:p>
          <a:p>
            <a:pPr lvl="1"/>
            <a:r>
              <a:rPr lang="en-GB"/>
              <a:t>calculating proportions (but limit decimal places)</a:t>
            </a:r>
          </a:p>
          <a:p>
            <a:pPr lvl="1"/>
            <a:r>
              <a:rPr lang="en-GB"/>
              <a:t>Etc.</a:t>
            </a:r>
          </a:p>
          <a:p>
            <a:pPr lvl="1"/>
            <a:endParaRPr lang="en-GB"/>
          </a:p>
        </p:txBody>
      </p:sp>
      <p:sp>
        <p:nvSpPr>
          <p:cNvPr id="2" name="Title 1"/>
          <p:cNvSpPr>
            <a:spLocks noGrp="1"/>
          </p:cNvSpPr>
          <p:nvPr>
            <p:ph type="title"/>
          </p:nvPr>
        </p:nvSpPr>
        <p:spPr/>
        <p:txBody>
          <a:bodyPr/>
          <a:lstStyle/>
          <a:p>
            <a:r>
              <a:rPr lang="en-GB"/>
              <a:t>Option 2: change the offending results</a:t>
            </a:r>
          </a:p>
        </p:txBody>
      </p:sp>
    </p:spTree>
    <p:extLst>
      <p:ext uri="{BB962C8B-B14F-4D97-AF65-F5344CB8AC3E}">
        <p14:creationId xmlns:p14="http://schemas.microsoft.com/office/powerpoint/2010/main" val="23843309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Option 3: redesign the output</a:t>
            </a:r>
          </a:p>
        </p:txBody>
      </p:sp>
      <p:sp>
        <p:nvSpPr>
          <p:cNvPr id="4" name="Content Placeholder 3"/>
          <p:cNvSpPr>
            <a:spLocks noGrp="1"/>
          </p:cNvSpPr>
          <p:nvPr>
            <p:ph idx="1"/>
          </p:nvPr>
        </p:nvSpPr>
        <p:spPr/>
        <p:txBody>
          <a:bodyPr/>
          <a:lstStyle/>
          <a:p>
            <a:r>
              <a:rPr lang="en-GB"/>
              <a:t>Why do we recommend this?</a:t>
            </a:r>
          </a:p>
        </p:txBody>
      </p:sp>
      <p:sp>
        <p:nvSpPr>
          <p:cNvPr id="3" name="Rectangle 2"/>
          <p:cNvSpPr/>
          <p:nvPr/>
        </p:nvSpPr>
        <p:spPr bwMode="auto">
          <a:xfrm>
            <a:off x="1998128" y="3933825"/>
            <a:ext cx="1507067" cy="344488"/>
          </a:xfrm>
          <a:prstGeom prst="rect">
            <a:avLst/>
          </a:prstGeom>
          <a:solidFill>
            <a:schemeClr val="bg1">
              <a:alpha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 charset="-128"/>
            </a:endParaRPr>
          </a:p>
        </p:txBody>
      </p:sp>
      <p:graphicFrame>
        <p:nvGraphicFramePr>
          <p:cNvPr id="7" name="Table 6">
            <a:extLst>
              <a:ext uri="{FF2B5EF4-FFF2-40B4-BE49-F238E27FC236}">
                <a16:creationId xmlns:a16="http://schemas.microsoft.com/office/drawing/2014/main" id="{C6B6D78F-2BCF-4F1C-B586-17DCAB3C117E}"/>
              </a:ext>
            </a:extLst>
          </p:cNvPr>
          <p:cNvGraphicFramePr>
            <a:graphicFrameLocks noGrp="1"/>
          </p:cNvGraphicFramePr>
          <p:nvPr/>
        </p:nvGraphicFramePr>
        <p:xfrm>
          <a:off x="1958381" y="2766010"/>
          <a:ext cx="8172400" cy="3399295"/>
        </p:xfrm>
        <a:graphic>
          <a:graphicData uri="http://schemas.openxmlformats.org/drawingml/2006/table">
            <a:tbl>
              <a:tblPr firstRow="1" bandRow="1">
                <a:tableStyleId>{21E4AEA4-8DFA-4A89-87EB-49C32662AFE0}</a:tableStyleId>
              </a:tblPr>
              <a:tblGrid>
                <a:gridCol w="1855953">
                  <a:extLst>
                    <a:ext uri="{9D8B030D-6E8A-4147-A177-3AD203B41FA5}">
                      <a16:colId xmlns:a16="http://schemas.microsoft.com/office/drawing/2014/main" val="339546716"/>
                    </a:ext>
                  </a:extLst>
                </a:gridCol>
                <a:gridCol w="1238595">
                  <a:extLst>
                    <a:ext uri="{9D8B030D-6E8A-4147-A177-3AD203B41FA5}">
                      <a16:colId xmlns:a16="http://schemas.microsoft.com/office/drawing/2014/main" val="3386978618"/>
                    </a:ext>
                  </a:extLst>
                </a:gridCol>
                <a:gridCol w="1238595">
                  <a:extLst>
                    <a:ext uri="{9D8B030D-6E8A-4147-A177-3AD203B41FA5}">
                      <a16:colId xmlns:a16="http://schemas.microsoft.com/office/drawing/2014/main" val="2696953445"/>
                    </a:ext>
                  </a:extLst>
                </a:gridCol>
                <a:gridCol w="1238595">
                  <a:extLst>
                    <a:ext uri="{9D8B030D-6E8A-4147-A177-3AD203B41FA5}">
                      <a16:colId xmlns:a16="http://schemas.microsoft.com/office/drawing/2014/main" val="630634672"/>
                    </a:ext>
                  </a:extLst>
                </a:gridCol>
                <a:gridCol w="1238595">
                  <a:extLst>
                    <a:ext uri="{9D8B030D-6E8A-4147-A177-3AD203B41FA5}">
                      <a16:colId xmlns:a16="http://schemas.microsoft.com/office/drawing/2014/main" val="1110882987"/>
                    </a:ext>
                  </a:extLst>
                </a:gridCol>
                <a:gridCol w="1362067">
                  <a:extLst>
                    <a:ext uri="{9D8B030D-6E8A-4147-A177-3AD203B41FA5}">
                      <a16:colId xmlns:a16="http://schemas.microsoft.com/office/drawing/2014/main" val="646038936"/>
                    </a:ext>
                  </a:extLst>
                </a:gridCol>
              </a:tblGrid>
              <a:tr h="428917">
                <a:tc rowSpan="2">
                  <a:txBody>
                    <a:bodyPr/>
                    <a:lstStyle/>
                    <a:p>
                      <a:r>
                        <a:rPr lang="en-GB"/>
                        <a:t>Highest Qualification</a:t>
                      </a:r>
                    </a:p>
                  </a:txBody>
                  <a:tcPr/>
                </a:tc>
                <a:tc gridSpan="4">
                  <a:txBody>
                    <a:bodyPr/>
                    <a:lstStyle/>
                    <a:p>
                      <a:pPr algn="ctr"/>
                      <a:r>
                        <a:rPr lang="en-GB"/>
                        <a:t>Income quartile (lowest to highest)</a:t>
                      </a:r>
                    </a:p>
                  </a:txBody>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gn="ctr"/>
                      <a:r>
                        <a:rPr lang="en-GB"/>
                        <a:t>Total</a:t>
                      </a:r>
                    </a:p>
                  </a:txBody>
                  <a:tcPr/>
                </a:tc>
                <a:extLst>
                  <a:ext uri="{0D108BD9-81ED-4DB2-BD59-A6C34878D82A}">
                    <a16:rowId xmlns:a16="http://schemas.microsoft.com/office/drawing/2014/main" val="1437685898"/>
                  </a:ext>
                </a:extLst>
              </a:tr>
              <a:tr h="396876">
                <a:tc vMerge="1">
                  <a:txBody>
                    <a:bodyPr/>
                    <a:lstStyle/>
                    <a:p>
                      <a:endParaRPr lang="en-GB"/>
                    </a:p>
                  </a:txBody>
                  <a:tcPr/>
                </a:tc>
                <a:tc>
                  <a:txBody>
                    <a:bodyPr/>
                    <a:lstStyle/>
                    <a:p>
                      <a:pPr algn="ctr"/>
                      <a:r>
                        <a:rPr lang="en-GB">
                          <a:solidFill>
                            <a:schemeClr val="bg1"/>
                          </a:solidFill>
                        </a:rPr>
                        <a:t>1</a:t>
                      </a:r>
                    </a:p>
                  </a:txBody>
                  <a:tcPr>
                    <a:solidFill>
                      <a:schemeClr val="accent2"/>
                    </a:solidFill>
                  </a:tcPr>
                </a:tc>
                <a:tc>
                  <a:txBody>
                    <a:bodyPr/>
                    <a:lstStyle/>
                    <a:p>
                      <a:pPr algn="ctr"/>
                      <a:r>
                        <a:rPr lang="en-GB">
                          <a:solidFill>
                            <a:schemeClr val="bg1"/>
                          </a:solidFill>
                        </a:rPr>
                        <a:t>2</a:t>
                      </a:r>
                    </a:p>
                  </a:txBody>
                  <a:tcPr>
                    <a:solidFill>
                      <a:schemeClr val="accent2"/>
                    </a:solidFill>
                  </a:tcPr>
                </a:tc>
                <a:tc>
                  <a:txBody>
                    <a:bodyPr/>
                    <a:lstStyle/>
                    <a:p>
                      <a:pPr algn="ctr"/>
                      <a:r>
                        <a:rPr lang="en-GB">
                          <a:solidFill>
                            <a:schemeClr val="bg1"/>
                          </a:solidFill>
                        </a:rPr>
                        <a:t>3</a:t>
                      </a:r>
                    </a:p>
                  </a:txBody>
                  <a:tcPr>
                    <a:solidFill>
                      <a:schemeClr val="accent2"/>
                    </a:solidFill>
                  </a:tcPr>
                </a:tc>
                <a:tc>
                  <a:txBody>
                    <a:bodyPr/>
                    <a:lstStyle/>
                    <a:p>
                      <a:pPr algn="ctr"/>
                      <a:r>
                        <a:rPr lang="en-GB">
                          <a:solidFill>
                            <a:schemeClr val="bg1"/>
                          </a:solidFill>
                        </a:rPr>
                        <a:t>4</a:t>
                      </a:r>
                    </a:p>
                  </a:txBody>
                  <a:tcPr>
                    <a:solidFill>
                      <a:schemeClr val="accent2"/>
                    </a:solidFill>
                  </a:tcPr>
                </a:tc>
                <a:tc vMerge="1">
                  <a:txBody>
                    <a:bodyPr/>
                    <a:lstStyle/>
                    <a:p>
                      <a:endParaRPr lang="en-GB"/>
                    </a:p>
                  </a:txBody>
                  <a:tcPr/>
                </a:tc>
                <a:extLst>
                  <a:ext uri="{0D108BD9-81ED-4DB2-BD59-A6C34878D82A}">
                    <a16:rowId xmlns:a16="http://schemas.microsoft.com/office/drawing/2014/main" val="2555361927"/>
                  </a:ext>
                </a:extLst>
              </a:tr>
              <a:tr h="428917">
                <a:tc>
                  <a:txBody>
                    <a:bodyPr/>
                    <a:lstStyle/>
                    <a:p>
                      <a:r>
                        <a:rPr lang="en-GB"/>
                        <a:t>Postgrad</a:t>
                      </a:r>
                    </a:p>
                  </a:txBody>
                  <a:tcPr/>
                </a:tc>
                <a:tc>
                  <a:txBody>
                    <a:bodyPr/>
                    <a:lstStyle/>
                    <a:p>
                      <a:pPr algn="r"/>
                      <a:r>
                        <a:rPr lang="en-GB"/>
                        <a:t>1</a:t>
                      </a:r>
                    </a:p>
                  </a:txBody>
                  <a:tcPr/>
                </a:tc>
                <a:tc>
                  <a:txBody>
                    <a:bodyPr/>
                    <a:lstStyle/>
                    <a:p>
                      <a:pPr algn="r"/>
                      <a:r>
                        <a:rPr lang="en-GB"/>
                        <a:t>1</a:t>
                      </a:r>
                    </a:p>
                  </a:txBody>
                  <a:tcPr/>
                </a:tc>
                <a:tc>
                  <a:txBody>
                    <a:bodyPr/>
                    <a:lstStyle/>
                    <a:p>
                      <a:pPr algn="r"/>
                      <a:r>
                        <a:rPr lang="en-GB"/>
                        <a:t>8</a:t>
                      </a:r>
                    </a:p>
                  </a:txBody>
                  <a:tcPr/>
                </a:tc>
                <a:tc>
                  <a:txBody>
                    <a:bodyPr/>
                    <a:lstStyle/>
                    <a:p>
                      <a:pPr algn="r"/>
                      <a:r>
                        <a:rPr lang="en-GB"/>
                        <a:t>18</a:t>
                      </a:r>
                    </a:p>
                  </a:txBody>
                  <a:tcPr/>
                </a:tc>
                <a:tc>
                  <a:txBody>
                    <a:bodyPr/>
                    <a:lstStyle/>
                    <a:p>
                      <a:pPr algn="r"/>
                      <a:r>
                        <a:rPr lang="en-GB"/>
                        <a:t>28</a:t>
                      </a:r>
                    </a:p>
                  </a:txBody>
                  <a:tcPr/>
                </a:tc>
                <a:extLst>
                  <a:ext uri="{0D108BD9-81ED-4DB2-BD59-A6C34878D82A}">
                    <a16:rowId xmlns:a16="http://schemas.microsoft.com/office/drawing/2014/main" val="2242307301"/>
                  </a:ext>
                </a:extLst>
              </a:tr>
              <a:tr h="428917">
                <a:tc>
                  <a:txBody>
                    <a:bodyPr/>
                    <a:lstStyle/>
                    <a:p>
                      <a:r>
                        <a:rPr lang="en-GB"/>
                        <a:t>Degree</a:t>
                      </a:r>
                    </a:p>
                  </a:txBody>
                  <a:tcPr/>
                </a:tc>
                <a:tc>
                  <a:txBody>
                    <a:bodyPr/>
                    <a:lstStyle/>
                    <a:p>
                      <a:pPr algn="r"/>
                      <a:r>
                        <a:rPr lang="en-GB"/>
                        <a:t>2</a:t>
                      </a:r>
                    </a:p>
                  </a:txBody>
                  <a:tcPr/>
                </a:tc>
                <a:tc>
                  <a:txBody>
                    <a:bodyPr/>
                    <a:lstStyle/>
                    <a:p>
                      <a:pPr algn="r"/>
                      <a:r>
                        <a:rPr lang="en-GB"/>
                        <a:t>6</a:t>
                      </a:r>
                    </a:p>
                  </a:txBody>
                  <a:tcPr/>
                </a:tc>
                <a:tc>
                  <a:txBody>
                    <a:bodyPr/>
                    <a:lstStyle/>
                    <a:p>
                      <a:pPr algn="r"/>
                      <a:r>
                        <a:rPr lang="en-GB"/>
                        <a:t>14</a:t>
                      </a:r>
                    </a:p>
                  </a:txBody>
                  <a:tcPr/>
                </a:tc>
                <a:tc>
                  <a:txBody>
                    <a:bodyPr/>
                    <a:lstStyle/>
                    <a:p>
                      <a:pPr algn="r"/>
                      <a:r>
                        <a:rPr lang="en-GB"/>
                        <a:t>17</a:t>
                      </a:r>
                    </a:p>
                  </a:txBody>
                  <a:tcPr/>
                </a:tc>
                <a:tc>
                  <a:txBody>
                    <a:bodyPr/>
                    <a:lstStyle/>
                    <a:p>
                      <a:pPr algn="r"/>
                      <a:r>
                        <a:rPr lang="en-GB"/>
                        <a:t>39</a:t>
                      </a:r>
                    </a:p>
                  </a:txBody>
                  <a:tcPr/>
                </a:tc>
                <a:extLst>
                  <a:ext uri="{0D108BD9-81ED-4DB2-BD59-A6C34878D82A}">
                    <a16:rowId xmlns:a16="http://schemas.microsoft.com/office/drawing/2014/main" val="3886084392"/>
                  </a:ext>
                </a:extLst>
              </a:tr>
              <a:tr h="428917">
                <a:tc>
                  <a:txBody>
                    <a:bodyPr/>
                    <a:lstStyle/>
                    <a:p>
                      <a:r>
                        <a:rPr lang="en-GB"/>
                        <a:t>College</a:t>
                      </a:r>
                    </a:p>
                  </a:txBody>
                  <a:tcPr/>
                </a:tc>
                <a:tc>
                  <a:txBody>
                    <a:bodyPr/>
                    <a:lstStyle/>
                    <a:p>
                      <a:pPr algn="r"/>
                      <a:r>
                        <a:rPr lang="en-GB"/>
                        <a:t>8</a:t>
                      </a:r>
                    </a:p>
                  </a:txBody>
                  <a:tcPr/>
                </a:tc>
                <a:tc>
                  <a:txBody>
                    <a:bodyPr/>
                    <a:lstStyle/>
                    <a:p>
                      <a:pPr algn="r"/>
                      <a:r>
                        <a:rPr lang="en-GB"/>
                        <a:t>18</a:t>
                      </a:r>
                    </a:p>
                  </a:txBody>
                  <a:tcPr/>
                </a:tc>
                <a:tc>
                  <a:txBody>
                    <a:bodyPr/>
                    <a:lstStyle/>
                    <a:p>
                      <a:pPr algn="r"/>
                      <a:r>
                        <a:rPr lang="en-GB"/>
                        <a:t>16</a:t>
                      </a:r>
                    </a:p>
                  </a:txBody>
                  <a:tcPr/>
                </a:tc>
                <a:tc>
                  <a:txBody>
                    <a:bodyPr/>
                    <a:lstStyle/>
                    <a:p>
                      <a:pPr algn="r"/>
                      <a:r>
                        <a:rPr lang="en-GB"/>
                        <a:t>3</a:t>
                      </a:r>
                    </a:p>
                  </a:txBody>
                  <a:tcPr/>
                </a:tc>
                <a:tc>
                  <a:txBody>
                    <a:bodyPr/>
                    <a:lstStyle/>
                    <a:p>
                      <a:pPr algn="r"/>
                      <a:r>
                        <a:rPr lang="en-GB"/>
                        <a:t>45</a:t>
                      </a:r>
                    </a:p>
                  </a:txBody>
                  <a:tcPr/>
                </a:tc>
                <a:extLst>
                  <a:ext uri="{0D108BD9-81ED-4DB2-BD59-A6C34878D82A}">
                    <a16:rowId xmlns:a16="http://schemas.microsoft.com/office/drawing/2014/main" val="2868673272"/>
                  </a:ext>
                </a:extLst>
              </a:tr>
              <a:tr h="428917">
                <a:tc>
                  <a:txBody>
                    <a:bodyPr/>
                    <a:lstStyle/>
                    <a:p>
                      <a:r>
                        <a:rPr lang="en-GB"/>
                        <a:t>School</a:t>
                      </a:r>
                    </a:p>
                  </a:txBody>
                  <a:tcPr/>
                </a:tc>
                <a:tc>
                  <a:txBody>
                    <a:bodyPr/>
                    <a:lstStyle/>
                    <a:p>
                      <a:pPr algn="r"/>
                      <a:r>
                        <a:rPr lang="en-GB"/>
                        <a:t>13</a:t>
                      </a:r>
                    </a:p>
                  </a:txBody>
                  <a:tcPr/>
                </a:tc>
                <a:tc>
                  <a:txBody>
                    <a:bodyPr/>
                    <a:lstStyle/>
                    <a:p>
                      <a:pPr algn="r"/>
                      <a:r>
                        <a:rPr lang="en-GB"/>
                        <a:t>9</a:t>
                      </a:r>
                    </a:p>
                  </a:txBody>
                  <a:tcPr/>
                </a:tc>
                <a:tc>
                  <a:txBody>
                    <a:bodyPr/>
                    <a:lstStyle/>
                    <a:p>
                      <a:pPr algn="r"/>
                      <a:r>
                        <a:rPr lang="en-GB"/>
                        <a:t>0</a:t>
                      </a:r>
                    </a:p>
                  </a:txBody>
                  <a:tcPr/>
                </a:tc>
                <a:tc>
                  <a:txBody>
                    <a:bodyPr/>
                    <a:lstStyle/>
                    <a:p>
                      <a:pPr algn="r"/>
                      <a:r>
                        <a:rPr lang="en-GB"/>
                        <a:t>0</a:t>
                      </a:r>
                    </a:p>
                  </a:txBody>
                  <a:tcPr/>
                </a:tc>
                <a:tc>
                  <a:txBody>
                    <a:bodyPr/>
                    <a:lstStyle/>
                    <a:p>
                      <a:pPr algn="r"/>
                      <a:r>
                        <a:rPr lang="en-GB"/>
                        <a:t>22</a:t>
                      </a:r>
                    </a:p>
                  </a:txBody>
                  <a:tcPr/>
                </a:tc>
                <a:extLst>
                  <a:ext uri="{0D108BD9-81ED-4DB2-BD59-A6C34878D82A}">
                    <a16:rowId xmlns:a16="http://schemas.microsoft.com/office/drawing/2014/main" val="2843698208"/>
                  </a:ext>
                </a:extLst>
              </a:tr>
              <a:tr h="428917">
                <a:tc>
                  <a:txBody>
                    <a:bodyPr/>
                    <a:lstStyle/>
                    <a:p>
                      <a:r>
                        <a:rPr lang="en-GB"/>
                        <a:t>None</a:t>
                      </a:r>
                    </a:p>
                  </a:txBody>
                  <a:tcPr/>
                </a:tc>
                <a:tc>
                  <a:txBody>
                    <a:bodyPr/>
                    <a:lstStyle/>
                    <a:p>
                      <a:pPr algn="r"/>
                      <a:r>
                        <a:rPr lang="en-GB"/>
                        <a:t>13</a:t>
                      </a:r>
                    </a:p>
                  </a:txBody>
                  <a:tcPr/>
                </a:tc>
                <a:tc>
                  <a:txBody>
                    <a:bodyPr/>
                    <a:lstStyle/>
                    <a:p>
                      <a:pPr algn="r"/>
                      <a:r>
                        <a:rPr lang="en-GB"/>
                        <a:t>3</a:t>
                      </a:r>
                    </a:p>
                  </a:txBody>
                  <a:tcPr/>
                </a:tc>
                <a:tc>
                  <a:txBody>
                    <a:bodyPr/>
                    <a:lstStyle/>
                    <a:p>
                      <a:pPr algn="r"/>
                      <a:r>
                        <a:rPr lang="en-GB"/>
                        <a:t>0</a:t>
                      </a:r>
                    </a:p>
                  </a:txBody>
                  <a:tcPr/>
                </a:tc>
                <a:tc>
                  <a:txBody>
                    <a:bodyPr/>
                    <a:lstStyle/>
                    <a:p>
                      <a:pPr algn="r"/>
                      <a:r>
                        <a:rPr lang="en-GB"/>
                        <a:t>0</a:t>
                      </a:r>
                    </a:p>
                  </a:txBody>
                  <a:tcPr/>
                </a:tc>
                <a:tc>
                  <a:txBody>
                    <a:bodyPr/>
                    <a:lstStyle/>
                    <a:p>
                      <a:pPr algn="r"/>
                      <a:r>
                        <a:rPr lang="en-GB"/>
                        <a:t>16</a:t>
                      </a:r>
                    </a:p>
                  </a:txBody>
                  <a:tcPr/>
                </a:tc>
                <a:extLst>
                  <a:ext uri="{0D108BD9-81ED-4DB2-BD59-A6C34878D82A}">
                    <a16:rowId xmlns:a16="http://schemas.microsoft.com/office/drawing/2014/main" val="2632682769"/>
                  </a:ext>
                </a:extLst>
              </a:tr>
              <a:tr h="428917">
                <a:tc>
                  <a:txBody>
                    <a:bodyPr/>
                    <a:lstStyle/>
                    <a:p>
                      <a:r>
                        <a:rPr lang="en-GB"/>
                        <a:t>Total</a:t>
                      </a:r>
                    </a:p>
                  </a:txBody>
                  <a:tcPr/>
                </a:tc>
                <a:tc>
                  <a:txBody>
                    <a:bodyPr/>
                    <a:lstStyle/>
                    <a:p>
                      <a:pPr algn="r"/>
                      <a:r>
                        <a:rPr lang="en-GB"/>
                        <a:t>37</a:t>
                      </a:r>
                    </a:p>
                  </a:txBody>
                  <a:tcPr/>
                </a:tc>
                <a:tc>
                  <a:txBody>
                    <a:bodyPr/>
                    <a:lstStyle/>
                    <a:p>
                      <a:pPr algn="r"/>
                      <a:r>
                        <a:rPr lang="en-GB"/>
                        <a:t>37</a:t>
                      </a:r>
                    </a:p>
                  </a:txBody>
                  <a:tcPr/>
                </a:tc>
                <a:tc>
                  <a:txBody>
                    <a:bodyPr/>
                    <a:lstStyle/>
                    <a:p>
                      <a:pPr algn="r"/>
                      <a:r>
                        <a:rPr lang="en-GB"/>
                        <a:t>38</a:t>
                      </a:r>
                    </a:p>
                  </a:txBody>
                  <a:tcPr/>
                </a:tc>
                <a:tc>
                  <a:txBody>
                    <a:bodyPr/>
                    <a:lstStyle/>
                    <a:p>
                      <a:pPr algn="r"/>
                      <a:r>
                        <a:rPr lang="en-GB"/>
                        <a:t>38</a:t>
                      </a:r>
                    </a:p>
                  </a:txBody>
                  <a:tcPr/>
                </a:tc>
                <a:tc>
                  <a:txBody>
                    <a:bodyPr/>
                    <a:lstStyle/>
                    <a:p>
                      <a:pPr algn="r"/>
                      <a:r>
                        <a:rPr lang="en-GB"/>
                        <a:t>150</a:t>
                      </a:r>
                    </a:p>
                  </a:txBody>
                  <a:tcPr/>
                </a:tc>
                <a:extLst>
                  <a:ext uri="{0D108BD9-81ED-4DB2-BD59-A6C34878D82A}">
                    <a16:rowId xmlns:a16="http://schemas.microsoft.com/office/drawing/2014/main" val="923108383"/>
                  </a:ext>
                </a:extLst>
              </a:tr>
            </a:tbl>
          </a:graphicData>
        </a:graphic>
      </p:graphicFrame>
      <p:sp>
        <p:nvSpPr>
          <p:cNvPr id="8" name="TextBox 7">
            <a:extLst>
              <a:ext uri="{FF2B5EF4-FFF2-40B4-BE49-F238E27FC236}">
                <a16:creationId xmlns:a16="http://schemas.microsoft.com/office/drawing/2014/main" id="{EB29B6F2-5213-4810-82FA-2BC0134DA63A}"/>
              </a:ext>
            </a:extLst>
          </p:cNvPr>
          <p:cNvSpPr txBox="1"/>
          <p:nvPr/>
        </p:nvSpPr>
        <p:spPr>
          <a:xfrm>
            <a:off x="1847529" y="2204864"/>
            <a:ext cx="8023819" cy="400110"/>
          </a:xfrm>
          <a:prstGeom prst="rect">
            <a:avLst/>
          </a:prstGeom>
          <a:noFill/>
        </p:spPr>
        <p:txBody>
          <a:bodyPr wrap="square" rtlCol="0">
            <a:spAutoFit/>
          </a:bodyPr>
          <a:lstStyle/>
          <a:p>
            <a:r>
              <a:rPr lang="en-GB" sz="2000" b="1">
                <a:latin typeface="+mn-lt"/>
              </a:rPr>
              <a:t>Table 5. Income distribution</a:t>
            </a:r>
          </a:p>
        </p:txBody>
      </p:sp>
      <p:graphicFrame>
        <p:nvGraphicFramePr>
          <p:cNvPr id="9" name="Table 8">
            <a:extLst>
              <a:ext uri="{FF2B5EF4-FFF2-40B4-BE49-F238E27FC236}">
                <a16:creationId xmlns:a16="http://schemas.microsoft.com/office/drawing/2014/main" id="{08A79B15-359E-4913-B698-3269EEDFD4BA}"/>
              </a:ext>
            </a:extLst>
          </p:cNvPr>
          <p:cNvGraphicFramePr>
            <a:graphicFrameLocks noGrp="1"/>
          </p:cNvGraphicFramePr>
          <p:nvPr/>
        </p:nvGraphicFramePr>
        <p:xfrm>
          <a:off x="1919536" y="2766009"/>
          <a:ext cx="8172400" cy="3399295"/>
        </p:xfrm>
        <a:graphic>
          <a:graphicData uri="http://schemas.openxmlformats.org/drawingml/2006/table">
            <a:tbl>
              <a:tblPr firstRow="1" bandRow="1">
                <a:tableStyleId>{21E4AEA4-8DFA-4A89-87EB-49C32662AFE0}</a:tableStyleId>
              </a:tblPr>
              <a:tblGrid>
                <a:gridCol w="1855953">
                  <a:extLst>
                    <a:ext uri="{9D8B030D-6E8A-4147-A177-3AD203B41FA5}">
                      <a16:colId xmlns:a16="http://schemas.microsoft.com/office/drawing/2014/main" val="339546716"/>
                    </a:ext>
                  </a:extLst>
                </a:gridCol>
                <a:gridCol w="1238595">
                  <a:extLst>
                    <a:ext uri="{9D8B030D-6E8A-4147-A177-3AD203B41FA5}">
                      <a16:colId xmlns:a16="http://schemas.microsoft.com/office/drawing/2014/main" val="3386978618"/>
                    </a:ext>
                  </a:extLst>
                </a:gridCol>
                <a:gridCol w="1238595">
                  <a:extLst>
                    <a:ext uri="{9D8B030D-6E8A-4147-A177-3AD203B41FA5}">
                      <a16:colId xmlns:a16="http://schemas.microsoft.com/office/drawing/2014/main" val="2696953445"/>
                    </a:ext>
                  </a:extLst>
                </a:gridCol>
                <a:gridCol w="1238595">
                  <a:extLst>
                    <a:ext uri="{9D8B030D-6E8A-4147-A177-3AD203B41FA5}">
                      <a16:colId xmlns:a16="http://schemas.microsoft.com/office/drawing/2014/main" val="630634672"/>
                    </a:ext>
                  </a:extLst>
                </a:gridCol>
                <a:gridCol w="1238595">
                  <a:extLst>
                    <a:ext uri="{9D8B030D-6E8A-4147-A177-3AD203B41FA5}">
                      <a16:colId xmlns:a16="http://schemas.microsoft.com/office/drawing/2014/main" val="1110882987"/>
                    </a:ext>
                  </a:extLst>
                </a:gridCol>
                <a:gridCol w="1362067">
                  <a:extLst>
                    <a:ext uri="{9D8B030D-6E8A-4147-A177-3AD203B41FA5}">
                      <a16:colId xmlns:a16="http://schemas.microsoft.com/office/drawing/2014/main" val="646038936"/>
                    </a:ext>
                  </a:extLst>
                </a:gridCol>
              </a:tblGrid>
              <a:tr h="428917">
                <a:tc rowSpan="2">
                  <a:txBody>
                    <a:bodyPr/>
                    <a:lstStyle/>
                    <a:p>
                      <a:r>
                        <a:rPr lang="en-GB"/>
                        <a:t>Highest Qualification</a:t>
                      </a:r>
                    </a:p>
                  </a:txBody>
                  <a:tcPr/>
                </a:tc>
                <a:tc gridSpan="4">
                  <a:txBody>
                    <a:bodyPr/>
                    <a:lstStyle/>
                    <a:p>
                      <a:pPr algn="ctr"/>
                      <a:r>
                        <a:rPr lang="en-GB"/>
                        <a:t>Income quartile (lowest to highest)</a:t>
                      </a:r>
                    </a:p>
                  </a:txBody>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gn="ctr"/>
                      <a:r>
                        <a:rPr lang="en-GB"/>
                        <a:t>Total</a:t>
                      </a:r>
                    </a:p>
                  </a:txBody>
                  <a:tcPr/>
                </a:tc>
                <a:extLst>
                  <a:ext uri="{0D108BD9-81ED-4DB2-BD59-A6C34878D82A}">
                    <a16:rowId xmlns:a16="http://schemas.microsoft.com/office/drawing/2014/main" val="1437685898"/>
                  </a:ext>
                </a:extLst>
              </a:tr>
              <a:tr h="396876">
                <a:tc vMerge="1">
                  <a:txBody>
                    <a:bodyPr/>
                    <a:lstStyle/>
                    <a:p>
                      <a:endParaRPr lang="en-GB"/>
                    </a:p>
                  </a:txBody>
                  <a:tcPr/>
                </a:tc>
                <a:tc>
                  <a:txBody>
                    <a:bodyPr/>
                    <a:lstStyle/>
                    <a:p>
                      <a:pPr algn="ctr"/>
                      <a:r>
                        <a:rPr lang="en-GB">
                          <a:solidFill>
                            <a:schemeClr val="bg1"/>
                          </a:solidFill>
                        </a:rPr>
                        <a:t>1</a:t>
                      </a:r>
                    </a:p>
                  </a:txBody>
                  <a:tcPr>
                    <a:solidFill>
                      <a:schemeClr val="accent2"/>
                    </a:solidFill>
                  </a:tcPr>
                </a:tc>
                <a:tc>
                  <a:txBody>
                    <a:bodyPr/>
                    <a:lstStyle/>
                    <a:p>
                      <a:pPr algn="ctr"/>
                      <a:r>
                        <a:rPr lang="en-GB">
                          <a:solidFill>
                            <a:schemeClr val="bg1"/>
                          </a:solidFill>
                        </a:rPr>
                        <a:t>2</a:t>
                      </a:r>
                    </a:p>
                  </a:txBody>
                  <a:tcPr>
                    <a:solidFill>
                      <a:schemeClr val="accent2"/>
                    </a:solidFill>
                  </a:tcPr>
                </a:tc>
                <a:tc>
                  <a:txBody>
                    <a:bodyPr/>
                    <a:lstStyle/>
                    <a:p>
                      <a:pPr algn="ctr"/>
                      <a:r>
                        <a:rPr lang="en-GB">
                          <a:solidFill>
                            <a:schemeClr val="bg1"/>
                          </a:solidFill>
                        </a:rPr>
                        <a:t>3</a:t>
                      </a:r>
                    </a:p>
                  </a:txBody>
                  <a:tcPr>
                    <a:solidFill>
                      <a:schemeClr val="accent2"/>
                    </a:solidFill>
                  </a:tcPr>
                </a:tc>
                <a:tc>
                  <a:txBody>
                    <a:bodyPr/>
                    <a:lstStyle/>
                    <a:p>
                      <a:pPr algn="ctr"/>
                      <a:r>
                        <a:rPr lang="en-GB">
                          <a:solidFill>
                            <a:schemeClr val="bg1"/>
                          </a:solidFill>
                        </a:rPr>
                        <a:t>4</a:t>
                      </a:r>
                    </a:p>
                  </a:txBody>
                  <a:tcPr>
                    <a:solidFill>
                      <a:schemeClr val="accent2"/>
                    </a:solidFill>
                  </a:tcPr>
                </a:tc>
                <a:tc vMerge="1">
                  <a:txBody>
                    <a:bodyPr/>
                    <a:lstStyle/>
                    <a:p>
                      <a:endParaRPr lang="en-GB"/>
                    </a:p>
                  </a:txBody>
                  <a:tcPr/>
                </a:tc>
                <a:extLst>
                  <a:ext uri="{0D108BD9-81ED-4DB2-BD59-A6C34878D82A}">
                    <a16:rowId xmlns:a16="http://schemas.microsoft.com/office/drawing/2014/main" val="2555361927"/>
                  </a:ext>
                </a:extLst>
              </a:tr>
              <a:tr h="428917">
                <a:tc>
                  <a:txBody>
                    <a:bodyPr/>
                    <a:lstStyle/>
                    <a:p>
                      <a:r>
                        <a:rPr lang="en-GB">
                          <a:solidFill>
                            <a:schemeClr val="bg1">
                              <a:lumMod val="65000"/>
                            </a:schemeClr>
                          </a:solidFill>
                        </a:rPr>
                        <a:t>Postgrad</a:t>
                      </a:r>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242307301"/>
                  </a:ext>
                </a:extLst>
              </a:tr>
              <a:tr h="428917">
                <a:tc>
                  <a:txBody>
                    <a:bodyPr/>
                    <a:lstStyle/>
                    <a:p>
                      <a:r>
                        <a:rPr lang="en-GB"/>
                        <a:t>Degree+</a:t>
                      </a:r>
                    </a:p>
                  </a:txBody>
                  <a:tcPr/>
                </a:tc>
                <a:tc>
                  <a:txBody>
                    <a:bodyPr/>
                    <a:lstStyle/>
                    <a:p>
                      <a:pPr algn="ctr"/>
                      <a:r>
                        <a:rPr lang="en-GB"/>
                        <a:t>3</a:t>
                      </a:r>
                    </a:p>
                  </a:txBody>
                  <a:tcPr/>
                </a:tc>
                <a:tc>
                  <a:txBody>
                    <a:bodyPr/>
                    <a:lstStyle/>
                    <a:p>
                      <a:pPr algn="ctr"/>
                      <a:r>
                        <a:rPr lang="en-GB"/>
                        <a:t>7</a:t>
                      </a:r>
                    </a:p>
                  </a:txBody>
                  <a:tcPr/>
                </a:tc>
                <a:tc>
                  <a:txBody>
                    <a:bodyPr/>
                    <a:lstStyle/>
                    <a:p>
                      <a:pPr algn="ctr"/>
                      <a:r>
                        <a:rPr lang="en-GB"/>
                        <a:t>22</a:t>
                      </a:r>
                    </a:p>
                  </a:txBody>
                  <a:tcPr/>
                </a:tc>
                <a:tc>
                  <a:txBody>
                    <a:bodyPr/>
                    <a:lstStyle/>
                    <a:p>
                      <a:pPr algn="ctr"/>
                      <a:r>
                        <a:rPr lang="en-GB"/>
                        <a:t>35</a:t>
                      </a:r>
                    </a:p>
                  </a:txBody>
                  <a:tcPr/>
                </a:tc>
                <a:tc>
                  <a:txBody>
                    <a:bodyPr/>
                    <a:lstStyle/>
                    <a:p>
                      <a:pPr algn="ctr"/>
                      <a:r>
                        <a:rPr lang="en-GB"/>
                        <a:t>57</a:t>
                      </a:r>
                    </a:p>
                  </a:txBody>
                  <a:tcPr/>
                </a:tc>
                <a:extLst>
                  <a:ext uri="{0D108BD9-81ED-4DB2-BD59-A6C34878D82A}">
                    <a16:rowId xmlns:a16="http://schemas.microsoft.com/office/drawing/2014/main" val="3886084392"/>
                  </a:ext>
                </a:extLst>
              </a:tr>
              <a:tr h="428917">
                <a:tc>
                  <a:txBody>
                    <a:bodyPr/>
                    <a:lstStyle/>
                    <a:p>
                      <a:r>
                        <a:rPr lang="en-GB"/>
                        <a:t>College</a:t>
                      </a:r>
                    </a:p>
                  </a:txBody>
                  <a:tcPr/>
                </a:tc>
                <a:tc>
                  <a:txBody>
                    <a:bodyPr/>
                    <a:lstStyle/>
                    <a:p>
                      <a:pPr algn="ctr"/>
                      <a:r>
                        <a:rPr lang="en-GB"/>
                        <a:t>8</a:t>
                      </a:r>
                    </a:p>
                  </a:txBody>
                  <a:tcPr/>
                </a:tc>
                <a:tc>
                  <a:txBody>
                    <a:bodyPr/>
                    <a:lstStyle/>
                    <a:p>
                      <a:pPr algn="ctr"/>
                      <a:r>
                        <a:rPr lang="en-GB"/>
                        <a:t>18</a:t>
                      </a:r>
                    </a:p>
                  </a:txBody>
                  <a:tcPr/>
                </a:tc>
                <a:tc>
                  <a:txBody>
                    <a:bodyPr/>
                    <a:lstStyle/>
                    <a:p>
                      <a:pPr algn="ctr"/>
                      <a:r>
                        <a:rPr lang="en-GB"/>
                        <a:t>16</a:t>
                      </a:r>
                    </a:p>
                  </a:txBody>
                  <a:tcPr/>
                </a:tc>
                <a:tc>
                  <a:txBody>
                    <a:bodyPr/>
                    <a:lstStyle/>
                    <a:p>
                      <a:pPr algn="ctr"/>
                      <a:r>
                        <a:rPr lang="en-GB"/>
                        <a:t>3</a:t>
                      </a:r>
                    </a:p>
                  </a:txBody>
                  <a:tcPr/>
                </a:tc>
                <a:tc>
                  <a:txBody>
                    <a:bodyPr/>
                    <a:lstStyle/>
                    <a:p>
                      <a:pPr algn="ctr"/>
                      <a:r>
                        <a:rPr lang="en-GB"/>
                        <a:t>45</a:t>
                      </a:r>
                    </a:p>
                  </a:txBody>
                  <a:tcPr/>
                </a:tc>
                <a:extLst>
                  <a:ext uri="{0D108BD9-81ED-4DB2-BD59-A6C34878D82A}">
                    <a16:rowId xmlns:a16="http://schemas.microsoft.com/office/drawing/2014/main" val="2868673272"/>
                  </a:ext>
                </a:extLst>
              </a:tr>
              <a:tr h="428917">
                <a:tc>
                  <a:txBody>
                    <a:bodyPr/>
                    <a:lstStyle/>
                    <a:p>
                      <a:r>
                        <a:rPr lang="en-GB"/>
                        <a:t>School</a:t>
                      </a:r>
                    </a:p>
                  </a:txBody>
                  <a:tcPr/>
                </a:tc>
                <a:tc>
                  <a:txBody>
                    <a:bodyPr/>
                    <a:lstStyle/>
                    <a:p>
                      <a:pPr algn="ctr"/>
                      <a:r>
                        <a:rPr lang="en-GB"/>
                        <a:t>13</a:t>
                      </a:r>
                    </a:p>
                  </a:txBody>
                  <a:tcPr/>
                </a:tc>
                <a:tc>
                  <a:txBody>
                    <a:bodyPr/>
                    <a:lstStyle/>
                    <a:p>
                      <a:pPr algn="ctr"/>
                      <a:r>
                        <a:rPr lang="en-GB"/>
                        <a:t>9</a:t>
                      </a:r>
                    </a:p>
                  </a:txBody>
                  <a:tcPr/>
                </a:tc>
                <a:tc>
                  <a:txBody>
                    <a:bodyPr/>
                    <a:lstStyle/>
                    <a:p>
                      <a:pPr algn="ctr"/>
                      <a:r>
                        <a:rPr lang="en-GB"/>
                        <a:t>0</a:t>
                      </a:r>
                    </a:p>
                  </a:txBody>
                  <a:tcPr/>
                </a:tc>
                <a:tc>
                  <a:txBody>
                    <a:bodyPr/>
                    <a:lstStyle/>
                    <a:p>
                      <a:pPr algn="ctr"/>
                      <a:r>
                        <a:rPr lang="en-GB"/>
                        <a:t>0</a:t>
                      </a:r>
                    </a:p>
                  </a:txBody>
                  <a:tcPr/>
                </a:tc>
                <a:tc>
                  <a:txBody>
                    <a:bodyPr/>
                    <a:lstStyle/>
                    <a:p>
                      <a:pPr algn="ctr"/>
                      <a:r>
                        <a:rPr lang="en-GB"/>
                        <a:t>22</a:t>
                      </a:r>
                    </a:p>
                  </a:txBody>
                  <a:tcPr/>
                </a:tc>
                <a:extLst>
                  <a:ext uri="{0D108BD9-81ED-4DB2-BD59-A6C34878D82A}">
                    <a16:rowId xmlns:a16="http://schemas.microsoft.com/office/drawing/2014/main" val="2843698208"/>
                  </a:ext>
                </a:extLst>
              </a:tr>
              <a:tr h="428917">
                <a:tc>
                  <a:txBody>
                    <a:bodyPr/>
                    <a:lstStyle/>
                    <a:p>
                      <a:r>
                        <a:rPr lang="en-GB"/>
                        <a:t>None</a:t>
                      </a:r>
                    </a:p>
                  </a:txBody>
                  <a:tcPr/>
                </a:tc>
                <a:tc>
                  <a:txBody>
                    <a:bodyPr/>
                    <a:lstStyle/>
                    <a:p>
                      <a:pPr algn="ctr"/>
                      <a:r>
                        <a:rPr lang="en-GB"/>
                        <a:t>13</a:t>
                      </a:r>
                    </a:p>
                  </a:txBody>
                  <a:tcPr/>
                </a:tc>
                <a:tc>
                  <a:txBody>
                    <a:bodyPr/>
                    <a:lstStyle/>
                    <a:p>
                      <a:pPr algn="ctr"/>
                      <a:r>
                        <a:rPr lang="en-GB"/>
                        <a:t>3</a:t>
                      </a:r>
                    </a:p>
                  </a:txBody>
                  <a:tcPr/>
                </a:tc>
                <a:tc>
                  <a:txBody>
                    <a:bodyPr/>
                    <a:lstStyle/>
                    <a:p>
                      <a:pPr algn="ctr"/>
                      <a:r>
                        <a:rPr lang="en-GB"/>
                        <a:t>0</a:t>
                      </a:r>
                    </a:p>
                  </a:txBody>
                  <a:tcPr/>
                </a:tc>
                <a:tc>
                  <a:txBody>
                    <a:bodyPr/>
                    <a:lstStyle/>
                    <a:p>
                      <a:pPr algn="ctr"/>
                      <a:r>
                        <a:rPr lang="en-GB"/>
                        <a:t>0</a:t>
                      </a:r>
                    </a:p>
                  </a:txBody>
                  <a:tcPr/>
                </a:tc>
                <a:tc>
                  <a:txBody>
                    <a:bodyPr/>
                    <a:lstStyle/>
                    <a:p>
                      <a:pPr algn="ctr"/>
                      <a:r>
                        <a:rPr lang="en-GB"/>
                        <a:t>16</a:t>
                      </a:r>
                    </a:p>
                  </a:txBody>
                  <a:tcPr/>
                </a:tc>
                <a:extLst>
                  <a:ext uri="{0D108BD9-81ED-4DB2-BD59-A6C34878D82A}">
                    <a16:rowId xmlns:a16="http://schemas.microsoft.com/office/drawing/2014/main" val="2632682769"/>
                  </a:ext>
                </a:extLst>
              </a:tr>
              <a:tr h="428917">
                <a:tc>
                  <a:txBody>
                    <a:bodyPr/>
                    <a:lstStyle/>
                    <a:p>
                      <a:r>
                        <a:rPr lang="en-GB"/>
                        <a:t>Total</a:t>
                      </a:r>
                    </a:p>
                  </a:txBody>
                  <a:tcPr/>
                </a:tc>
                <a:tc>
                  <a:txBody>
                    <a:bodyPr/>
                    <a:lstStyle/>
                    <a:p>
                      <a:pPr algn="ctr"/>
                      <a:r>
                        <a:rPr lang="en-GB"/>
                        <a:t>37</a:t>
                      </a:r>
                    </a:p>
                  </a:txBody>
                  <a:tcPr/>
                </a:tc>
                <a:tc>
                  <a:txBody>
                    <a:bodyPr/>
                    <a:lstStyle/>
                    <a:p>
                      <a:pPr algn="ctr"/>
                      <a:r>
                        <a:rPr lang="en-GB"/>
                        <a:t>37</a:t>
                      </a:r>
                    </a:p>
                  </a:txBody>
                  <a:tcPr/>
                </a:tc>
                <a:tc>
                  <a:txBody>
                    <a:bodyPr/>
                    <a:lstStyle/>
                    <a:p>
                      <a:pPr algn="ctr"/>
                      <a:r>
                        <a:rPr lang="en-GB"/>
                        <a:t>38</a:t>
                      </a:r>
                    </a:p>
                  </a:txBody>
                  <a:tcPr/>
                </a:tc>
                <a:tc>
                  <a:txBody>
                    <a:bodyPr/>
                    <a:lstStyle/>
                    <a:p>
                      <a:pPr algn="ctr"/>
                      <a:r>
                        <a:rPr lang="en-GB"/>
                        <a:t>38</a:t>
                      </a:r>
                    </a:p>
                  </a:txBody>
                  <a:tcPr/>
                </a:tc>
                <a:tc>
                  <a:txBody>
                    <a:bodyPr/>
                    <a:lstStyle/>
                    <a:p>
                      <a:pPr algn="ctr"/>
                      <a:r>
                        <a:rPr lang="en-GB"/>
                        <a:t>150</a:t>
                      </a:r>
                    </a:p>
                  </a:txBody>
                  <a:tcPr/>
                </a:tc>
                <a:extLst>
                  <a:ext uri="{0D108BD9-81ED-4DB2-BD59-A6C34878D82A}">
                    <a16:rowId xmlns:a16="http://schemas.microsoft.com/office/drawing/2014/main" val="923108383"/>
                  </a:ext>
                </a:extLst>
              </a:tr>
            </a:tbl>
          </a:graphicData>
        </a:graphic>
      </p:graphicFrame>
    </p:spTree>
    <p:extLst>
      <p:ext uri="{BB962C8B-B14F-4D97-AF65-F5344CB8AC3E}">
        <p14:creationId xmlns:p14="http://schemas.microsoft.com/office/powerpoint/2010/main" val="2232852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solidFill>
                  <a:schemeClr val="tx1"/>
                </a:solidFill>
              </a:rPr>
              <a:t>Which option is best?</a:t>
            </a:r>
          </a:p>
        </p:txBody>
      </p:sp>
      <p:sp>
        <p:nvSpPr>
          <p:cNvPr id="3" name="Content Placeholder 2"/>
          <p:cNvSpPr>
            <a:spLocks noGrp="1"/>
          </p:cNvSpPr>
          <p:nvPr>
            <p:ph idx="1"/>
          </p:nvPr>
        </p:nvSpPr>
        <p:spPr/>
        <p:txBody>
          <a:bodyPr/>
          <a:lstStyle/>
          <a:p>
            <a:r>
              <a:rPr lang="en-GB">
                <a:solidFill>
                  <a:schemeClr val="tx1"/>
                </a:solidFill>
              </a:rPr>
              <a:t>Depends on the output – not all approaches will work all of the time</a:t>
            </a:r>
          </a:p>
          <a:p>
            <a:pPr marL="0" indent="0">
              <a:buNone/>
            </a:pPr>
            <a:endParaRPr lang="en-GB">
              <a:solidFill>
                <a:schemeClr val="tx1"/>
              </a:solidFill>
            </a:endParaRPr>
          </a:p>
          <a:p>
            <a:r>
              <a:rPr lang="en-GB">
                <a:solidFill>
                  <a:schemeClr val="tx1"/>
                </a:solidFill>
              </a:rPr>
              <a:t>Depends on the message you want to present</a:t>
            </a:r>
          </a:p>
          <a:p>
            <a:pPr marL="0" indent="0">
              <a:buNone/>
            </a:pPr>
            <a:endParaRPr lang="en-GB">
              <a:solidFill>
                <a:schemeClr val="tx1"/>
              </a:solidFill>
            </a:endParaRPr>
          </a:p>
          <a:p>
            <a:r>
              <a:rPr lang="en-GB">
                <a:solidFill>
                  <a:schemeClr val="tx1"/>
                </a:solidFill>
              </a:rPr>
              <a:t>You know what’s important - you decide what SDC methods to use</a:t>
            </a:r>
          </a:p>
          <a:p>
            <a:pPr marL="0" indent="0">
              <a:buNone/>
            </a:pPr>
            <a:endParaRPr lang="en-GB">
              <a:solidFill>
                <a:schemeClr val="tx1"/>
              </a:solidFill>
            </a:endParaRPr>
          </a:p>
          <a:p>
            <a:r>
              <a:rPr lang="en-GB">
                <a:solidFill>
                  <a:schemeClr val="tx1"/>
                </a:solidFill>
              </a:rPr>
              <a:t>User support team can advise if needed</a:t>
            </a:r>
          </a:p>
          <a:p>
            <a:pPr marL="0" indent="0">
              <a:buNone/>
            </a:pPr>
            <a:endParaRPr lang="en-GB"/>
          </a:p>
        </p:txBody>
      </p:sp>
      <p:sp>
        <p:nvSpPr>
          <p:cNvPr id="4" name="Slide Number Placeholder 3"/>
          <p:cNvSpPr>
            <a:spLocks noGrp="1"/>
          </p:cNvSpPr>
          <p:nvPr>
            <p:ph type="sldNum" sz="quarter" idx="4294967295"/>
          </p:nvPr>
        </p:nvSpPr>
        <p:spPr>
          <a:xfrm>
            <a:off x="1606061" y="6327427"/>
            <a:ext cx="8868899" cy="457200"/>
          </a:xfrm>
        </p:spPr>
        <p:txBody>
          <a:bodyPr/>
          <a:lstStyle/>
          <a:p>
            <a:fld id="{4CEF8A5A-3B5B-4906-AE37-2E1CAF1EE484}" type="slidenum">
              <a:rPr lang="en-GB" smtClean="0"/>
              <a:pPr/>
              <a:t>37</a:t>
            </a:fld>
            <a:endParaRPr lang="en-GB"/>
          </a:p>
        </p:txBody>
      </p:sp>
    </p:spTree>
    <p:extLst>
      <p:ext uri="{BB962C8B-B14F-4D97-AF65-F5344CB8AC3E}">
        <p14:creationId xmlns:p14="http://schemas.microsoft.com/office/powerpoint/2010/main" val="20081095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007B771-6F46-B5E1-6A26-54738BF48F16}"/>
              </a:ext>
            </a:extLst>
          </p:cNvPr>
          <p:cNvPicPr>
            <a:picLocks noGrp="1" noChangeAspect="1"/>
          </p:cNvPicPr>
          <p:nvPr>
            <p:ph idx="1"/>
          </p:nvPr>
        </p:nvPicPr>
        <p:blipFill>
          <a:blip r:embed="rId2"/>
          <a:srcRect l="1350"/>
          <a:stretch>
            <a:fillRect/>
          </a:stretch>
        </p:blipFill>
        <p:spPr>
          <a:xfrm>
            <a:off x="2394857" y="450106"/>
            <a:ext cx="6934200" cy="5957787"/>
          </a:xfrm>
          <a:prstGeom prst="rect">
            <a:avLst/>
          </a:prstGeom>
        </p:spPr>
      </p:pic>
    </p:spTree>
    <p:extLst>
      <p:ext uri="{BB962C8B-B14F-4D97-AF65-F5344CB8AC3E}">
        <p14:creationId xmlns:p14="http://schemas.microsoft.com/office/powerpoint/2010/main" val="7360693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E5BAE-8E2F-D791-32AC-F4396405E9D0}"/>
              </a:ext>
            </a:extLst>
          </p:cNvPr>
          <p:cNvSpPr>
            <a:spLocks noGrp="1"/>
          </p:cNvSpPr>
          <p:nvPr>
            <p:ph type="ctrTitle"/>
          </p:nvPr>
        </p:nvSpPr>
        <p:spPr/>
        <p:txBody>
          <a:bodyPr/>
          <a:lstStyle/>
          <a:p>
            <a:r>
              <a:rPr lang="en-GB"/>
              <a:t>Thank you!</a:t>
            </a:r>
          </a:p>
        </p:txBody>
      </p:sp>
      <p:sp>
        <p:nvSpPr>
          <p:cNvPr id="3" name="Subtitle 2">
            <a:extLst>
              <a:ext uri="{FF2B5EF4-FFF2-40B4-BE49-F238E27FC236}">
                <a16:creationId xmlns:a16="http://schemas.microsoft.com/office/drawing/2014/main" id="{2CA10D43-F660-14AF-9A07-56C33713AB86}"/>
              </a:ext>
            </a:extLst>
          </p:cNvPr>
          <p:cNvSpPr>
            <a:spLocks noGrp="1"/>
          </p:cNvSpPr>
          <p:nvPr>
            <p:ph type="subTitle" idx="1"/>
          </p:nvPr>
        </p:nvSpPr>
        <p:spPr/>
        <p:txBody>
          <a:bodyPr/>
          <a:lstStyle/>
          <a:p>
            <a:r>
              <a:rPr lang="en-GB"/>
              <a:t>Any questions?</a:t>
            </a:r>
          </a:p>
        </p:txBody>
      </p:sp>
    </p:spTree>
    <p:extLst>
      <p:ext uri="{BB962C8B-B14F-4D97-AF65-F5344CB8AC3E}">
        <p14:creationId xmlns:p14="http://schemas.microsoft.com/office/powerpoint/2010/main" val="1992215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562DC9-14C1-E9AD-B753-494214ED0C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16BE9F-8CE6-C460-C8BB-7937FE4138B4}"/>
              </a:ext>
            </a:extLst>
          </p:cNvPr>
          <p:cNvSpPr>
            <a:spLocks noGrp="1"/>
          </p:cNvSpPr>
          <p:nvPr>
            <p:ph type="title"/>
          </p:nvPr>
        </p:nvSpPr>
        <p:spPr/>
        <p:txBody>
          <a:bodyPr/>
          <a:lstStyle/>
          <a:p>
            <a:r>
              <a:rPr lang="en-GB"/>
              <a:t>Examples of personal data</a:t>
            </a:r>
          </a:p>
        </p:txBody>
      </p:sp>
      <p:sp>
        <p:nvSpPr>
          <p:cNvPr id="4" name="Text Placeholder 3">
            <a:extLst>
              <a:ext uri="{FF2B5EF4-FFF2-40B4-BE49-F238E27FC236}">
                <a16:creationId xmlns:a16="http://schemas.microsoft.com/office/drawing/2014/main" id="{052A13D4-D8C9-0DC4-11C9-FDA662F7891B}"/>
              </a:ext>
            </a:extLst>
          </p:cNvPr>
          <p:cNvSpPr>
            <a:spLocks noGrp="1"/>
          </p:cNvSpPr>
          <p:nvPr>
            <p:ph type="body" idx="1"/>
          </p:nvPr>
        </p:nvSpPr>
        <p:spPr>
          <a:solidFill>
            <a:schemeClr val="accent3">
              <a:lumMod val="20000"/>
              <a:lumOff val="80000"/>
            </a:schemeClr>
          </a:solidFill>
          <a:ln>
            <a:solidFill>
              <a:schemeClr val="accent3"/>
            </a:solidFill>
          </a:ln>
        </p:spPr>
        <p:txBody>
          <a:bodyPr/>
          <a:lstStyle/>
          <a:p>
            <a:r>
              <a:rPr lang="en-GB"/>
              <a:t>Identifiable Data	</a:t>
            </a:r>
          </a:p>
        </p:txBody>
      </p:sp>
      <p:sp>
        <p:nvSpPr>
          <p:cNvPr id="5" name="Content Placeholder 4">
            <a:extLst>
              <a:ext uri="{FF2B5EF4-FFF2-40B4-BE49-F238E27FC236}">
                <a16:creationId xmlns:a16="http://schemas.microsoft.com/office/drawing/2014/main" id="{619C5A38-E2DB-0B6D-C1E2-E448B9ECC4F8}"/>
              </a:ext>
            </a:extLst>
          </p:cNvPr>
          <p:cNvSpPr>
            <a:spLocks noGrp="1"/>
          </p:cNvSpPr>
          <p:nvPr>
            <p:ph sz="half" idx="2"/>
          </p:nvPr>
        </p:nvSpPr>
        <p:spPr>
          <a:solidFill>
            <a:schemeClr val="accent4">
              <a:lumMod val="20000"/>
              <a:lumOff val="80000"/>
            </a:schemeClr>
          </a:solidFill>
          <a:ln>
            <a:solidFill>
              <a:schemeClr val="accent4"/>
            </a:solidFill>
          </a:ln>
        </p:spPr>
        <p:txBody>
          <a:bodyPr/>
          <a:lstStyle/>
          <a:p>
            <a:r>
              <a:rPr lang="en-GB"/>
              <a:t>Personal characteristics (e.g., name, age)</a:t>
            </a:r>
          </a:p>
          <a:p>
            <a:r>
              <a:rPr lang="en-GB"/>
              <a:t>Identification documents (e.g., passport)</a:t>
            </a:r>
          </a:p>
          <a:p>
            <a:r>
              <a:rPr lang="en-GB"/>
              <a:t>Contact information (e.g., email, phone number)</a:t>
            </a:r>
          </a:p>
          <a:p>
            <a:r>
              <a:rPr lang="en-GB"/>
              <a:t>Online identifiers (e.g., IP address)</a:t>
            </a:r>
          </a:p>
        </p:txBody>
      </p:sp>
      <p:sp>
        <p:nvSpPr>
          <p:cNvPr id="6" name="Text Placeholder 5">
            <a:extLst>
              <a:ext uri="{FF2B5EF4-FFF2-40B4-BE49-F238E27FC236}">
                <a16:creationId xmlns:a16="http://schemas.microsoft.com/office/drawing/2014/main" id="{6506C4D0-D686-2958-FB2B-442CA2D66ACB}"/>
              </a:ext>
            </a:extLst>
          </p:cNvPr>
          <p:cNvSpPr>
            <a:spLocks noGrp="1"/>
          </p:cNvSpPr>
          <p:nvPr>
            <p:ph type="body" sz="quarter" idx="3"/>
          </p:nvPr>
        </p:nvSpPr>
        <p:spPr>
          <a:solidFill>
            <a:schemeClr val="accent6">
              <a:lumMod val="20000"/>
              <a:lumOff val="80000"/>
            </a:schemeClr>
          </a:solidFill>
          <a:ln>
            <a:solidFill>
              <a:schemeClr val="accent6"/>
            </a:solidFill>
          </a:ln>
        </p:spPr>
        <p:txBody>
          <a:bodyPr/>
          <a:lstStyle/>
          <a:p>
            <a:r>
              <a:rPr lang="en-GB"/>
              <a:t>Special category data</a:t>
            </a:r>
          </a:p>
        </p:txBody>
      </p:sp>
      <p:sp>
        <p:nvSpPr>
          <p:cNvPr id="7" name="Content Placeholder 6">
            <a:extLst>
              <a:ext uri="{FF2B5EF4-FFF2-40B4-BE49-F238E27FC236}">
                <a16:creationId xmlns:a16="http://schemas.microsoft.com/office/drawing/2014/main" id="{482B0D6A-F248-84B1-3585-6518376F0842}"/>
              </a:ext>
            </a:extLst>
          </p:cNvPr>
          <p:cNvSpPr>
            <a:spLocks noGrp="1"/>
          </p:cNvSpPr>
          <p:nvPr>
            <p:ph sz="quarter" idx="4"/>
          </p:nvPr>
        </p:nvSpPr>
        <p:spPr>
          <a:solidFill>
            <a:schemeClr val="accent1">
              <a:lumMod val="20000"/>
              <a:lumOff val="80000"/>
            </a:schemeClr>
          </a:solidFill>
          <a:ln>
            <a:solidFill>
              <a:schemeClr val="accent1"/>
            </a:solidFill>
          </a:ln>
        </p:spPr>
        <p:txBody>
          <a:bodyPr/>
          <a:lstStyle/>
          <a:p>
            <a:r>
              <a:rPr lang="en-GB"/>
              <a:t>Race or ethnicity</a:t>
            </a:r>
          </a:p>
          <a:p>
            <a:r>
              <a:rPr lang="en-GB"/>
              <a:t>Political opinions</a:t>
            </a:r>
          </a:p>
          <a:p>
            <a:r>
              <a:rPr lang="en-GB"/>
              <a:t>Religious beliefs</a:t>
            </a:r>
          </a:p>
          <a:p>
            <a:r>
              <a:rPr lang="en-GB"/>
              <a:t>Trade union membership</a:t>
            </a:r>
          </a:p>
          <a:p>
            <a:r>
              <a:rPr lang="en-GB"/>
              <a:t>Genetic data</a:t>
            </a:r>
          </a:p>
          <a:p>
            <a:r>
              <a:rPr lang="en-GB"/>
              <a:t>Health information (physical &amp; mental)</a:t>
            </a:r>
          </a:p>
          <a:p>
            <a:r>
              <a:rPr lang="en-GB"/>
              <a:t>Sexual orientation</a:t>
            </a:r>
          </a:p>
        </p:txBody>
      </p:sp>
    </p:spTree>
    <p:extLst>
      <p:ext uri="{BB962C8B-B14F-4D97-AF65-F5344CB8AC3E}">
        <p14:creationId xmlns:p14="http://schemas.microsoft.com/office/powerpoint/2010/main" val="737400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CBEA51C-CB46-25FA-EA3E-47E4FF0B57E2}"/>
            </a:ext>
          </a:extLst>
        </p:cNvPr>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43867147-1C83-BF71-39B0-B590EE7F34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9F1771-DE08-7575-C0E2-23ABC000840C}"/>
              </a:ext>
            </a:extLst>
          </p:cNvPr>
          <p:cNvSpPr>
            <a:spLocks noGrp="1"/>
          </p:cNvSpPr>
          <p:nvPr>
            <p:ph type="title"/>
          </p:nvPr>
        </p:nvSpPr>
        <p:spPr>
          <a:xfrm>
            <a:off x="614678" y="548640"/>
            <a:ext cx="10872216" cy="1133856"/>
          </a:xfrm>
        </p:spPr>
        <p:txBody>
          <a:bodyPr anchor="t">
            <a:normAutofit/>
          </a:bodyPr>
          <a:lstStyle/>
          <a:p>
            <a:r>
              <a:rPr lang="en-GB"/>
              <a:t>Introduction to anonymisation</a:t>
            </a:r>
          </a:p>
        </p:txBody>
      </p:sp>
      <p:pic>
        <p:nvPicPr>
          <p:cNvPr id="6146" name="Picture 2" descr="Anonymous data and educational research | Journal of the left-handed  biochemist">
            <a:extLst>
              <a:ext uri="{FF2B5EF4-FFF2-40B4-BE49-F238E27FC236}">
                <a16:creationId xmlns:a16="http://schemas.microsoft.com/office/drawing/2014/main" id="{26D3BC22-3079-14FB-7EE0-03FA94A851B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07295" y="3429000"/>
            <a:ext cx="3698530" cy="267015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1F20160-84AA-32AB-6C78-0E1369EE7EEF}"/>
              </a:ext>
            </a:extLst>
          </p:cNvPr>
          <p:cNvSpPr>
            <a:spLocks noGrp="1"/>
          </p:cNvSpPr>
          <p:nvPr>
            <p:ph idx="1"/>
          </p:nvPr>
        </p:nvSpPr>
        <p:spPr>
          <a:xfrm>
            <a:off x="4882551" y="1792224"/>
            <a:ext cx="6602154" cy="4517136"/>
          </a:xfrm>
        </p:spPr>
        <p:txBody>
          <a:bodyPr anchor="t">
            <a:normAutofit/>
          </a:bodyPr>
          <a:lstStyle/>
          <a:p>
            <a:pPr marL="0" indent="0">
              <a:buNone/>
            </a:pPr>
            <a:r>
              <a:rPr lang="en-GB" sz="1800" b="1"/>
              <a:t>Anonymous information is defined as</a:t>
            </a:r>
          </a:p>
          <a:p>
            <a:pPr marL="0" indent="0">
              <a:buNone/>
            </a:pPr>
            <a:r>
              <a:rPr lang="en-GB" sz="1800" i="1"/>
              <a:t>“Information which does not relate to an identified or identifiable natural person or to personal data rendered anonymous in such a manner that the data subject is not or no longer identifiable”</a:t>
            </a:r>
            <a:r>
              <a:rPr lang="en-GB" sz="1800" b="1"/>
              <a:t> </a:t>
            </a:r>
          </a:p>
          <a:p>
            <a:pPr marL="0" indent="0">
              <a:buNone/>
            </a:pPr>
            <a:endParaRPr lang="en-GB" sz="1800" b="1"/>
          </a:p>
          <a:p>
            <a:pPr marL="0" indent="0">
              <a:buNone/>
            </a:pPr>
            <a:r>
              <a:rPr lang="en-GB" sz="1800" b="1"/>
              <a:t>What is anonymisation?</a:t>
            </a:r>
          </a:p>
          <a:p>
            <a:r>
              <a:rPr lang="en-GB" sz="1800"/>
              <a:t>The way in which you turn personal data into anonymous information</a:t>
            </a:r>
          </a:p>
          <a:p>
            <a:r>
              <a:rPr lang="en-GB" sz="1800"/>
              <a:t>Effectively anonymised if people are not (or are no longer) identifiable </a:t>
            </a:r>
          </a:p>
        </p:txBody>
      </p:sp>
    </p:spTree>
    <p:extLst>
      <p:ext uri="{BB962C8B-B14F-4D97-AF65-F5344CB8AC3E}">
        <p14:creationId xmlns:p14="http://schemas.microsoft.com/office/powerpoint/2010/main" val="3160502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961259D-605E-E200-FF9F-7C8C71D7C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BAD74D-0FDC-BB07-AEB6-14FF10FC7AED}"/>
              </a:ext>
            </a:extLst>
          </p:cNvPr>
          <p:cNvSpPr>
            <a:spLocks noGrp="1"/>
          </p:cNvSpPr>
          <p:nvPr>
            <p:ph type="title"/>
          </p:nvPr>
        </p:nvSpPr>
        <p:spPr>
          <a:xfrm>
            <a:off x="612647" y="600074"/>
            <a:ext cx="6369177" cy="1529932"/>
          </a:xfrm>
        </p:spPr>
        <p:txBody>
          <a:bodyPr anchor="b">
            <a:normAutofit/>
          </a:bodyPr>
          <a:lstStyle/>
          <a:p>
            <a:r>
              <a:rPr lang="en-GB"/>
              <a:t>Key indicators of identifiability </a:t>
            </a:r>
          </a:p>
        </p:txBody>
      </p:sp>
      <p:sp>
        <p:nvSpPr>
          <p:cNvPr id="3" name="Content Placeholder 2">
            <a:extLst>
              <a:ext uri="{FF2B5EF4-FFF2-40B4-BE49-F238E27FC236}">
                <a16:creationId xmlns:a16="http://schemas.microsoft.com/office/drawing/2014/main" id="{82D9C51B-1F34-7030-2A79-6D9C77612646}"/>
              </a:ext>
            </a:extLst>
          </p:cNvPr>
          <p:cNvSpPr>
            <a:spLocks noGrp="1"/>
          </p:cNvSpPr>
          <p:nvPr>
            <p:ph idx="1"/>
          </p:nvPr>
        </p:nvSpPr>
        <p:spPr>
          <a:xfrm>
            <a:off x="612647" y="2212848"/>
            <a:ext cx="6035041" cy="4096512"/>
          </a:xfrm>
        </p:spPr>
        <p:txBody>
          <a:bodyPr>
            <a:normAutofit/>
          </a:bodyPr>
          <a:lstStyle/>
          <a:p>
            <a:pPr marL="0" indent="0">
              <a:lnSpc>
                <a:spcPct val="110000"/>
              </a:lnSpc>
              <a:buNone/>
            </a:pPr>
            <a:r>
              <a:rPr lang="en-GB" sz="1500"/>
              <a:t>Two key indicators for determining whether information is personal data or not:</a:t>
            </a:r>
          </a:p>
          <a:p>
            <a:pPr>
              <a:lnSpc>
                <a:spcPct val="110000"/>
              </a:lnSpc>
            </a:pPr>
            <a:r>
              <a:rPr lang="en-GB" sz="1500" b="1"/>
              <a:t>Singling out </a:t>
            </a:r>
          </a:p>
          <a:p>
            <a:pPr lvl="1">
              <a:lnSpc>
                <a:spcPct val="110000"/>
              </a:lnSpc>
            </a:pPr>
            <a:r>
              <a:rPr lang="en-GB" sz="1500"/>
              <a:t>You can single out the same person across records, or isolate records related to a person</a:t>
            </a:r>
          </a:p>
          <a:p>
            <a:pPr lvl="1">
              <a:lnSpc>
                <a:spcPct val="110000"/>
              </a:lnSpc>
            </a:pPr>
            <a:r>
              <a:rPr lang="en-GB" sz="1500"/>
              <a:t>The risk of singling out depends on contextual factors </a:t>
            </a:r>
          </a:p>
          <a:p>
            <a:pPr lvl="1">
              <a:lnSpc>
                <a:spcPct val="110000"/>
              </a:lnSpc>
            </a:pPr>
            <a:r>
              <a:rPr lang="en-GB" sz="1500"/>
              <a:t>Consider the richness of data and how potentially identifying different categories are</a:t>
            </a:r>
          </a:p>
          <a:p>
            <a:pPr>
              <a:lnSpc>
                <a:spcPct val="110000"/>
              </a:lnSpc>
            </a:pPr>
            <a:r>
              <a:rPr lang="en-GB" sz="1500" b="1" err="1"/>
              <a:t>Linkability</a:t>
            </a:r>
            <a:endParaRPr lang="en-GB" sz="1500" b="1"/>
          </a:p>
          <a:p>
            <a:pPr lvl="1">
              <a:lnSpc>
                <a:spcPct val="110000"/>
              </a:lnSpc>
            </a:pPr>
            <a:r>
              <a:rPr lang="en-GB" sz="1500"/>
              <a:t>Combining multiple records about the same person or group of people </a:t>
            </a:r>
          </a:p>
          <a:p>
            <a:pPr lvl="1">
              <a:lnSpc>
                <a:spcPct val="110000"/>
              </a:lnSpc>
            </a:pPr>
            <a:r>
              <a:rPr lang="en-GB" sz="1500"/>
              <a:t>Anonymised data can be combined with publicly available information to become identifiable </a:t>
            </a:r>
          </a:p>
        </p:txBody>
      </p:sp>
      <p:pic>
        <p:nvPicPr>
          <p:cNvPr id="5" name="Picture 4" descr="Magnifying glass showing decling performance">
            <a:extLst>
              <a:ext uri="{FF2B5EF4-FFF2-40B4-BE49-F238E27FC236}">
                <a16:creationId xmlns:a16="http://schemas.microsoft.com/office/drawing/2014/main" id="{B044890B-CAD9-9715-F568-3FD6D716F52A}"/>
              </a:ext>
            </a:extLst>
          </p:cNvPr>
          <p:cNvPicPr>
            <a:picLocks noChangeAspect="1"/>
          </p:cNvPicPr>
          <p:nvPr/>
        </p:nvPicPr>
        <p:blipFill>
          <a:blip r:embed="rId3"/>
          <a:srcRect l="19855" r="32975" b="-1"/>
          <a:stretch>
            <a:fillRect/>
          </a:stretch>
        </p:blipFill>
        <p:spPr>
          <a:xfrm>
            <a:off x="7345680" y="10"/>
            <a:ext cx="4846320" cy="6857990"/>
          </a:xfrm>
          <a:prstGeom prst="rect">
            <a:avLst/>
          </a:prstGeom>
        </p:spPr>
      </p:pic>
    </p:spTree>
    <p:extLst>
      <p:ext uri="{BB962C8B-B14F-4D97-AF65-F5344CB8AC3E}">
        <p14:creationId xmlns:p14="http://schemas.microsoft.com/office/powerpoint/2010/main" val="3891446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7" name="Rectangle 2056">
            <a:extLst>
              <a:ext uri="{FF2B5EF4-FFF2-40B4-BE49-F238E27FC236}">
                <a16:creationId xmlns:a16="http://schemas.microsoft.com/office/drawing/2014/main" id="{92CC1E4F-F1F0-B945-BE50-C72A7103E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26E07E-028F-0672-A2E1-2C27C474E3C0}"/>
              </a:ext>
            </a:extLst>
          </p:cNvPr>
          <p:cNvSpPr>
            <a:spLocks noGrp="1"/>
          </p:cNvSpPr>
          <p:nvPr>
            <p:ph type="title"/>
          </p:nvPr>
        </p:nvSpPr>
        <p:spPr>
          <a:xfrm>
            <a:off x="7123007" y="603501"/>
            <a:ext cx="4361693" cy="1527049"/>
          </a:xfrm>
        </p:spPr>
        <p:txBody>
          <a:bodyPr anchor="b">
            <a:normAutofit/>
          </a:bodyPr>
          <a:lstStyle/>
          <a:p>
            <a:r>
              <a:rPr lang="en-GB"/>
              <a:t>The Netflix Prize </a:t>
            </a:r>
          </a:p>
        </p:txBody>
      </p:sp>
      <p:pic>
        <p:nvPicPr>
          <p:cNvPr id="2050" name="Picture 2" descr="Netflix and Tax – The University Times">
            <a:extLst>
              <a:ext uri="{FF2B5EF4-FFF2-40B4-BE49-F238E27FC236}">
                <a16:creationId xmlns:a16="http://schemas.microsoft.com/office/drawing/2014/main" id="{53CB1949-AC3F-2172-97BF-D256E83E9A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3441" r="24284"/>
          <a:stretch>
            <a:fillRect/>
          </a:stretch>
        </p:blipFill>
        <p:spPr bwMode="auto">
          <a:xfrm>
            <a:off x="1" y="10"/>
            <a:ext cx="6373368"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71285DA-84B2-16B7-781C-36C783AFA6CE}"/>
              </a:ext>
            </a:extLst>
          </p:cNvPr>
          <p:cNvSpPr>
            <a:spLocks noGrp="1"/>
          </p:cNvSpPr>
          <p:nvPr>
            <p:ph idx="1"/>
          </p:nvPr>
        </p:nvSpPr>
        <p:spPr>
          <a:xfrm>
            <a:off x="7123007" y="2212846"/>
            <a:ext cx="4361693" cy="4096514"/>
          </a:xfrm>
        </p:spPr>
        <p:txBody>
          <a:bodyPr>
            <a:normAutofit/>
          </a:bodyPr>
          <a:lstStyle/>
          <a:p>
            <a:pPr>
              <a:lnSpc>
                <a:spcPct val="110000"/>
              </a:lnSpc>
            </a:pPr>
            <a:r>
              <a:rPr lang="en-GB" sz="1400"/>
              <a:t>In 2006, Netflix released a dataset for a competition to improve its move recommendation algorithm </a:t>
            </a:r>
          </a:p>
          <a:p>
            <a:pPr>
              <a:lnSpc>
                <a:spcPct val="110000"/>
              </a:lnSpc>
            </a:pPr>
            <a:r>
              <a:rPr lang="en-GB" sz="1400"/>
              <a:t>100 million movie ratings from 500,000 anonymous subscribers </a:t>
            </a:r>
          </a:p>
          <a:p>
            <a:pPr>
              <a:lnSpc>
                <a:spcPct val="110000"/>
              </a:lnSpc>
            </a:pPr>
            <a:r>
              <a:rPr lang="en-GB" sz="1400"/>
              <a:t>Researchers used a separate, publicly available database: IMDb </a:t>
            </a:r>
          </a:p>
          <a:p>
            <a:pPr>
              <a:lnSpc>
                <a:spcPct val="110000"/>
              </a:lnSpc>
            </a:pPr>
            <a:r>
              <a:rPr lang="en-GB" sz="1400"/>
              <a:t>By cross-referencing the ratings on Netflix and IMDb, researchers could link the anonymous Netflix profiles to known IMDb profiles </a:t>
            </a:r>
          </a:p>
          <a:p>
            <a:pPr>
              <a:lnSpc>
                <a:spcPct val="110000"/>
              </a:lnSpc>
            </a:pPr>
            <a:r>
              <a:rPr lang="en-GB" sz="1400" b="1"/>
              <a:t>Consequences:</a:t>
            </a:r>
          </a:p>
          <a:p>
            <a:pPr lvl="1">
              <a:lnSpc>
                <a:spcPct val="110000"/>
              </a:lnSpc>
            </a:pPr>
            <a:r>
              <a:rPr lang="en-GB" sz="1400"/>
              <a:t>Revealed potentially sensitive information about users’ movie preferences</a:t>
            </a:r>
          </a:p>
        </p:txBody>
      </p:sp>
    </p:spTree>
    <p:extLst>
      <p:ext uri="{BB962C8B-B14F-4D97-AF65-F5344CB8AC3E}">
        <p14:creationId xmlns:p14="http://schemas.microsoft.com/office/powerpoint/2010/main" val="3919672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DDD4448-BD93-28C2-9695-E6812F555B2A}"/>
            </a:ext>
          </a:extLst>
        </p:cNvPr>
        <p:cNvGrpSpPr/>
        <p:nvPr/>
      </p:nvGrpSpPr>
      <p:grpSpPr>
        <a:xfrm>
          <a:off x="0" y="0"/>
          <a:ext cx="0" cy="0"/>
          <a:chOff x="0" y="0"/>
          <a:chExt cx="0" cy="0"/>
        </a:xfrm>
      </p:grpSpPr>
      <p:sp useBgFill="1">
        <p:nvSpPr>
          <p:cNvPr id="3087" name="Rectangle 3086">
            <a:extLst>
              <a:ext uri="{FF2B5EF4-FFF2-40B4-BE49-F238E27FC236}">
                <a16:creationId xmlns:a16="http://schemas.microsoft.com/office/drawing/2014/main" id="{87B4472A-332B-71E5-8009-33841E7C3F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5E0A61-4BAA-D87E-AF75-3544124184D9}"/>
              </a:ext>
            </a:extLst>
          </p:cNvPr>
          <p:cNvSpPr>
            <a:spLocks noGrp="1"/>
          </p:cNvSpPr>
          <p:nvPr>
            <p:ph type="title"/>
          </p:nvPr>
        </p:nvSpPr>
        <p:spPr>
          <a:xfrm>
            <a:off x="510074" y="1635260"/>
            <a:ext cx="3348297" cy="2241755"/>
          </a:xfrm>
        </p:spPr>
        <p:txBody>
          <a:bodyPr vert="horz" lIns="91440" tIns="45720" rIns="91440" bIns="45720" rtlCol="0" anchor="b">
            <a:normAutofit/>
          </a:bodyPr>
          <a:lstStyle/>
          <a:p>
            <a:r>
              <a:rPr lang="en-US" sz="3700"/>
              <a:t>Spectrum of Identifiability </a:t>
            </a:r>
          </a:p>
        </p:txBody>
      </p:sp>
      <p:pic>
        <p:nvPicPr>
          <p:cNvPr id="3076" name="Picture 4" descr="A screenshot of a computer&#10;&#10;AI-generated content may be incorrect.">
            <a:extLst>
              <a:ext uri="{FF2B5EF4-FFF2-40B4-BE49-F238E27FC236}">
                <a16:creationId xmlns:a16="http://schemas.microsoft.com/office/drawing/2014/main" id="{0B8AC669-8757-E16A-2E57-8C75F5DE86C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344099" y="524579"/>
            <a:ext cx="7390808" cy="580178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CF01940-826D-7A35-D6AE-CBFEC769245A}"/>
              </a:ext>
            </a:extLst>
          </p:cNvPr>
          <p:cNvSpPr txBox="1"/>
          <p:nvPr/>
        </p:nvSpPr>
        <p:spPr>
          <a:xfrm>
            <a:off x="574082" y="3997690"/>
            <a:ext cx="2971800" cy="261610"/>
          </a:xfrm>
          <a:prstGeom prst="rect">
            <a:avLst/>
          </a:prstGeom>
          <a:noFill/>
        </p:spPr>
        <p:txBody>
          <a:bodyPr wrap="square" rtlCol="0">
            <a:spAutoFit/>
          </a:bodyPr>
          <a:lstStyle/>
          <a:p>
            <a:r>
              <a:rPr lang="en-GB" sz="1100"/>
              <a:t>Information Commissioner’s Office (2025)</a:t>
            </a:r>
          </a:p>
        </p:txBody>
      </p:sp>
    </p:spTree>
    <p:extLst>
      <p:ext uri="{BB962C8B-B14F-4D97-AF65-F5344CB8AC3E}">
        <p14:creationId xmlns:p14="http://schemas.microsoft.com/office/powerpoint/2010/main" val="4121130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EA686-3EFA-B264-D92B-C4701B01B486}"/>
              </a:ext>
            </a:extLst>
          </p:cNvPr>
          <p:cNvSpPr>
            <a:spLocks noGrp="1"/>
          </p:cNvSpPr>
          <p:nvPr>
            <p:ph type="title"/>
          </p:nvPr>
        </p:nvSpPr>
        <p:spPr/>
        <p:txBody>
          <a:bodyPr/>
          <a:lstStyle/>
          <a:p>
            <a:r>
              <a:rPr lang="en-GB"/>
              <a:t>Anonymisation vs Pseudonymisation </a:t>
            </a:r>
          </a:p>
        </p:txBody>
      </p:sp>
      <p:sp>
        <p:nvSpPr>
          <p:cNvPr id="3" name="Content Placeholder 2">
            <a:extLst>
              <a:ext uri="{FF2B5EF4-FFF2-40B4-BE49-F238E27FC236}">
                <a16:creationId xmlns:a16="http://schemas.microsoft.com/office/drawing/2014/main" id="{D8BA0415-1BCF-C4AD-DE5C-605AA411E053}"/>
              </a:ext>
            </a:extLst>
          </p:cNvPr>
          <p:cNvSpPr>
            <a:spLocks noGrp="1"/>
          </p:cNvSpPr>
          <p:nvPr>
            <p:ph idx="1"/>
          </p:nvPr>
        </p:nvSpPr>
        <p:spPr/>
        <p:txBody>
          <a:bodyPr>
            <a:normAutofit lnSpcReduction="10000"/>
          </a:bodyPr>
          <a:lstStyle/>
          <a:p>
            <a:pPr marL="0" indent="0">
              <a:buNone/>
            </a:pPr>
            <a:r>
              <a:rPr lang="en-GB" b="1"/>
              <a:t>Pseudonymisation is defined in UK GDPR as:</a:t>
            </a:r>
          </a:p>
          <a:p>
            <a:pPr marL="0" indent="0">
              <a:buNone/>
            </a:pPr>
            <a:r>
              <a:rPr lang="en-GB" i="1"/>
              <a:t>“the processing of personal data in such a manner that the personal data can no longer be attributed to a specific data subject without the use of additional information, provided that such additional information is subject to technical and organisational measures to keep it separate”</a:t>
            </a:r>
          </a:p>
          <a:p>
            <a:pPr marL="0" indent="0">
              <a:buNone/>
            </a:pPr>
            <a:endParaRPr lang="en-GB" i="1"/>
          </a:p>
          <a:p>
            <a:pPr marL="0" indent="0">
              <a:buNone/>
            </a:pPr>
            <a:r>
              <a:rPr lang="en-GB"/>
              <a:t>This can involve replacing identifiable information with pseudonyms (e.g., numbers or codes).</a:t>
            </a:r>
          </a:p>
          <a:p>
            <a:pPr marL="0" indent="0">
              <a:buNone/>
            </a:pPr>
            <a:endParaRPr lang="en-GB"/>
          </a:p>
          <a:p>
            <a:pPr marL="0" indent="0">
              <a:buNone/>
            </a:pPr>
            <a:r>
              <a:rPr lang="en-GB"/>
              <a:t>Pseudonymised data will still constitute personal data in the hands of the organisation that holds both the pseudonymised data and the key.</a:t>
            </a:r>
          </a:p>
        </p:txBody>
      </p:sp>
    </p:spTree>
    <p:extLst>
      <p:ext uri="{BB962C8B-B14F-4D97-AF65-F5344CB8AC3E}">
        <p14:creationId xmlns:p14="http://schemas.microsoft.com/office/powerpoint/2010/main" val="709829629"/>
      </p:ext>
    </p:extLst>
  </p:cSld>
  <p:clrMapOvr>
    <a:masterClrMapping/>
  </p:clrMapOvr>
</p:sld>
</file>

<file path=ppt/theme/theme1.xml><?xml version="1.0" encoding="utf-8"?>
<a:theme xmlns:a="http://schemas.openxmlformats.org/drawingml/2006/main" name="VanillaVTI">
  <a:themeElements>
    <a:clrScheme name="Vanilla">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2605</Words>
  <Application>Microsoft Office PowerPoint</Application>
  <PresentationFormat>Widescreen</PresentationFormat>
  <Paragraphs>751</Paragraphs>
  <Slides>39</Slides>
  <Notes>35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MS PGothic</vt:lpstr>
      <vt:lpstr>Aptos</vt:lpstr>
      <vt:lpstr>Arial</vt:lpstr>
      <vt:lpstr>Calibri</vt:lpstr>
      <vt:lpstr>GothamHTF-Bold</vt:lpstr>
      <vt:lpstr>Neue Haas Grotesk Text Pro</vt:lpstr>
      <vt:lpstr>Wingdings</vt:lpstr>
      <vt:lpstr>VanillaVTI</vt:lpstr>
      <vt:lpstr>Anonymisation Techniques</vt:lpstr>
      <vt:lpstr>Why is anonymisation important?</vt:lpstr>
      <vt:lpstr>Introduction to anonymisation</vt:lpstr>
      <vt:lpstr>Examples of personal data</vt:lpstr>
      <vt:lpstr>Introduction to anonymisation</vt:lpstr>
      <vt:lpstr>Key indicators of identifiability </vt:lpstr>
      <vt:lpstr>The Netflix Prize </vt:lpstr>
      <vt:lpstr>Spectrum of Identifiability </vt:lpstr>
      <vt:lpstr>Anonymisation vs Pseudonymisation </vt:lpstr>
      <vt:lpstr>Generalisation Methods</vt:lpstr>
      <vt:lpstr>Randomisation Methods</vt:lpstr>
      <vt:lpstr>Data Masking</vt:lpstr>
      <vt:lpstr>The Motivated Intruder Test</vt:lpstr>
      <vt:lpstr>Anonymisation using R</vt:lpstr>
      <vt:lpstr>Five Safes Framework </vt:lpstr>
      <vt:lpstr>Safe Project</vt:lpstr>
      <vt:lpstr>Safe Setting</vt:lpstr>
      <vt:lpstr>Safe People</vt:lpstr>
      <vt:lpstr>Safe Data</vt:lpstr>
      <vt:lpstr>Safe Outputs</vt:lpstr>
      <vt:lpstr>What is SDC?</vt:lpstr>
      <vt:lpstr>SDC: our example dataset</vt:lpstr>
      <vt:lpstr>SDC Example: Small Counts</vt:lpstr>
      <vt:lpstr>SDC Example: Small Counts</vt:lpstr>
      <vt:lpstr>3 is the magic number….</vt:lpstr>
      <vt:lpstr>SDC Example: Small Counts</vt:lpstr>
      <vt:lpstr>SDC Example: Class Disclosure</vt:lpstr>
      <vt:lpstr>SDC Example: Class Disclosure</vt:lpstr>
      <vt:lpstr>Primary Disclosure: Structural Zeros</vt:lpstr>
      <vt:lpstr>What can we do with this table?</vt:lpstr>
      <vt:lpstr>Option 1: hide the offending results</vt:lpstr>
      <vt:lpstr>Option 1: hide the offending results</vt:lpstr>
      <vt:lpstr>Calculate totals afterwards!</vt:lpstr>
      <vt:lpstr>Option 2: change the offending results</vt:lpstr>
      <vt:lpstr>Option 2: change the offending results</vt:lpstr>
      <vt:lpstr>Option 3: redesign the output</vt:lpstr>
      <vt:lpstr>Which option is best?</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Irizar, Patsy</dc:creator>
  <cp:lastModifiedBy>Longthorne, Amie</cp:lastModifiedBy>
  <cp:revision>2</cp:revision>
  <dcterms:created xsi:type="dcterms:W3CDTF">2025-11-07T10:16:04Z</dcterms:created>
  <dcterms:modified xsi:type="dcterms:W3CDTF">2025-11-21T14:56:35Z</dcterms:modified>
</cp:coreProperties>
</file>