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62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7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330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2722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907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592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877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93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11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0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95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41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66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39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58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15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57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16993F5-5E6F-48B3-9111-BCA37C70E609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0688759-1BD2-48BD-AD17-26C701D3E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868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threethousanddishes.prisms.digital/index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4962833-2EBB-47A0-9823-D4F8E16E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977DC9-97D7-099E-63F5-9DDB01A01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313" y="687388"/>
            <a:ext cx="6290687" cy="5483225"/>
          </a:xfrm>
          <a:effectLst/>
        </p:spPr>
        <p:txBody>
          <a:bodyPr wrap="square" anchor="ctr">
            <a:normAutofit fontScale="90000"/>
          </a:bodyPr>
          <a:lstStyle/>
          <a:p>
            <a:pPr algn="l"/>
            <a:r>
              <a:rPr lang="en-GB" sz="6700" dirty="0">
                <a:solidFill>
                  <a:schemeClr val="tx1">
                    <a:lumMod val="95000"/>
                  </a:schemeClr>
                </a:solidFill>
              </a:rPr>
              <a:t>It makes sense to be open: experiences from a </a:t>
            </a:r>
            <a:br>
              <a:rPr lang="en-GB" sz="67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GB" sz="6700" dirty="0">
                <a:solidFill>
                  <a:schemeClr val="tx1">
                    <a:lumMod val="95000"/>
                  </a:schemeClr>
                </a:solidFill>
              </a:rPr>
              <a:t>historical researcher</a:t>
            </a:r>
            <a:br>
              <a:rPr lang="en-GB" sz="6700" dirty="0">
                <a:solidFill>
                  <a:schemeClr val="tx1">
                    <a:lumMod val="95000"/>
                  </a:schemeClr>
                </a:solidFill>
              </a:rPr>
            </a:br>
            <a:br>
              <a:rPr lang="en-GB" sz="67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GB" sz="4000" dirty="0">
                <a:solidFill>
                  <a:schemeClr val="tx1">
                    <a:lumMod val="95000"/>
                  </a:schemeClr>
                </a:solidFill>
              </a:rPr>
              <a:t>Dr Sarah Fox, Edge Hill University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626131-D87A-1888-FD47-52F3B6E7A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2895646" cy="4267200"/>
          </a:xfrm>
        </p:spPr>
        <p:txBody>
          <a:bodyPr anchor="ctr">
            <a:normAutofit/>
          </a:bodyPr>
          <a:lstStyle/>
          <a:p>
            <a:endParaRPr lang="en-GB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580" y="2032907"/>
            <a:ext cx="0" cy="279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F841C39-5D6C-C317-C049-D9A745CC6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13432" r="17697" b="8458"/>
          <a:stretch>
            <a:fillRect/>
          </a:stretch>
        </p:blipFill>
        <p:spPr>
          <a:xfrm>
            <a:off x="838200" y="1295400"/>
            <a:ext cx="291330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8DE7E-BC3D-F43F-08D2-D02B1E56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41997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/>
              <a:t>Benefits of Open Access: unexpected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9DF60-487B-1C83-0480-FB97E48D3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713817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Since publishing the book I have been contacted by:</a:t>
            </a:r>
          </a:p>
          <a:p>
            <a:pPr lvl="1"/>
            <a:r>
              <a:rPr lang="en-US" dirty="0"/>
              <a:t>Podcasts</a:t>
            </a:r>
          </a:p>
          <a:p>
            <a:pPr lvl="1"/>
            <a:r>
              <a:rPr lang="en-US" dirty="0"/>
              <a:t>Television producers</a:t>
            </a:r>
          </a:p>
          <a:p>
            <a:pPr lvl="1"/>
            <a:r>
              <a:rPr lang="en-US" dirty="0"/>
              <a:t>Film producers</a:t>
            </a:r>
          </a:p>
          <a:p>
            <a:pPr lvl="1"/>
            <a:r>
              <a:rPr lang="en-US" dirty="0"/>
              <a:t>Novelists</a:t>
            </a:r>
          </a:p>
          <a:p>
            <a:pPr marL="457200"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81D75-5AB4-626B-D7B2-8757B71C9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r="22429" b="-3"/>
          <a:stretch>
            <a:fillRect/>
          </a:stretch>
        </p:blipFill>
        <p:spPr>
          <a:xfrm>
            <a:off x="8773477" y="640082"/>
            <a:ext cx="2778443" cy="270662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522B84-C05E-6060-5F19-FFA907C089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37345" r="11347" b="1"/>
          <a:stretch>
            <a:fillRect/>
          </a:stretch>
        </p:blipFill>
        <p:spPr>
          <a:xfrm>
            <a:off x="8773477" y="3511293"/>
            <a:ext cx="2778443" cy="2707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548D8-EFD6-78F6-0BE6-B4550FAA6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576" y="3511293"/>
            <a:ext cx="3597250" cy="27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71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D2C79-4455-AB88-846B-2198645F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Benefits of Open Access: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1AA93-4380-B83E-0EE4-C9881269F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825" y="1825625"/>
            <a:ext cx="4505325" cy="4351338"/>
          </a:xfrm>
        </p:spPr>
        <p:txBody>
          <a:bodyPr/>
          <a:lstStyle/>
          <a:p>
            <a:r>
              <a:rPr lang="en-GB" dirty="0"/>
              <a:t>‘George’ dataset was published in 2023</a:t>
            </a:r>
          </a:p>
          <a:p>
            <a:r>
              <a:rPr lang="en-GB" dirty="0"/>
              <a:t>Discoverability?</a:t>
            </a:r>
          </a:p>
          <a:p>
            <a:r>
              <a:rPr lang="en-GB" dirty="0"/>
              <a:t>Panel on data at the British Society for Eighteenth-Century Studies conference</a:t>
            </a:r>
          </a:p>
          <a:p>
            <a:r>
              <a:rPr lang="en-GB" dirty="0">
                <a:hlinkClick r:id="rId2"/>
              </a:rPr>
              <a:t>https://threethousanddishes.prisms.digital/index.html</a:t>
            </a:r>
            <a:endParaRPr lang="en-GB" dirty="0"/>
          </a:p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462945-C7BA-F488-907C-C6E1D74D7E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79071" y="5374879"/>
            <a:ext cx="1078706" cy="1078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BB2FD-4E6C-64CF-FBEC-45E431868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71" y="1690688"/>
            <a:ext cx="6793854" cy="343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71873-40B2-6089-342A-42E918B5E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4F4831-B21B-E86B-C902-A037766B5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865D7E-7C8E-C80C-27E8-7A404097F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313" y="687388"/>
            <a:ext cx="6290687" cy="5483225"/>
          </a:xfrm>
          <a:effectLst/>
        </p:spPr>
        <p:txBody>
          <a:bodyPr wrap="square" anchor="ctr">
            <a:normAutofit/>
          </a:bodyPr>
          <a:lstStyle/>
          <a:p>
            <a:pPr algn="l"/>
            <a:r>
              <a:rPr lang="en-GB" sz="6700" dirty="0">
                <a:solidFill>
                  <a:schemeClr val="tx1">
                    <a:lumMod val="95000"/>
                  </a:schemeClr>
                </a:solidFill>
              </a:rPr>
              <a:t>Thank you for listening!</a:t>
            </a:r>
            <a:br>
              <a:rPr lang="en-GB" sz="6700" dirty="0">
                <a:solidFill>
                  <a:schemeClr val="tx1">
                    <a:lumMod val="95000"/>
                  </a:schemeClr>
                </a:solidFill>
              </a:rPr>
            </a:br>
            <a:br>
              <a:rPr lang="en-GB" sz="67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GB" sz="4000" dirty="0">
                <a:solidFill>
                  <a:schemeClr val="tx1">
                    <a:lumMod val="95000"/>
                  </a:schemeClr>
                </a:solidFill>
              </a:rPr>
              <a:t>Sarah.fox@edgehill.ac.uk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B0A2E2A-15C2-A818-56AE-CB0D41E1A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2895646" cy="4267200"/>
          </a:xfrm>
        </p:spPr>
        <p:txBody>
          <a:bodyPr anchor="ctr">
            <a:normAutofit/>
          </a:bodyPr>
          <a:lstStyle/>
          <a:p>
            <a:endParaRPr lang="en-GB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AB6901-53FB-794E-3AE0-1E3BA0420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580" y="2032907"/>
            <a:ext cx="0" cy="279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C25F1DE-760D-00D2-9907-82CE9DF52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13432" r="17697" b="8458"/>
          <a:stretch>
            <a:fillRect/>
          </a:stretch>
        </p:blipFill>
        <p:spPr>
          <a:xfrm>
            <a:off x="838200" y="1295400"/>
            <a:ext cx="291330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5923D1-76B6-4F44-ADCE-9E87DCE2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/>
              <a:t>What have I published Open Access?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22CF41-2396-E12B-44C1-0813BD895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618431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i="1"/>
              <a:t>Giving Birth in Eighteeth-Century England</a:t>
            </a:r>
            <a:endParaRPr lang="en-US"/>
          </a:p>
          <a:p>
            <a:r>
              <a:rPr lang="en-US"/>
              <a:t>University of London series supported by the Royal Historical Society</a:t>
            </a:r>
          </a:p>
          <a:p>
            <a:r>
              <a:rPr lang="en-US"/>
              <a:t>Designed for historians publishing their first book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1A3C360-7E04-24CD-5E46-8A63FA7ADB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5473"/>
          <a:stretch>
            <a:fillRect/>
          </a:stretch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789A-C6FA-BE7B-B87C-7915A3B8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I published Open Access?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2BD20-9C2B-675E-32D5-AED16A107B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i="1" dirty="0"/>
              <a:t>Three Thousand Dishes on a Georgian Table, 1788-1813</a:t>
            </a:r>
          </a:p>
          <a:p>
            <a:r>
              <a:rPr lang="en-GB" dirty="0"/>
              <a:t>Funded by the British Academy</a:t>
            </a:r>
          </a:p>
          <a:p>
            <a:r>
              <a:rPr lang="en-GB" dirty="0"/>
              <a:t>40,358 dishes served</a:t>
            </a:r>
          </a:p>
          <a:p>
            <a:r>
              <a:rPr lang="en-GB" dirty="0"/>
              <a:t>3,351 unique dish constructions</a:t>
            </a:r>
          </a:p>
          <a:p>
            <a:r>
              <a:rPr lang="en-GB" dirty="0"/>
              <a:t>1.3 million points of scholarly data</a:t>
            </a:r>
          </a:p>
          <a:p>
            <a:r>
              <a:rPr lang="en-GB" dirty="0"/>
              <a:t>Available on </a:t>
            </a:r>
            <a:r>
              <a:rPr lang="en-GB" dirty="0" err="1"/>
              <a:t>Zenodo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22D87C-1D2D-9210-FA0B-918DE1E284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1519" y="4898232"/>
            <a:ext cx="1278731" cy="1278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AB5692-307A-C09C-E4AA-648BA8AE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3692"/>
          <a:stretch>
            <a:fillRect/>
          </a:stretch>
        </p:blipFill>
        <p:spPr>
          <a:xfrm>
            <a:off x="6381752" y="4204097"/>
            <a:ext cx="4979190" cy="239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6D5E0-C2A0-6749-C83E-A8C7FF78F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584" y="1363981"/>
            <a:ext cx="5025216" cy="280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2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5116-811A-BC02-20B1-13AC39AB4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/>
              <a:t>What have I published Open Access?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0E4B8-2EBC-3644-6D62-14217BD415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618431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Adam Crymble, Sarah Fox, Rachel Rich, Lisa Smith,</a:t>
            </a:r>
            <a:r>
              <a:rPr lang="en-US" i="1"/>
              <a:t>The King’s Dinner: family, nation, and identity on the British Table, 1760-1820</a:t>
            </a:r>
          </a:p>
          <a:p>
            <a:r>
              <a:rPr lang="en-US"/>
              <a:t>UCL Press</a:t>
            </a:r>
          </a:p>
          <a:p>
            <a:r>
              <a:rPr lang="en-US"/>
              <a:t>Available to pre-order now uclpress.co.uk/book/the-kings-dinner/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4279A6-F391-999D-B9B8-1A4276D502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118"/>
          <a:stretch>
            <a:fillRect/>
          </a:stretch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3EEC1-9E2D-EA1E-9E96-647F7F1DB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4872038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0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82F9-838D-2EF6-C2DD-32067347A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I published Open Access?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A3C24-3FE5-FEA0-1756-9F16DBCCC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750" y="1825625"/>
            <a:ext cx="3819525" cy="4351338"/>
          </a:xfrm>
        </p:spPr>
        <p:txBody>
          <a:bodyPr/>
          <a:lstStyle/>
          <a:p>
            <a:r>
              <a:rPr lang="en-GB" dirty="0"/>
              <a:t>‘Material Identities, Social Bodies: Embodiment in British Letters, c.1680-1820’</a:t>
            </a:r>
          </a:p>
          <a:p>
            <a:r>
              <a:rPr lang="en-GB" dirty="0"/>
              <a:t>Leverhulme funded</a:t>
            </a:r>
          </a:p>
          <a:p>
            <a:r>
              <a:rPr lang="en-GB" dirty="0"/>
              <a:t>www.socialbodies.bham.ac.uk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D08C26-867B-F3BD-F096-74AAA26BFE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40" y="1825625"/>
            <a:ext cx="7202310" cy="290458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BA02CD-DFEF-5AD4-4E53-39FCEA212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12" y="4491038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28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CD97FF-F71B-9A2C-50E2-275EFE22B7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" b="11145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9B61F6-561C-44B1-809D-51A2F295F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A717B-877D-840D-6916-5EB7ED27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/>
              <a:t>Disciplinary Barriers to Open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5F86A-71E0-96B9-4264-D625A6E1A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4572877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Ideas of hierarchy and ‘prestige’</a:t>
            </a:r>
          </a:p>
          <a:p>
            <a:r>
              <a:rPr lang="en-US" sz="2400"/>
              <a:t>4* research is partly determined by the prestige of the journal that publishes it</a:t>
            </a:r>
          </a:p>
          <a:p>
            <a:r>
              <a:rPr lang="en-US" sz="2400"/>
              <a:t>Cost</a:t>
            </a:r>
          </a:p>
          <a:p>
            <a:r>
              <a:rPr lang="en-US" sz="2400"/>
              <a:t>The lone historical researcher (and ownership of data and of intellectual property)</a:t>
            </a:r>
          </a:p>
          <a:p>
            <a:r>
              <a:rPr lang="en-US" sz="2400"/>
              <a:t>Copyright issues or ownership of our sources</a:t>
            </a:r>
          </a:p>
        </p:txBody>
      </p:sp>
    </p:spTree>
    <p:extLst>
      <p:ext uri="{BB962C8B-B14F-4D97-AF65-F5344CB8AC3E}">
        <p14:creationId xmlns:p14="http://schemas.microsoft.com/office/powerpoint/2010/main" val="3483684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9B61E1-332B-9B37-A540-ACE496E63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19347" b="-2"/>
          <a:stretch>
            <a:fillRect/>
          </a:stretch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AE847-35F1-0360-EAF1-12C24833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Individual Barriers to Open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882A2-EA89-3D69-483E-EF174BA75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Money!</a:t>
            </a:r>
          </a:p>
          <a:p>
            <a:r>
              <a:rPr lang="en-US"/>
              <a:t>GenAI and Large Language Models</a:t>
            </a:r>
          </a:p>
        </p:txBody>
      </p:sp>
    </p:spTree>
    <p:extLst>
      <p:ext uri="{BB962C8B-B14F-4D97-AF65-F5344CB8AC3E}">
        <p14:creationId xmlns:p14="http://schemas.microsoft.com/office/powerpoint/2010/main" val="3484015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B108-D041-16AA-9EF7-FE23DCF4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/>
              <a:t>Benefits of Open Access: readership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74A69-6BC9-CE30-0B0F-ADF80E1E3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83480" y="1825625"/>
            <a:ext cx="6487886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Cost</a:t>
            </a:r>
          </a:p>
          <a:p>
            <a:pPr lvl="1"/>
            <a:r>
              <a:rPr lang="en-US"/>
              <a:t>Dwindling library budgets</a:t>
            </a:r>
          </a:p>
          <a:p>
            <a:r>
              <a:rPr lang="en-US"/>
              <a:t>Accessibility</a:t>
            </a:r>
          </a:p>
          <a:p>
            <a:pPr lvl="1"/>
            <a:r>
              <a:rPr lang="en-US"/>
              <a:t>Students</a:t>
            </a:r>
          </a:p>
          <a:p>
            <a:pPr lvl="1"/>
            <a:r>
              <a:rPr lang="en-US"/>
              <a:t>Precariously employed academics</a:t>
            </a:r>
          </a:p>
          <a:p>
            <a:pPr lvl="1"/>
            <a:r>
              <a:rPr lang="en-US"/>
              <a:t>Academics without institutional affiliation</a:t>
            </a:r>
          </a:p>
          <a:p>
            <a:pPr lvl="1"/>
            <a:r>
              <a:rPr lang="en-US"/>
              <a:t>Maybe non-academic audiences?</a:t>
            </a:r>
          </a:p>
          <a:p>
            <a:pPr marL="0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C8C800-BB2E-2DB8-7FDA-5288FC0DD0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r="15930"/>
          <a:stretch>
            <a:fillRect/>
          </a:stretch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4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CC87B-BB7B-0006-B1D4-3BCEE70F5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of Open Access: 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16D4C-B816-A3F8-5300-2DABEBBA71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Citations</a:t>
            </a:r>
          </a:p>
          <a:p>
            <a:pPr lvl="1"/>
            <a:r>
              <a:rPr lang="en-GB" dirty="0"/>
              <a:t>Range of disciplines</a:t>
            </a:r>
          </a:p>
          <a:p>
            <a:pPr lvl="1"/>
            <a:r>
              <a:rPr lang="en-GB" dirty="0"/>
              <a:t>International citation</a:t>
            </a:r>
          </a:p>
          <a:p>
            <a:r>
              <a:rPr lang="en-GB" dirty="0"/>
              <a:t>Download data</a:t>
            </a:r>
          </a:p>
          <a:p>
            <a:pPr lvl="1"/>
            <a:r>
              <a:rPr lang="en-GB" dirty="0"/>
              <a:t>Majority in English-speaking countries</a:t>
            </a:r>
          </a:p>
          <a:p>
            <a:pPr lvl="1"/>
            <a:r>
              <a:rPr lang="en-GB" dirty="0"/>
              <a:t>Europe: France, Netherlands, Germany, Poland, Italy, Austria, Spain, Sweden</a:t>
            </a:r>
          </a:p>
          <a:p>
            <a:pPr lvl="1"/>
            <a:r>
              <a:rPr lang="en-GB" dirty="0"/>
              <a:t>But ALSO China, India, Indonesia, Japan, Bulgaria, South Korea, Hong Kong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CFBF57-6647-228F-E296-D50A20E9D0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44" y="1825625"/>
            <a:ext cx="4726549" cy="4351338"/>
          </a:xfrm>
        </p:spPr>
      </p:pic>
    </p:spTree>
    <p:extLst>
      <p:ext uri="{BB962C8B-B14F-4D97-AF65-F5344CB8AC3E}">
        <p14:creationId xmlns:p14="http://schemas.microsoft.com/office/powerpoint/2010/main" val="377855751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115</TotalTime>
  <Words>386</Words>
  <Application>Microsoft Office PowerPoint</Application>
  <PresentationFormat>Widescreen</PresentationFormat>
  <Paragraphs>57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Corbel</vt:lpstr>
      <vt:lpstr>Depth</vt:lpstr>
      <vt:lpstr>It makes sense to be open: experiences from a  historical researcher  Dr Sarah Fox, Edge Hill University</vt:lpstr>
      <vt:lpstr>What have I published Open Access?</vt:lpstr>
      <vt:lpstr>What have I published Open Access?</vt:lpstr>
      <vt:lpstr>What have I published Open Access?</vt:lpstr>
      <vt:lpstr>What have I published Open Access?</vt:lpstr>
      <vt:lpstr>Disciplinary Barriers to Open Access</vt:lpstr>
      <vt:lpstr>Individual Barriers to Open Access</vt:lpstr>
      <vt:lpstr>Benefits of Open Access: readership</vt:lpstr>
      <vt:lpstr>Benefits of Open Access: reach</vt:lpstr>
      <vt:lpstr>Benefits of Open Access: unexpected opportunities</vt:lpstr>
      <vt:lpstr>Benefits of Open Access: collaboration</vt:lpstr>
      <vt:lpstr>Thank you for listening!  Sarah.fox@edgehill.ac.uk</vt:lpstr>
    </vt:vector>
  </TitlesOfParts>
  <Company>Edge Hill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Fox</dc:creator>
  <cp:lastModifiedBy>Stephan, Katherine</cp:lastModifiedBy>
  <cp:revision>8</cp:revision>
  <dcterms:created xsi:type="dcterms:W3CDTF">2026-02-23T14:18:42Z</dcterms:created>
  <dcterms:modified xsi:type="dcterms:W3CDTF">2026-03-05T08:36:04Z</dcterms:modified>
</cp:coreProperties>
</file>