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5"/>
  </p:notesMasterIdLst>
  <p:sldIdLst>
    <p:sldId id="304" r:id="rId3"/>
    <p:sldId id="2147479590" r:id="rId4"/>
    <p:sldId id="312" r:id="rId5"/>
    <p:sldId id="2147479592" r:id="rId6"/>
    <p:sldId id="2147479611" r:id="rId7"/>
    <p:sldId id="2147479612" r:id="rId8"/>
    <p:sldId id="2147479608" r:id="rId9"/>
    <p:sldId id="2147479598" r:id="rId10"/>
    <p:sldId id="2147479575" r:id="rId11"/>
    <p:sldId id="2147479560" r:id="rId12"/>
    <p:sldId id="2147479579" r:id="rId13"/>
    <p:sldId id="21474795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B4F"/>
    <a:srgbClr val="E1FF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1C5679-427B-2DF4-0259-F0B4B981BB74}" v="6" dt="2026-02-26T10:14:46.712"/>
    <p1510:client id="{43ED7BE5-D83A-4721-ABC5-1E6745E22A6C}" v="295" dt="2026-02-26T13:04:30.182"/>
    <p1510:client id="{47E22C42-E2B8-A768-E5AE-5FA8BB92B794}" v="21" dt="2026-02-26T12:16:09.965"/>
    <p1510:client id="{4C4D83A0-E352-0E6B-1D70-3510ECFE6BBA}" v="25" dt="2026-02-26T08:36:43.088"/>
    <p1510:client id="{63E4A51C-20FC-5DB3-18D5-2B4147ECB8BF}" v="359" dt="2026-02-26T13:09:18.570"/>
    <p1510:client id="{E76D5EA2-8608-4E09-BCEC-93E808F8A5EC}" v="478" dt="2026-02-26T12:57:33.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0C898-AF1C-4F61-A7E2-4DCC9AC55D25}"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D1A5C2-AE1B-4BD8-A021-D7A7B4BAD20B}" type="slidenum">
              <a:rPr lang="en-GB" smtClean="0"/>
              <a:t>‹#›</a:t>
            </a:fld>
            <a:endParaRPr lang="en-GB"/>
          </a:p>
        </p:txBody>
      </p:sp>
    </p:spTree>
    <p:extLst>
      <p:ext uri="{BB962C8B-B14F-4D97-AF65-F5344CB8AC3E}">
        <p14:creationId xmlns:p14="http://schemas.microsoft.com/office/powerpoint/2010/main" val="228961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way.cloud.microsoft/ZpzedqtnHYd6zuk4?ref=Link&amp;loc=pla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linkedin.com/pulse/timely-thought-provoking-analysis-oer-landscape-call-paul-bacsich-cdzc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doi.org/10.1057/s41599-025-04644-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doi.org/10.63560/moco898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media-and-learning.eu/type/featured-articles/mission-possibl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nesdoc.unesco.org/ark:/48223/pf0000383205?posInSet=8&amp;queryId=a2ef199f-3c2f-4ca8-abcb-1c685737ee7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20 minutes with Nick</a:t>
            </a:r>
          </a:p>
          <a:p>
            <a:endParaRPr lang="en-GB"/>
          </a:p>
          <a:p>
            <a:r>
              <a:rPr lang="en-GB"/>
              <a:t>https://www.research4life.org/</a:t>
            </a:r>
          </a:p>
          <a:p>
            <a:endParaRPr lang="en-GB"/>
          </a:p>
          <a:p>
            <a:r>
              <a:rPr lang="en-GB"/>
              <a:t>statics.teams.cdn.office.net/evergreen-assets/</a:t>
            </a:r>
            <a:r>
              <a:rPr lang="en-GB" err="1"/>
              <a:t>safelinks</a:t>
            </a:r>
            <a:r>
              <a:rPr lang="en-GB"/>
              <a:t>/2/atp-safelinks.html</a:t>
            </a:r>
          </a:p>
          <a:p>
            <a:endParaRPr lang="en-GB"/>
          </a:p>
        </p:txBody>
      </p:sp>
      <p:sp>
        <p:nvSpPr>
          <p:cNvPr id="4" name="Slide Number Placeholder 3"/>
          <p:cNvSpPr>
            <a:spLocks noGrp="1"/>
          </p:cNvSpPr>
          <p:nvPr>
            <p:ph type="sldNum" sz="quarter" idx="5"/>
          </p:nvPr>
        </p:nvSpPr>
        <p:spPr/>
        <p:txBody>
          <a:bodyPr/>
          <a:lstStyle/>
          <a:p>
            <a:fld id="{F3D1A5C2-AE1B-4BD8-A021-D7A7B4BAD20B}" type="slidenum">
              <a:rPr lang="en-GB" smtClean="0"/>
              <a:t>1</a:t>
            </a:fld>
            <a:endParaRPr lang="en-GB"/>
          </a:p>
        </p:txBody>
      </p:sp>
    </p:spTree>
    <p:extLst>
      <p:ext uri="{BB962C8B-B14F-4D97-AF65-F5344CB8AC3E}">
        <p14:creationId xmlns:p14="http://schemas.microsoft.com/office/powerpoint/2010/main" val="382134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0D486-DDEE-40E5-4D0C-C86ECEF264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04BA3-FC40-2644-00DF-D5FACC33F3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5E840-CC1B-A650-FE4E-89D7413F26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A126F30-8BE9-8295-DC26-FC9AE294CFC1}"/>
              </a:ext>
            </a:extLst>
          </p:cNvPr>
          <p:cNvSpPr>
            <a:spLocks noGrp="1"/>
          </p:cNvSpPr>
          <p:nvPr>
            <p:ph type="sldNum" sz="quarter" idx="5"/>
          </p:nvPr>
        </p:nvSpPr>
        <p:spPr/>
        <p:txBody>
          <a:bodyPr/>
          <a:lstStyle/>
          <a:p>
            <a:fld id="{F3D1A5C2-AE1B-4BD8-A021-D7A7B4BAD20B}" type="slidenum">
              <a:rPr lang="en-GB" smtClean="0"/>
              <a:t>2</a:t>
            </a:fld>
            <a:endParaRPr lang="en-GB"/>
          </a:p>
        </p:txBody>
      </p:sp>
    </p:spTree>
    <p:extLst>
      <p:ext uri="{BB962C8B-B14F-4D97-AF65-F5344CB8AC3E}">
        <p14:creationId xmlns:p14="http://schemas.microsoft.com/office/powerpoint/2010/main" val="96964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Principles set out in the Declaration are that Knowledge are summarised as…</a:t>
            </a:r>
          </a:p>
          <a:p>
            <a:endParaRPr lang="en-GB" b="1"/>
          </a:p>
          <a:p>
            <a:r>
              <a:rPr lang="en-GB" b="1"/>
              <a:t>Universal </a:t>
            </a:r>
            <a:r>
              <a:rPr lang="en-GB"/>
              <a:t>– for the good of all</a:t>
            </a:r>
          </a:p>
          <a:p>
            <a:r>
              <a:rPr lang="en-GB" b="1"/>
              <a:t>Collaborative</a:t>
            </a:r>
            <a:r>
              <a:rPr lang="en-GB"/>
              <a:t> – prioritise collaboration over competition, transdisciplinary</a:t>
            </a:r>
          </a:p>
          <a:p>
            <a:r>
              <a:rPr lang="en-GB" b="1"/>
              <a:t>Inclusive</a:t>
            </a:r>
            <a:r>
              <a:rPr lang="en-GB"/>
              <a:t> – should consider all potential beneficiaries of the knowledge HE creates</a:t>
            </a:r>
          </a:p>
          <a:p>
            <a:r>
              <a:rPr lang="en-GB" b="1"/>
              <a:t>Sustainable </a:t>
            </a:r>
            <a:r>
              <a:rPr lang="en-GB"/>
              <a:t>– these practices should be carried out in a sustainable manner for providers, funders and participants.</a:t>
            </a:r>
          </a:p>
          <a:p>
            <a:endParaRPr lang="en-GB"/>
          </a:p>
          <a:p>
            <a:r>
              <a:rPr lang="en-GB" b="1"/>
              <a:t>Current signatories</a:t>
            </a:r>
            <a:r>
              <a:rPr lang="en-GB"/>
              <a:t> (as of end of January):</a:t>
            </a:r>
          </a:p>
          <a:p>
            <a:r>
              <a:rPr lang="en-GB"/>
              <a:t>435 Individuals, 28 HEIs, 52 Orgs… across 69 countries</a:t>
            </a:r>
          </a:p>
          <a:p>
            <a:endParaRPr lang="en-GB"/>
          </a:p>
          <a:p>
            <a:r>
              <a:rPr lang="en-GB" b="1"/>
              <a:t>QR code </a:t>
            </a:r>
            <a:r>
              <a:rPr lang="en-GB"/>
              <a:t>leads to the website </a:t>
            </a:r>
            <a:r>
              <a:rPr lang="en-GB" b="1"/>
              <a:t>‘Sign the Declaration’ page</a:t>
            </a:r>
            <a:r>
              <a:rPr lang="en-GB"/>
              <a:t>. Please invite people to read the Declaration and if they agree with it, sign and join us in the Knowledge Equity Network. </a:t>
            </a:r>
          </a:p>
          <a:p>
            <a:endParaRPr lang="en-GB"/>
          </a:p>
          <a:p>
            <a:r>
              <a:rPr lang="en-GB"/>
              <a:t>And then reach out and collaborate with us!</a:t>
            </a:r>
          </a:p>
        </p:txBody>
      </p:sp>
      <p:sp>
        <p:nvSpPr>
          <p:cNvPr id="4" name="Slide Number Placeholder 3"/>
          <p:cNvSpPr>
            <a:spLocks noGrp="1"/>
          </p:cNvSpPr>
          <p:nvPr>
            <p:ph type="sldNum" sz="quarter" idx="5"/>
          </p:nvPr>
        </p:nvSpPr>
        <p:spPr/>
        <p:txBody>
          <a:bodyPr/>
          <a:lstStyle/>
          <a:p>
            <a:fld id="{F3D1A5C2-AE1B-4BD8-A021-D7A7B4BAD20B}" type="slidenum">
              <a:rPr lang="en-GB" smtClean="0"/>
              <a:t>3</a:t>
            </a:fld>
            <a:endParaRPr lang="en-GB"/>
          </a:p>
        </p:txBody>
      </p:sp>
    </p:spTree>
    <p:extLst>
      <p:ext uri="{BB962C8B-B14F-4D97-AF65-F5344CB8AC3E}">
        <p14:creationId xmlns:p14="http://schemas.microsoft.com/office/powerpoint/2010/main" val="260980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https://commons.wikimedia.org/wiki/File:Cryogenic_electron_microscopy_workflow.svg</a:t>
            </a:r>
          </a:p>
        </p:txBody>
      </p:sp>
      <p:sp>
        <p:nvSpPr>
          <p:cNvPr id="4" name="Slide Number Placeholder 3"/>
          <p:cNvSpPr>
            <a:spLocks noGrp="1"/>
          </p:cNvSpPr>
          <p:nvPr>
            <p:ph type="sldNum" sz="quarter" idx="5"/>
          </p:nvPr>
        </p:nvSpPr>
        <p:spPr/>
        <p:txBody>
          <a:bodyPr/>
          <a:lstStyle/>
          <a:p>
            <a:fld id="{F3D1A5C2-AE1B-4BD8-A021-D7A7B4BAD20B}" type="slidenum">
              <a:rPr lang="en-GB" smtClean="0"/>
              <a:t>4</a:t>
            </a:fld>
            <a:endParaRPr lang="en-GB"/>
          </a:p>
        </p:txBody>
      </p:sp>
    </p:spTree>
    <p:extLst>
      <p:ext uri="{BB962C8B-B14F-4D97-AF65-F5344CB8AC3E}">
        <p14:creationId xmlns:p14="http://schemas.microsoft.com/office/powerpoint/2010/main" val="255257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a:solidFill>
                <a:srgbClr val="202122"/>
              </a:solidFill>
              <a:effectLst/>
              <a:cs typeface="Arial" panose="020B0604020202020204" pitchFamily="34" charset="0"/>
            </a:endParaRPr>
          </a:p>
          <a:p>
            <a:pPr algn="l"/>
            <a:r>
              <a:rPr lang="en-GB" b="0" i="0">
                <a:solidFill>
                  <a:srgbClr val="202122"/>
                </a:solidFill>
                <a:effectLst/>
                <a:cs typeface="Arial" panose="020B0604020202020204" pitchFamily="34" charset="0"/>
              </a:rPr>
              <a:t>Our mission is to </a:t>
            </a:r>
            <a:r>
              <a:rPr lang="en-GB" b="1" i="0">
                <a:solidFill>
                  <a:srgbClr val="202122"/>
                </a:solidFill>
                <a:effectLst/>
                <a:cs typeface="Arial" panose="020B0604020202020204" pitchFamily="34" charset="0"/>
              </a:rPr>
              <a:t>set knowledge free</a:t>
            </a:r>
            <a:r>
              <a:rPr lang="en-GB" b="0" i="0">
                <a:solidFill>
                  <a:srgbClr val="202122"/>
                </a:solidFill>
                <a:effectLst/>
                <a:cs typeface="Arial" panose="020B0604020202020204" pitchFamily="34" charset="0"/>
              </a:rPr>
              <a:t>. We work to ensure that everyone, everywhere has equitable access to create and consume information.</a:t>
            </a:r>
          </a:p>
          <a:p>
            <a:pPr algn="l"/>
            <a:r>
              <a:rPr lang="en-GB" b="0" i="0">
                <a:solidFill>
                  <a:srgbClr val="202122"/>
                </a:solidFill>
                <a:effectLst/>
                <a:cs typeface="Arial" panose="020B0604020202020204" pitchFamily="34" charset="0"/>
              </a:rPr>
              <a:t>We support the United Nations’ Sustainable Development Goal (SDG), to “ensure inclusive and equitable quality education and promote lifelong learning opportunities for all.”</a:t>
            </a:r>
          </a:p>
          <a:p>
            <a:endParaRPr lang="en-GB"/>
          </a:p>
        </p:txBody>
      </p:sp>
      <p:sp>
        <p:nvSpPr>
          <p:cNvPr id="4" name="Slide Number Placeholder 3"/>
          <p:cNvSpPr>
            <a:spLocks noGrp="1"/>
          </p:cNvSpPr>
          <p:nvPr>
            <p:ph type="sldNum" sz="quarter" idx="5"/>
          </p:nvPr>
        </p:nvSpPr>
        <p:spPr/>
        <p:txBody>
          <a:bodyPr/>
          <a:lstStyle/>
          <a:p>
            <a:fld id="{F3D1A5C2-AE1B-4BD8-A021-D7A7B4BAD20B}" type="slidenum">
              <a:rPr lang="en-GB" smtClean="0"/>
              <a:t>7</a:t>
            </a:fld>
            <a:endParaRPr lang="en-GB"/>
          </a:p>
        </p:txBody>
      </p:sp>
    </p:spTree>
    <p:extLst>
      <p:ext uri="{BB962C8B-B14F-4D97-AF65-F5344CB8AC3E}">
        <p14:creationId xmlns:p14="http://schemas.microsoft.com/office/powerpoint/2010/main" val="293994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Co-production of digital cultural knowledge with primary school children: fostering early digital literacy development, Research England and Durham University, Participatory Research, </a:t>
            </a:r>
            <a:r>
              <a:rPr lang="en-US" sz="1200" kern="1200">
                <a:solidFill>
                  <a:schemeClr val="tx1"/>
                </a:solidFill>
                <a:effectLst/>
                <a:latin typeface="+mn-lt"/>
                <a:ea typeface="+mn-ea"/>
                <a:cs typeface="+mn-cs"/>
              </a:rPr>
              <a:t>led by Dr Cristina Costa in collaboration with Nicole </a:t>
            </a:r>
            <a:r>
              <a:rPr lang="en-US" sz="1200" kern="1200" err="1">
                <a:solidFill>
                  <a:schemeClr val="tx1"/>
                </a:solidFill>
                <a:effectLst/>
                <a:latin typeface="+mn-lt"/>
                <a:ea typeface="+mn-ea"/>
                <a:cs typeface="+mn-cs"/>
              </a:rPr>
              <a:t>McIlvaney</a:t>
            </a:r>
            <a:r>
              <a:rPr lang="en-US" sz="1200" kern="1200">
                <a:solidFill>
                  <a:schemeClr val="tx1"/>
                </a:solidFill>
                <a:effectLst/>
                <a:latin typeface="+mn-lt"/>
                <a:ea typeface="+mn-ea"/>
                <a:cs typeface="+mn-cs"/>
              </a:rPr>
              <a:t>, and Jen Simpson, Durham University; Prof. Chrissi Nerantzi (Picture book consultancy), University of Leeds and Odysseas Frank, Norwich University of the Arts, </a:t>
            </a:r>
            <a:r>
              <a:rPr lang="en-US" sz="1200" u="sng" kern="1200">
                <a:solidFill>
                  <a:schemeClr val="tx1"/>
                </a:solidFill>
                <a:effectLst/>
                <a:latin typeface="+mn-lt"/>
                <a:ea typeface="+mn-ea"/>
                <a:cs typeface="+mn-cs"/>
                <a:hlinkClick r:id="rId3"/>
              </a:rPr>
              <a:t>https://sway.cloud.microsoft/ZpzedqtnHYd6zuk4?ref=Link&amp;loc=play</a:t>
            </a:r>
            <a:r>
              <a:rPr lang="en-GB"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rPr>
              <a:t>Outputs: 3 picture books available in English, Greek, Mandarin (forthcoming in German, Portuguese, Spanish)</a:t>
            </a:r>
            <a:endParaRPr lang="en-GB" sz="1200"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F3D1A5C2-AE1B-4BD8-A021-D7A7B4BAD20B}" type="slidenum">
              <a:rPr lang="en-GB" smtClean="0"/>
              <a:t>8</a:t>
            </a:fld>
            <a:endParaRPr lang="en-GB"/>
          </a:p>
        </p:txBody>
      </p:sp>
    </p:spTree>
    <p:extLst>
      <p:ext uri="{BB962C8B-B14F-4D97-AF65-F5344CB8AC3E}">
        <p14:creationId xmlns:p14="http://schemas.microsoft.com/office/powerpoint/2010/main" val="412514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Purpose of learning,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err="1">
                <a:solidFill>
                  <a:schemeClr val="tx1"/>
                </a:solidFill>
                <a:effectLst/>
                <a:latin typeface="+mn-lt"/>
                <a:ea typeface="+mn-ea"/>
                <a:cs typeface="+mn-cs"/>
              </a:rPr>
              <a:t>Bacsich</a:t>
            </a:r>
            <a:r>
              <a:rPr lang="en-GB" sz="1200" kern="1200">
                <a:solidFill>
                  <a:schemeClr val="tx1"/>
                </a:solidFill>
                <a:effectLst/>
                <a:latin typeface="+mn-lt"/>
                <a:ea typeface="+mn-ea"/>
                <a:cs typeface="+mn-cs"/>
              </a:rPr>
              <a:t>, P. 2025. A Timely and Thought-Provoking Analysis of the OER Landscape: A Call for Strategic Re-evaluation. 18 December 2025. LinkedIn. </a:t>
            </a:r>
            <a:r>
              <a:rPr lang="en-GB" sz="1200" u="sng" kern="1200">
                <a:solidFill>
                  <a:schemeClr val="tx1"/>
                </a:solidFill>
                <a:effectLst/>
                <a:latin typeface="+mn-lt"/>
                <a:ea typeface="+mn-ea"/>
                <a:cs typeface="+mn-cs"/>
                <a:hlinkClick r:id="rId3"/>
              </a:rPr>
              <a:t>https://www.linkedin.com/pulse/timely-thought-provoking-analysis-oer-landscape-call-paul-bacsich-cdzce/</a:t>
            </a:r>
            <a:endParaRPr lang="en-GB" sz="1200" u="sng" kern="1200">
              <a:solidFill>
                <a:schemeClr val="tx1"/>
              </a:solidFill>
              <a:effectLst/>
              <a:latin typeface="+mn-lt"/>
              <a:ea typeface="+mn-ea"/>
              <a:cs typeface="+mn-cs"/>
            </a:endParaRPr>
          </a:p>
          <a:p>
            <a:br>
              <a:rPr lang="en-GB"/>
            </a:br>
            <a:r>
              <a:rPr lang="en-GB"/>
              <a:t>Henke, J. and Pasternack, P. 2025. </a:t>
            </a:r>
            <a:r>
              <a:rPr lang="de-DE"/>
              <a:t>Hochschule in der ungesicherten Demokratie. Ansatzpunkte zur Stärkung der Resilienz. Institute für Hochschulforschung. </a:t>
            </a:r>
            <a:r>
              <a:rPr lang="en-GB"/>
              <a:t>Halle-Wittenberg. 10.5281/zenodo.17951293</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00">
                <a:effectLst/>
                <a:latin typeface="Aptos" panose="020B0004020202020204" pitchFamily="34" charset="0"/>
                <a:ea typeface="Aptos" panose="020B0004020202020204" pitchFamily="34" charset="0"/>
                <a:cs typeface="Times New Roman" panose="02020603050405020304" pitchFamily="18" charset="0"/>
              </a:rPr>
              <a:t>Tlili, A., Zhang, X., Lampropoulos, G. </a:t>
            </a:r>
            <a:r>
              <a:rPr lang="de-DE" sz="1200" i="1" kern="100">
                <a:effectLst/>
                <a:latin typeface="Aptos" panose="020B0004020202020204" pitchFamily="34" charset="0"/>
                <a:ea typeface="Aptos" panose="020B0004020202020204" pitchFamily="34" charset="0"/>
                <a:cs typeface="Times New Roman" panose="02020603050405020304" pitchFamily="18" charset="0"/>
              </a:rPr>
              <a:t>et al.</a:t>
            </a:r>
            <a:r>
              <a:rPr lang="de-DE" sz="1200" kern="100">
                <a:effectLst/>
                <a:latin typeface="Aptos" panose="020B0004020202020204" pitchFamily="34" charset="0"/>
                <a:ea typeface="Aptos" panose="020B0004020202020204" pitchFamily="34" charset="0"/>
                <a:cs typeface="Times New Roman" panose="02020603050405020304" pitchFamily="18" charset="0"/>
              </a:rPr>
              <a:t> </a:t>
            </a:r>
            <a:r>
              <a:rPr lang="en-GB" sz="1200" kern="100">
                <a:effectLst/>
                <a:latin typeface="Aptos" panose="020B0004020202020204" pitchFamily="34" charset="0"/>
                <a:ea typeface="Aptos" panose="020B0004020202020204" pitchFamily="34" charset="0"/>
                <a:cs typeface="Times New Roman" panose="02020603050405020304" pitchFamily="18" charset="0"/>
              </a:rPr>
              <a:t>2025. Uncovering the black box effect of Open Educational Resources (OER) and practices (OEP): a meta-analysis and meta-synthesis from the perspective of activity theory. </a:t>
            </a:r>
            <a:r>
              <a:rPr lang="en-GB" sz="1200" i="1" kern="100">
                <a:effectLst/>
                <a:latin typeface="Aptos" panose="020B0004020202020204" pitchFamily="34" charset="0"/>
                <a:ea typeface="Aptos" panose="020B0004020202020204" pitchFamily="34" charset="0"/>
                <a:cs typeface="Times New Roman" panose="02020603050405020304" pitchFamily="18" charset="0"/>
              </a:rPr>
              <a:t>Humanities and Social Sciences Communications.</a:t>
            </a:r>
            <a:r>
              <a:rPr lang="en-GB" sz="1200" kern="100">
                <a:effectLst/>
                <a:latin typeface="Aptos" panose="020B0004020202020204" pitchFamily="34" charset="0"/>
                <a:ea typeface="Aptos" panose="020B0004020202020204" pitchFamily="34" charset="0"/>
                <a:cs typeface="Times New Roman" panose="02020603050405020304" pitchFamily="18" charset="0"/>
              </a:rPr>
              <a:t> 12, 504. </a:t>
            </a:r>
            <a:r>
              <a:rPr lang="en-GB" sz="1200" u="sng" kern="10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https://doi.org/10.1057/s41599-025-04644-y</a:t>
            </a:r>
            <a:r>
              <a:rPr lang="en-GB" sz="1200" kern="100">
                <a:effectLst/>
                <a:latin typeface="Aptos" panose="020B0004020202020204" pitchFamily="34" charset="0"/>
                <a:ea typeface="Aptos" panose="020B0004020202020204" pitchFamily="34" charset="0"/>
                <a:cs typeface="Times New Roman" panose="02020603050405020304" pitchFamily="18" charset="0"/>
              </a:rPr>
              <a:t> </a:t>
            </a:r>
          </a:p>
          <a:p>
            <a:br>
              <a:rPr lang="en-GB"/>
            </a:br>
            <a:r>
              <a:rPr lang="en-GB" sz="1200" b="0" i="0" kern="1200">
                <a:solidFill>
                  <a:schemeClr val="tx1"/>
                </a:solidFill>
                <a:effectLst/>
                <a:latin typeface="+mn-lt"/>
                <a:ea typeface="+mn-ea"/>
                <a:cs typeface="+mn-cs"/>
              </a:rPr>
              <a:t>UNESCO 2023. Global education monitoring report summary, 2023: technology in education: a tool on whose terms? https://doi.org/10.54676/HABJ1624</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“Education is criticized as being slow to change, stuck in the past and a laggard when it comes to innovation.” (UNESCO, 2023,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mn-lt"/>
                <a:ea typeface="+mn-ea"/>
                <a:cs typeface="+mn-cs"/>
              </a:rPr>
              <a:t>“There is little robust evidence on digital technology’s added value in education. […] A lot of the evidence comes from those trying to sell it.” (UNESCO&lt; 2023, 1)</a:t>
            </a:r>
            <a:br>
              <a:rPr lang="en-GB"/>
            </a:br>
            <a:br>
              <a:rPr lang="en-GB"/>
            </a:br>
            <a:r>
              <a:rPr lang="en-GB" sz="1200"/>
              <a:t>“</a:t>
            </a:r>
            <a:r>
              <a:rPr lang="de-DE" sz="1200"/>
              <a:t>An der übergroßen Mehrheit der Hochschulen </a:t>
            </a:r>
            <a:r>
              <a:rPr lang="de-DE" sz="1200">
                <a:highlight>
                  <a:srgbClr val="FFFF00"/>
                </a:highlight>
              </a:rPr>
              <a:t>dominiert Ratlosigkeit</a:t>
            </a:r>
            <a:r>
              <a:rPr lang="de-DE" sz="1200"/>
              <a:t>, </a:t>
            </a:r>
            <a:r>
              <a:rPr lang="de-DE" sz="1200">
                <a:highlight>
                  <a:srgbClr val="FFFF00"/>
                </a:highlight>
              </a:rPr>
              <a:t>wie demokratische Orientierungen und Handlungsfertigkeiten durch das Studium gefördert werden könnten</a:t>
            </a:r>
            <a:r>
              <a:rPr lang="de-DE" sz="1200"/>
              <a:t>.“ </a:t>
            </a:r>
            <a:r>
              <a:rPr lang="en-GB" sz="1200"/>
              <a:t>(Henke und Pasternack, </a:t>
            </a:r>
            <a:r>
              <a:rPr lang="de-DE" sz="1200"/>
              <a:t>2025, 5)</a:t>
            </a:r>
          </a:p>
          <a:p>
            <a:br>
              <a:rPr lang="en-GB" sz="1200" b="0" i="0" kern="1200">
                <a:solidFill>
                  <a:schemeClr val="tx1"/>
                </a:solidFill>
                <a:effectLst/>
                <a:latin typeface="+mn-lt"/>
                <a:ea typeface="+mn-ea"/>
                <a:cs typeface="+mn-cs"/>
              </a:rPr>
            </a:br>
            <a:r>
              <a:rPr lang="en-GB" sz="1200" b="0" i="0" kern="1200">
                <a:solidFill>
                  <a:schemeClr val="tx1"/>
                </a:solidFill>
                <a:effectLst/>
                <a:latin typeface="+mn-lt"/>
                <a:ea typeface="+mn-ea"/>
                <a:cs typeface="+mn-cs"/>
              </a:rPr>
              <a:t>-</a:t>
            </a:r>
          </a:p>
          <a:p>
            <a:pPr marL="0" indent="0">
              <a:buNone/>
            </a:pPr>
            <a:r>
              <a:rPr lang="en-GB" sz="1200" kern="100">
                <a:latin typeface="Aptos" panose="020B0004020202020204" pitchFamily="34" charset="0"/>
                <a:ea typeface="Aptos" panose="020B0004020202020204" pitchFamily="34" charset="0"/>
                <a:cs typeface="Times New Roman" panose="02020603050405020304" pitchFamily="18" charset="0"/>
              </a:rPr>
              <a:t>OER for transmission is limiting!</a:t>
            </a:r>
          </a:p>
          <a:p>
            <a:pPr marL="0" indent="0">
              <a:buNone/>
            </a:pPr>
            <a:r>
              <a:rPr lang="en-GB" sz="1200" kern="100">
                <a:latin typeface="Aptos" panose="020B0004020202020204" pitchFamily="34" charset="0"/>
                <a:ea typeface="Aptos" panose="020B0004020202020204" pitchFamily="34" charset="0"/>
                <a:cs typeface="Times New Roman" panose="02020603050405020304" pitchFamily="18" charset="0"/>
              </a:rPr>
              <a:t>“The results highlighted that in almost 97% of the studies, the creation and distribution of OER was solely by the teacher. […] our results revealed that most of the </a:t>
            </a:r>
            <a:r>
              <a:rPr lang="en-GB" sz="1200" kern="100" err="1">
                <a:latin typeface="Aptos" panose="020B0004020202020204" pitchFamily="34" charset="0"/>
                <a:ea typeface="Aptos" panose="020B0004020202020204" pitchFamily="34" charset="0"/>
                <a:cs typeface="Times New Roman" panose="02020603050405020304" pitchFamily="18" charset="0"/>
              </a:rPr>
              <a:t>analyzed</a:t>
            </a:r>
            <a:r>
              <a:rPr lang="en-GB" sz="1200" kern="100">
                <a:latin typeface="Aptos" panose="020B0004020202020204" pitchFamily="34" charset="0"/>
                <a:ea typeface="Aptos" panose="020B0004020202020204" pitchFamily="34" charset="0"/>
                <a:cs typeface="Times New Roman" panose="02020603050405020304" pitchFamily="18" charset="0"/>
              </a:rPr>
              <a:t> studies simply changed the content license to open and continued to rely on traditional teaching practices, wherein students primarily act as consumers of knowledge. Indeed, such an approach does not fully leverage the potential of OER and OEP to transform educational experiences. </a:t>
            </a:r>
            <a:r>
              <a:rPr lang="en-GB" sz="1200" kern="100">
                <a:highlight>
                  <a:srgbClr val="FFFF00"/>
                </a:highlight>
                <a:latin typeface="Aptos" panose="020B0004020202020204" pitchFamily="34" charset="0"/>
                <a:ea typeface="Aptos" panose="020B0004020202020204" pitchFamily="34" charset="0"/>
                <a:cs typeface="Times New Roman" panose="02020603050405020304" pitchFamily="18" charset="0"/>
              </a:rPr>
              <a:t>Instead of fostering active learning and engagement, these studies maintained conventional pedagogical methods, thus limiting the potential benefits that open resources and practices could offer. This explains the low effect on students’ learning performance since simply changing a content license from commercial to open does not imply a change in performance.</a:t>
            </a:r>
            <a:r>
              <a:rPr lang="en-GB" sz="1200" kern="100">
                <a:latin typeface="Aptos" panose="020B0004020202020204" pitchFamily="34" charset="0"/>
                <a:ea typeface="Aptos" panose="020B0004020202020204" pitchFamily="34" charset="0"/>
                <a:cs typeface="Times New Roman" panose="02020603050405020304" pitchFamily="18" charset="0"/>
              </a:rPr>
              <a:t>” (Tlili et al., 2025, 9)</a:t>
            </a:r>
          </a:p>
          <a:p>
            <a:pPr marL="0" indent="0">
              <a:buNone/>
            </a:pPr>
            <a:endParaRPr lang="en-GB" sz="1200"/>
          </a:p>
          <a:p>
            <a:pPr marL="0" indent="0">
              <a:buNone/>
            </a:pPr>
            <a:r>
              <a:rPr lang="en-GB" sz="1200"/>
              <a:t>Advocacy is not enough! </a:t>
            </a:r>
          </a:p>
          <a:p>
            <a:pPr marL="0" indent="0">
              <a:buNone/>
            </a:pPr>
            <a:r>
              <a:rPr lang="en-GB" sz="1200"/>
              <a:t>There is “… </a:t>
            </a:r>
            <a:r>
              <a:rPr lang="en-GB" sz="1200">
                <a:highlight>
                  <a:srgbClr val="FFFF00"/>
                </a:highlight>
              </a:rPr>
              <a:t>a need to re-evaluate the effectiveness of advocacy-led approaches </a:t>
            </a:r>
            <a:r>
              <a:rPr lang="en-GB" sz="1200"/>
              <a:t>and to focus more on the structural conditions required for policy success in the various educational sectors.” </a:t>
            </a:r>
            <a:r>
              <a:rPr lang="en-GB" sz="1200" err="1"/>
              <a:t>Bacsich</a:t>
            </a:r>
            <a:r>
              <a:rPr lang="en-GB" sz="1200"/>
              <a:t> (2025, online)</a:t>
            </a:r>
            <a:br>
              <a:rPr lang="en-GB" sz="1200"/>
            </a:br>
            <a:endParaRPr lang="en-GB" sz="1200"/>
          </a:p>
          <a:p>
            <a:pPr marL="0" indent="0">
              <a:buNone/>
            </a:pPr>
            <a:endParaRPr lang="de-DE" sz="1200"/>
          </a:p>
          <a:p>
            <a:pPr marL="0" indent="0">
              <a:buNone/>
            </a:pPr>
            <a:r>
              <a:rPr lang="en-GB" sz="1200"/>
              <a:t>Digital tech seems to be driving: What are the implications? </a:t>
            </a:r>
          </a:p>
          <a:p>
            <a:pPr marL="0" indent="0">
              <a:buNone/>
            </a:pPr>
            <a:r>
              <a:rPr lang="en-GB" sz="1200"/>
              <a:t>“There is </a:t>
            </a:r>
            <a:r>
              <a:rPr lang="en-GB" sz="1200">
                <a:highlight>
                  <a:srgbClr val="FFFF00"/>
                </a:highlight>
              </a:rPr>
              <a:t>little robust evidence on digital technology’s added value in education</a:t>
            </a:r>
            <a:r>
              <a:rPr lang="en-GB" sz="1200"/>
              <a:t>. […] A lot of the evidence comes from those trying to sell it.” (UNESCO&lt; 2023, 1)</a:t>
            </a:r>
            <a:br>
              <a:rPr lang="en-GB" sz="1200" b="0" i="0" kern="1200">
                <a:solidFill>
                  <a:schemeClr val="tx1"/>
                </a:solidFill>
                <a:effectLst/>
                <a:latin typeface="+mn-lt"/>
                <a:ea typeface="+mn-ea"/>
                <a:cs typeface="+mn-cs"/>
              </a:rPr>
            </a:br>
            <a:endParaRPr lang="en-GB"/>
          </a:p>
        </p:txBody>
      </p:sp>
      <p:sp>
        <p:nvSpPr>
          <p:cNvPr id="4" name="Slide Number Placeholder 3"/>
          <p:cNvSpPr>
            <a:spLocks noGrp="1"/>
          </p:cNvSpPr>
          <p:nvPr>
            <p:ph type="sldNum" sz="quarter" idx="5"/>
          </p:nvPr>
        </p:nvSpPr>
        <p:spPr/>
        <p:txBody>
          <a:bodyPr/>
          <a:lstStyle/>
          <a:p>
            <a:fld id="{F3D1A5C2-AE1B-4BD8-A021-D7A7B4BAD20B}" type="slidenum">
              <a:rPr lang="en-GB" smtClean="0"/>
              <a:t>9</a:t>
            </a:fld>
            <a:endParaRPr lang="en-GB"/>
          </a:p>
        </p:txBody>
      </p:sp>
    </p:spTree>
    <p:extLst>
      <p:ext uri="{BB962C8B-B14F-4D97-AF65-F5344CB8AC3E}">
        <p14:creationId xmlns:p14="http://schemas.microsoft.com/office/powerpoint/2010/main" val="392896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7518-AAA4-171D-ED31-8264FD3AE8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D72068-0BB4-AE1D-05B5-24176E000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D64D8-C76A-83FC-9EBF-4CD68F20F2EE}"/>
              </a:ext>
            </a:extLst>
          </p:cNvPr>
          <p:cNvSpPr>
            <a:spLocks noGrp="1"/>
          </p:cNvSpPr>
          <p:nvPr>
            <p:ph type="body" idx="1"/>
          </p:nvPr>
        </p:nvSpPr>
        <p:spPr/>
        <p:txBody>
          <a:bodyPr/>
          <a:lstStyle/>
          <a:p>
            <a:r>
              <a:rPr lang="en-GB" sz="1200">
                <a:effectLst/>
                <a:latin typeface="Calibri" panose="020F0502020204030204" pitchFamily="34" charset="0"/>
                <a:ea typeface="Times New Roman" panose="02020603050405020304" pitchFamily="18" charset="0"/>
                <a:cs typeface="Times New Roman" panose="02020603050405020304" pitchFamily="18" charset="0"/>
              </a:rPr>
              <a:t>Also implementing, trying it out</a:t>
            </a:r>
          </a:p>
          <a:p>
            <a:r>
              <a:rPr lang="en-GB" sz="1200">
                <a:effectLst/>
                <a:latin typeface="Calibri" panose="020F0502020204030204" pitchFamily="34" charset="0"/>
                <a:ea typeface="Times New Roman" panose="02020603050405020304" pitchFamily="18" charset="0"/>
                <a:cs typeface="Times New Roman" panose="02020603050405020304" pitchFamily="18" charset="0"/>
              </a:rPr>
              <a:t>PBL, with students in partnership</a:t>
            </a:r>
          </a:p>
          <a:p>
            <a:r>
              <a:rPr lang="en-GB" sz="1200">
                <a:effectLst/>
                <a:latin typeface="Calibri" panose="020F0502020204030204" pitchFamily="34" charset="0"/>
                <a:ea typeface="Times New Roman" panose="02020603050405020304" pitchFamily="18" charset="0"/>
                <a:cs typeface="Times New Roman" panose="02020603050405020304" pitchFamily="18" charset="0"/>
              </a:rPr>
              <a:t>Openness and collaboration build in</a:t>
            </a:r>
          </a:p>
          <a:p>
            <a:r>
              <a:rPr lang="en-GB" sz="1200">
                <a:effectLst/>
                <a:latin typeface="Calibri" panose="020F0502020204030204" pitchFamily="34" charset="0"/>
                <a:ea typeface="Times New Roman" panose="02020603050405020304" pitchFamily="18" charset="0"/>
                <a:cs typeface="Times New Roman" panose="02020603050405020304" pitchFamily="18" charset="0"/>
              </a:rPr>
              <a:t>Focus on thinking, discovery learning </a:t>
            </a:r>
          </a:p>
          <a:p>
            <a:r>
              <a:rPr lang="en-GB" sz="1200">
                <a:effectLst/>
                <a:latin typeface="Calibri" panose="020F0502020204030204" pitchFamily="34" charset="0"/>
                <a:ea typeface="Times New Roman" panose="02020603050405020304" pitchFamily="18" charset="0"/>
                <a:cs typeface="Times New Roman" panose="02020603050405020304" pitchFamily="18" charset="0"/>
              </a:rPr>
              <a:t>experimenting</a:t>
            </a:r>
          </a:p>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Embrace AI – but we have traffic lights (Dignan towards evolutionary organisation – fluidity, not hard stops)</a:t>
            </a:r>
          </a:p>
          <a:p>
            <a:r>
              <a:rPr lang="en-GB" sz="1200">
                <a:effectLst/>
                <a:latin typeface="Calibri" panose="020F0502020204030204" pitchFamily="34" charset="0"/>
                <a:ea typeface="Times New Roman" panose="02020603050405020304" pitchFamily="18" charset="0"/>
                <a:cs typeface="Times New Roman" panose="02020603050405020304" pitchFamily="18" charset="0"/>
              </a:rPr>
              <a:t>John Palfreyman (tutor) a roundabout not just for assessment, for learning… not just for students, also for staff</a:t>
            </a:r>
          </a:p>
          <a:p>
            <a:r>
              <a:rPr lang="en-GB" sz="1200" err="1">
                <a:effectLst/>
                <a:latin typeface="Calibri" panose="020F0502020204030204" pitchFamily="34" charset="0"/>
                <a:ea typeface="Times New Roman" panose="02020603050405020304" pitchFamily="18" charset="0"/>
                <a:cs typeface="Times New Roman" panose="02020603050405020304" pitchFamily="18" charset="0"/>
              </a:rPr>
              <a:t>Parnership</a:t>
            </a: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Reimagining how we teach, how we learn</a:t>
            </a:r>
          </a:p>
          <a:p>
            <a:r>
              <a:rPr lang="en-GB" sz="1200">
                <a:effectLst/>
                <a:latin typeface="Calibri" panose="020F0502020204030204" pitchFamily="34" charset="0"/>
                <a:ea typeface="Times New Roman" panose="02020603050405020304" pitchFamily="18" charset="0"/>
                <a:cs typeface="Times New Roman" panose="02020603050405020304" pitchFamily="18" charset="0"/>
              </a:rPr>
              <a:t>With our students</a:t>
            </a:r>
          </a:p>
          <a:p>
            <a:r>
              <a:rPr lang="en-GB" sz="1200">
                <a:effectLst/>
                <a:latin typeface="Calibri" panose="020F0502020204030204" pitchFamily="34" charset="0"/>
                <a:ea typeface="Times New Roman" panose="02020603050405020304" pitchFamily="18" charset="0"/>
                <a:cs typeface="Times New Roman" panose="02020603050405020304" pitchFamily="18" charset="0"/>
              </a:rPr>
              <a:t>Module example, using PBL, AI-enabled</a:t>
            </a:r>
          </a:p>
          <a:p>
            <a:r>
              <a:rPr lang="en-GB" sz="1200">
                <a:effectLst/>
                <a:latin typeface="Calibri" panose="020F0502020204030204" pitchFamily="34" charset="0"/>
                <a:ea typeface="Times New Roman" panose="02020603050405020304" pitchFamily="18" charset="0"/>
                <a:cs typeface="Times New Roman" panose="02020603050405020304" pitchFamily="18" charset="0"/>
              </a:rPr>
              <a:t>Human-to-human collab and human-machine</a:t>
            </a:r>
          </a:p>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Building trust</a:t>
            </a:r>
          </a:p>
          <a:p>
            <a:r>
              <a:rPr lang="en-GB" sz="1200">
                <a:effectLst/>
                <a:latin typeface="Calibri" panose="020F0502020204030204" pitchFamily="34" charset="0"/>
                <a:ea typeface="Times New Roman" panose="02020603050405020304" pitchFamily="18" charset="0"/>
                <a:cs typeface="Times New Roman" panose="02020603050405020304" pitchFamily="18" charset="0"/>
              </a:rPr>
              <a:t>Building relationships</a:t>
            </a:r>
          </a:p>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a:t>
            </a:r>
          </a:p>
          <a:p>
            <a:r>
              <a:rPr lang="en-GB" sz="1200" b="0" i="0" kern="1200">
                <a:solidFill>
                  <a:schemeClr val="tx1"/>
                </a:solidFill>
                <a:effectLst/>
                <a:latin typeface="+mn-lt"/>
                <a:ea typeface="+mn-ea"/>
                <a:cs typeface="+mn-cs"/>
              </a:rPr>
              <a:t>Nerantzi, C. 2025. </a:t>
            </a:r>
            <a:r>
              <a:rPr lang="en-GB" sz="1200" b="0" i="1" kern="1200">
                <a:solidFill>
                  <a:schemeClr val="tx1"/>
                </a:solidFill>
                <a:effectLst/>
                <a:latin typeface="+mn-lt"/>
                <a:ea typeface="+mn-ea"/>
                <a:cs typeface="+mn-cs"/>
              </a:rPr>
              <a:t>Module companion. EDUC5272M Education in a digital society</a:t>
            </a:r>
            <a:r>
              <a:rPr lang="en-GB" sz="1200" b="0" i="0" kern="1200">
                <a:solidFill>
                  <a:schemeClr val="tx1"/>
                </a:solidFill>
                <a:effectLst/>
                <a:latin typeface="+mn-lt"/>
                <a:ea typeface="+mn-ea"/>
                <a:cs typeface="+mn-cs"/>
              </a:rPr>
              <a:t>. 2025/26. School of Education. University of Leeds. DOI: </a:t>
            </a:r>
            <a:r>
              <a:rPr lang="en-GB" sz="1200" b="0" i="0" u="sng" kern="1200">
                <a:solidFill>
                  <a:schemeClr val="tx1"/>
                </a:solidFill>
                <a:effectLst/>
                <a:latin typeface="+mn-lt"/>
                <a:ea typeface="+mn-ea"/>
                <a:cs typeface="+mn-cs"/>
                <a:hlinkClick r:id="rId3"/>
              </a:rPr>
              <a:t>doi.org/10.63560/moco8986</a:t>
            </a:r>
            <a:endParaRPr lang="en-GB" sz="1200" b="0" i="0" u="sng" kern="1200">
              <a:solidFill>
                <a:schemeClr val="tx1"/>
              </a:solidFill>
              <a:effectLst/>
              <a:latin typeface="+mn-lt"/>
              <a:ea typeface="+mn-ea"/>
              <a:cs typeface="+mn-cs"/>
            </a:endParaRPr>
          </a:p>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On successful completion of the module you will have demonstrated the following </a:t>
            </a:r>
            <a:r>
              <a:rPr lang="en-GB" sz="1200" b="1">
                <a:effectLst/>
                <a:latin typeface="Calibri" panose="020F0502020204030204" pitchFamily="34" charset="0"/>
                <a:ea typeface="Times New Roman" panose="02020603050405020304" pitchFamily="18" charset="0"/>
                <a:cs typeface="Times New Roman" panose="02020603050405020304" pitchFamily="18" charset="0"/>
              </a:rPr>
              <a:t>Learning Outcomes (LO) </a:t>
            </a:r>
            <a:r>
              <a:rPr lang="en-GB" sz="1200">
                <a:effectLst/>
                <a:latin typeface="Calibri" panose="020F0502020204030204" pitchFamily="34" charset="0"/>
                <a:ea typeface="Times New Roman" panose="02020603050405020304" pitchFamily="18" charset="0"/>
                <a:cs typeface="Times New Roman" panose="02020603050405020304" pitchFamily="18" charset="0"/>
              </a:rPr>
              <a:t>relevant to the subject:</a:t>
            </a:r>
            <a:endParaRPr lang="en-GB" sz="1400">
              <a:effectLst/>
              <a:latin typeface="Times New Roman" panose="02020603050405020304" pitchFamily="18" charset="0"/>
              <a:ea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LO1: Critically assess key contemporary debates of digital technology, education and society in your professional context.</a:t>
            </a:r>
            <a:endParaRPr lang="en-GB" sz="1400">
              <a:effectLst/>
              <a:latin typeface="Times New Roman" panose="02020603050405020304" pitchFamily="18" charset="0"/>
              <a:ea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LO2: Apply specific learning theories relevant to digital education in your professional context.</a:t>
            </a:r>
            <a:endParaRPr lang="en-GB" sz="1400">
              <a:effectLst/>
              <a:latin typeface="Times New Roman" panose="02020603050405020304" pitchFamily="18" charset="0"/>
              <a:ea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a:effectLst/>
              <a:latin typeface="Times New Roman" panose="02020603050405020304" pitchFamily="18" charset="0"/>
              <a:ea typeface="Times New Roman" panose="02020603050405020304" pitchFamily="18" charset="0"/>
            </a:endParaRPr>
          </a:p>
          <a:p>
            <a:r>
              <a:rPr lang="en-GB" sz="1200">
                <a:effectLst/>
                <a:latin typeface="Calibri" panose="020F0502020204030204" pitchFamily="34" charset="0"/>
                <a:ea typeface="Times New Roman" panose="02020603050405020304" pitchFamily="18" charset="0"/>
                <a:cs typeface="Times New Roman" panose="02020603050405020304" pitchFamily="18" charset="0"/>
              </a:rPr>
              <a:t>LO3: Critically reflect on a range of digital technologies and practices in your professional context.</a:t>
            </a:r>
          </a:p>
          <a:p>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Bef>
                <a:spcPts val="0"/>
              </a:spcBef>
              <a:buNone/>
            </a:pPr>
            <a:r>
              <a:rPr lang="en-GB" sz="1400"/>
              <a:t>Nerantzi, C. 2025. </a:t>
            </a:r>
            <a:r>
              <a:rPr lang="en-GB" sz="1400" i="1"/>
              <a:t>Module companion. EDUC5272M Education in a digital society</a:t>
            </a:r>
            <a:r>
              <a:rPr lang="en-GB" sz="1400"/>
              <a:t>. 2025/26. School of Education. University of Leeds. DOI: </a:t>
            </a:r>
            <a:r>
              <a:rPr lang="en-GB" sz="1400" u="sng">
                <a:hlinkClick r:id="rId3"/>
              </a:rPr>
              <a:t>doi.org/10.63560/moco8986</a:t>
            </a:r>
            <a:endParaRPr lang="en-GB" sz="1400" u="sng"/>
          </a:p>
          <a:p>
            <a:pPr marL="0" indent="0" algn="l">
              <a:lnSpc>
                <a:spcPct val="120000"/>
              </a:lnSpc>
              <a:spcBef>
                <a:spcPts val="0"/>
              </a:spcBef>
              <a:buNone/>
            </a:pPr>
            <a:endParaRPr lang="en-GB" sz="1400">
              <a:effectLst/>
              <a:ea typeface="Calibri" panose="020F0502020204030204" pitchFamily="34" charset="0"/>
            </a:endParaRPr>
          </a:p>
          <a:p>
            <a:pPr>
              <a:lnSpc>
                <a:spcPct val="120000"/>
              </a:lnSpc>
              <a:spcBef>
                <a:spcPts val="0"/>
              </a:spcBef>
              <a:buNone/>
            </a:pPr>
            <a:r>
              <a:rPr lang="en-GB" sz="1400"/>
              <a:t>Nerantzi, C., Chai. Z. F., </a:t>
            </a:r>
            <a:r>
              <a:rPr lang="en-GB" sz="1400" err="1"/>
              <a:t>Poradowska</a:t>
            </a:r>
            <a:r>
              <a:rPr lang="en-GB" sz="1400"/>
              <a:t>, A. and </a:t>
            </a:r>
            <a:r>
              <a:rPr lang="en-GB" sz="1400" err="1"/>
              <a:t>Pavlopoulou</a:t>
            </a:r>
            <a:r>
              <a:rPr lang="en-GB" sz="1400"/>
              <a:t>, M. 2025. Mission possible. Media and Learning Association. 22 September 2025. </a:t>
            </a:r>
            <a:r>
              <a:rPr lang="en-GB" sz="1400" u="sng">
                <a:hlinkClick r:id="rId4"/>
              </a:rPr>
              <a:t>https://media-and-learning.eu/type/featured-articles/mission-possible/</a:t>
            </a:r>
            <a:r>
              <a:rPr lang="en-GB" sz="1400"/>
              <a:t> </a:t>
            </a:r>
          </a:p>
          <a:p>
            <a:endParaRPr lang="en-GB" sz="1400">
              <a:effectLst/>
              <a:latin typeface="Times New Roman" panose="02020603050405020304" pitchFamily="18" charset="0"/>
              <a:ea typeface="Times New Roman" panose="02020603050405020304" pitchFamily="18" charset="0"/>
            </a:endParaRPr>
          </a:p>
          <a:p>
            <a:endParaRPr lang="en-GB"/>
          </a:p>
        </p:txBody>
      </p:sp>
      <p:sp>
        <p:nvSpPr>
          <p:cNvPr id="4" name="Slide Number Placeholder 3">
            <a:extLst>
              <a:ext uri="{FF2B5EF4-FFF2-40B4-BE49-F238E27FC236}">
                <a16:creationId xmlns:a16="http://schemas.microsoft.com/office/drawing/2014/main" id="{954C0CBC-6103-8DE4-612F-FD4530C7A2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5476F-A808-1F46-A368-07984F6DA2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6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Korosec, M. and Ford, C. 2025. Rewiring UK higher education: Urgent strategies for surviving and thriving in a disrupted sector, D2L. https://www.d2l.com/wp-content/uploads/2025/06/14-july-184198-D2L-Guide-Rewiring-HE-Superside.pdf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Lesko, I. 2025. Prepare for the long run. Strategies for affecting governmental OER policy. Developments by international organisations. Open Universiteit. https://doi.org/10.71583/20251127il</a:t>
            </a:r>
            <a:br>
              <a:rPr lang="en-GB"/>
            </a:br>
            <a:br>
              <a:rPr lang="en-GB"/>
            </a:br>
            <a:r>
              <a:rPr lang="en-GB"/>
              <a:t>https://research.ou.nl/en/publications/prepare-for-the-long-run-strategies-for-affecting-governmental-oe/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UNESCO 2022. The 2019 UNESCO Recommendation on Open Educational Resources (OER): supporting universal access to information through quality open learning materials. </a:t>
            </a:r>
            <a:r>
              <a:rPr lang="en-GB" u="sng">
                <a:hlinkClick r:id="rId3"/>
              </a:rPr>
              <a:t>https://unesdoc.unesco.org/ark:/48223/pf0000383205?posInSet=8&amp;queryId=a2ef199f-3c2f-4ca8-abcb-1c685737ee72</a:t>
            </a:r>
            <a:r>
              <a:rPr lang="en-GB"/>
              <a:t> </a:t>
            </a:r>
          </a:p>
          <a:p>
            <a:endParaRPr lang="en-GB"/>
          </a:p>
          <a:p>
            <a:pPr marL="0" indent="0">
              <a:buNone/>
            </a:pPr>
            <a:r>
              <a:rPr lang="en-GB"/>
              <a:t>We must adapt, linked to sustainability vital</a:t>
            </a:r>
          </a:p>
          <a:p>
            <a:pPr marL="0" indent="0">
              <a:buNone/>
            </a:pPr>
            <a:r>
              <a:rPr lang="en-GB"/>
              <a:t>“Higher education is standing at a pivotal moment - where inertia is no longer an option and transformation is a strategic necessity. Across the globe, institutions are contending with intersecting forces: financial instability, shifting learner expectations, rapid technological change and rising digital threats. The question is no longer if higher education must adapt - but how, how quickly and how sustainably.” (Korosec and Ford, 2025, 24) </a:t>
            </a:r>
          </a:p>
          <a:p>
            <a:pPr marL="0" indent="0">
              <a:buNone/>
            </a:pPr>
            <a:endParaRPr lang="en-GB"/>
          </a:p>
          <a:p>
            <a:pPr marL="0" indent="0">
              <a:buNone/>
            </a:pPr>
            <a:r>
              <a:rPr lang="en-GB"/>
              <a:t>The ripple effect of sharing</a:t>
            </a:r>
          </a:p>
          <a:p>
            <a:pPr marL="0" indent="0">
              <a:buNone/>
            </a:pPr>
            <a:r>
              <a:rPr lang="en-GB"/>
              <a:t>“Open educational resources represent a unique tool to foster learning and knowledge sharing, which are essential to build inclusive knowledge societies and to achieve the Sustainable Development Goals.” (UNESCO, 2022, 4)</a:t>
            </a:r>
          </a:p>
          <a:p>
            <a:pPr marL="0" indent="0">
              <a:buNone/>
            </a:pPr>
            <a:endParaRPr lang="en-GB"/>
          </a:p>
          <a:p>
            <a:pPr marL="0" indent="0">
              <a:buNone/>
            </a:pPr>
            <a:r>
              <a:rPr lang="en-GB"/>
              <a:t>Networks and communities play key role in normalising open</a:t>
            </a:r>
          </a:p>
          <a:p>
            <a:pPr marL="0" indent="0">
              <a:buNone/>
            </a:pPr>
            <a:r>
              <a:rPr lang="en-GB"/>
              <a:t>“Future collaboration strategies could focus on supporting the creation of OER or Open Education coalitions or networks that could serve as a vehicle for mainstreaming OER in respective countries, states and provinces.” (Lesko, 2025, 133)</a:t>
            </a:r>
          </a:p>
          <a:p>
            <a:pPr marL="0" indent="0">
              <a:buNone/>
            </a:pPr>
            <a:endParaRPr lang="en-GB"/>
          </a:p>
          <a:p>
            <a:endParaRPr lang="en-GB"/>
          </a:p>
        </p:txBody>
      </p:sp>
      <p:sp>
        <p:nvSpPr>
          <p:cNvPr id="4" name="Slide Number Placeholder 3"/>
          <p:cNvSpPr>
            <a:spLocks noGrp="1"/>
          </p:cNvSpPr>
          <p:nvPr>
            <p:ph type="sldNum" sz="quarter" idx="5"/>
          </p:nvPr>
        </p:nvSpPr>
        <p:spPr/>
        <p:txBody>
          <a:bodyPr/>
          <a:lstStyle/>
          <a:p>
            <a:fld id="{F3D1A5C2-AE1B-4BD8-A021-D7A7B4BAD20B}" type="slidenum">
              <a:rPr lang="en-GB" smtClean="0"/>
              <a:t>11</a:t>
            </a:fld>
            <a:endParaRPr lang="en-GB"/>
          </a:p>
        </p:txBody>
      </p:sp>
    </p:spTree>
    <p:extLst>
      <p:ext uri="{BB962C8B-B14F-4D97-AF65-F5344CB8AC3E}">
        <p14:creationId xmlns:p14="http://schemas.microsoft.com/office/powerpoint/2010/main" val="14343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D8164-DA76-9DA9-128C-06DD2766621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2A3BEAF-44BA-A285-3154-022CC9664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8ACBDA8-2A58-5044-576F-E0F6DD33D9DC}"/>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5" name="Footer Placeholder 4">
            <a:extLst>
              <a:ext uri="{FF2B5EF4-FFF2-40B4-BE49-F238E27FC236}">
                <a16:creationId xmlns:a16="http://schemas.microsoft.com/office/drawing/2014/main" id="{28E21928-0A51-CD5B-1292-FD02FDEDF7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3B981F-B689-8D97-933E-6F3DCB3DD772}"/>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2831288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08B7-5967-EDDC-C934-B1343015805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36E03DA-2AF2-CD41-DC9D-FF10625BF4F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FBBCDA-B02A-A933-2D85-3EB14E1AF7A8}"/>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5" name="Footer Placeholder 4">
            <a:extLst>
              <a:ext uri="{FF2B5EF4-FFF2-40B4-BE49-F238E27FC236}">
                <a16:creationId xmlns:a16="http://schemas.microsoft.com/office/drawing/2014/main" id="{DD0C39F2-660F-AADA-C38B-0D5B740E9B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056A71-E14F-65DA-86CD-9914CADF5B1A}"/>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139385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243E79-0FFC-9410-641A-A233DEBC567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A4A7D9D8-5CA4-99B2-5DCE-CCA551AD9D6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1984493-9050-8C61-F69E-A1DA64959A7F}"/>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5" name="Footer Placeholder 4">
            <a:extLst>
              <a:ext uri="{FF2B5EF4-FFF2-40B4-BE49-F238E27FC236}">
                <a16:creationId xmlns:a16="http://schemas.microsoft.com/office/drawing/2014/main" id="{8E6B0E8A-530C-FE3F-AF7E-B1F99763F0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5145ED-0955-FE32-4C1D-6811497EF373}"/>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169132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515C-B459-DC74-5CBC-8C2597769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5B942D-A776-6699-3273-F106B76B42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009B46-D464-8212-7089-E967F9010EEB}"/>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5" name="Footer Placeholder 4">
            <a:extLst>
              <a:ext uri="{FF2B5EF4-FFF2-40B4-BE49-F238E27FC236}">
                <a16:creationId xmlns:a16="http://schemas.microsoft.com/office/drawing/2014/main" id="{180AE9F9-5D68-4941-0043-39D4C49CBD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64B85C-FCA7-0711-0A82-5C3E64B7B7CB}"/>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3727228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A802-B0AA-0686-1BF7-46C028076B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BFABC-1358-BE63-9AC1-53BBCD99B7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156CC0-D39C-0900-E4C1-226276061174}"/>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5" name="Footer Placeholder 4">
            <a:extLst>
              <a:ext uri="{FF2B5EF4-FFF2-40B4-BE49-F238E27FC236}">
                <a16:creationId xmlns:a16="http://schemas.microsoft.com/office/drawing/2014/main" id="{7ED750AE-260C-BED9-4D43-FAFE8B2BDF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917FBF-B367-6977-53A0-AEBF2FE46E63}"/>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2868070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4C79-0773-20A9-6C07-F2DEA6A4A5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C46553-A7A0-59C2-7FEF-7AB118106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1531D3-77D7-2856-868C-13C604306BE7}"/>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5" name="Footer Placeholder 4">
            <a:extLst>
              <a:ext uri="{FF2B5EF4-FFF2-40B4-BE49-F238E27FC236}">
                <a16:creationId xmlns:a16="http://schemas.microsoft.com/office/drawing/2014/main" id="{3AEEAD33-5AEC-27D7-7A6B-4754182124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E7376-FF36-4214-55CE-5E660B54D3BF}"/>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1618755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9D76-CD37-B4E7-BC7E-D8094F771E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ED34D1-313C-F395-F672-C17036C155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6E5C3B-82DF-199D-C17A-5E50AF7DE8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ECA38B-37E1-B1AE-11D7-F153D517DF90}"/>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6" name="Footer Placeholder 5">
            <a:extLst>
              <a:ext uri="{FF2B5EF4-FFF2-40B4-BE49-F238E27FC236}">
                <a16:creationId xmlns:a16="http://schemas.microsoft.com/office/drawing/2014/main" id="{22415BF0-FA5A-4CC9-B2BD-8E3D6B7A52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D8AE47-7AAB-1AE7-3A15-F4119351A8E6}"/>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232089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8C20-FCF5-F04C-0CC6-395AB5322F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09605B-341D-539C-0994-BD3394F39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68C187-6BD0-17AA-AB52-9C3FD1EEFB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695326-F07B-0159-C616-F370C38287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1174E5-F433-918F-F190-15AEF8F4E9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74B08A-9E54-FBAE-A314-6C737205C921}"/>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8" name="Footer Placeholder 7">
            <a:extLst>
              <a:ext uri="{FF2B5EF4-FFF2-40B4-BE49-F238E27FC236}">
                <a16:creationId xmlns:a16="http://schemas.microsoft.com/office/drawing/2014/main" id="{E1FE890D-9E39-0E5D-E666-3D0052A074E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7B5864-CC8E-75C1-1FDB-1FA5770F2C59}"/>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852373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01E23-1D5E-D094-E83D-E2637C0407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A0DA290-9675-675A-1AD6-76521A8E9FD7}"/>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4" name="Footer Placeholder 3">
            <a:extLst>
              <a:ext uri="{FF2B5EF4-FFF2-40B4-BE49-F238E27FC236}">
                <a16:creationId xmlns:a16="http://schemas.microsoft.com/office/drawing/2014/main" id="{199A1D93-C5ED-032B-7DD4-540D5A9211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6001BF-9184-AB69-956D-9572EAB4B5CA}"/>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1961905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A894A-A6FB-F3C5-F74A-44E7AE319123}"/>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3" name="Footer Placeholder 2">
            <a:extLst>
              <a:ext uri="{FF2B5EF4-FFF2-40B4-BE49-F238E27FC236}">
                <a16:creationId xmlns:a16="http://schemas.microsoft.com/office/drawing/2014/main" id="{B756FF97-BBD3-637E-96AC-2CFDFA80005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E552AE-307C-F618-E5A8-B9F9B0ECA4CA}"/>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351617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08B5-ED8D-0381-FECD-BA92BEB2C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D1FAF0-2A71-2C3B-8AB8-8FB5358077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5656ED-B4DE-3C43-AC6E-A6546810B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DAFD1-B7BA-D24C-13C8-D312E10C169F}"/>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6" name="Footer Placeholder 5">
            <a:extLst>
              <a:ext uri="{FF2B5EF4-FFF2-40B4-BE49-F238E27FC236}">
                <a16:creationId xmlns:a16="http://schemas.microsoft.com/office/drawing/2014/main" id="{59CD36E6-D28E-4686-D41B-3B614894B7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673040-61A0-7DAF-4125-FFD415638F06}"/>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3520573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5C9B-3F06-DBA1-CA93-E25D77D44B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A79639B-6CCC-F70A-A024-5884BDB679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DF570BF-1EB1-75DF-84D4-6F30FE8B8525}"/>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5" name="Footer Placeholder 4">
            <a:extLst>
              <a:ext uri="{FF2B5EF4-FFF2-40B4-BE49-F238E27FC236}">
                <a16:creationId xmlns:a16="http://schemas.microsoft.com/office/drawing/2014/main" id="{4707C48B-3F61-92F2-8258-E64E72829D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B29989-7150-F359-46D5-212F9AEC6DBB}"/>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1773601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FEB22-941D-0EFE-EF66-B82D51745A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6093152-F442-2F24-CF13-FBCE33FCFF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5EEA3A2-A85E-282A-1663-95EBE5B70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D6042A-8DC1-CB7A-D5EE-BD30C82F0055}"/>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6" name="Footer Placeholder 5">
            <a:extLst>
              <a:ext uri="{FF2B5EF4-FFF2-40B4-BE49-F238E27FC236}">
                <a16:creationId xmlns:a16="http://schemas.microsoft.com/office/drawing/2014/main" id="{40211C9C-6B30-5A68-1D2B-97739717D0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6A0069-C421-30B8-A9E5-35758D441E27}"/>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2847693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F9BA-B471-E4F3-CEFF-CBB0CD3DF7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D0C5DC-FDDE-D216-FB5E-560CEE0154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13066C-6D7E-80D8-D527-6A3B4C6518FF}"/>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5" name="Footer Placeholder 4">
            <a:extLst>
              <a:ext uri="{FF2B5EF4-FFF2-40B4-BE49-F238E27FC236}">
                <a16:creationId xmlns:a16="http://schemas.microsoft.com/office/drawing/2014/main" id="{6DB830A0-A3E5-8805-5EC5-5DA1C59BAE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22031D-26DB-663F-ADA4-7FA376883AFC}"/>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1613327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6D8FEA-D4B5-CC5E-FE2F-4B7F3721EB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215A4C-4BF3-1697-010B-8C96C4B7CF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F7B606-91E1-1667-0B2C-48F1312C72EB}"/>
              </a:ext>
            </a:extLst>
          </p:cNvPr>
          <p:cNvSpPr>
            <a:spLocks noGrp="1"/>
          </p:cNvSpPr>
          <p:nvPr>
            <p:ph type="dt" sz="half" idx="10"/>
          </p:nvPr>
        </p:nvSpPr>
        <p:spPr/>
        <p:txBody>
          <a:bodyPr/>
          <a:lstStyle/>
          <a:p>
            <a:fld id="{FF8A3F52-AD29-4DAC-9F2B-6EA2B2A366DD}" type="datetimeFigureOut">
              <a:rPr lang="en-GB" smtClean="0"/>
              <a:t>27/02/2026</a:t>
            </a:fld>
            <a:endParaRPr lang="en-GB"/>
          </a:p>
        </p:txBody>
      </p:sp>
      <p:sp>
        <p:nvSpPr>
          <p:cNvPr id="5" name="Footer Placeholder 4">
            <a:extLst>
              <a:ext uri="{FF2B5EF4-FFF2-40B4-BE49-F238E27FC236}">
                <a16:creationId xmlns:a16="http://schemas.microsoft.com/office/drawing/2014/main" id="{0AE049B4-A60E-192C-83F4-DE178DEFB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DA2686-3BC1-E79A-81D6-F3B694BE0B82}"/>
              </a:ext>
            </a:extLst>
          </p:cNvPr>
          <p:cNvSpPr>
            <a:spLocks noGrp="1"/>
          </p:cNvSpPr>
          <p:nvPr>
            <p:ph type="sldNum" sz="quarter" idx="12"/>
          </p:nvPr>
        </p:nvSpPr>
        <p:spPr/>
        <p:txBody>
          <a:bodyPr/>
          <a:lstStyle/>
          <a:p>
            <a:fld id="{BD73995E-C5D1-41CA-AD39-0C95B5701D8F}" type="slidenum">
              <a:rPr lang="en-GB" smtClean="0"/>
              <a:t>‹#›</a:t>
            </a:fld>
            <a:endParaRPr lang="en-GB"/>
          </a:p>
        </p:txBody>
      </p:sp>
    </p:spTree>
    <p:extLst>
      <p:ext uri="{BB962C8B-B14F-4D97-AF65-F5344CB8AC3E}">
        <p14:creationId xmlns:p14="http://schemas.microsoft.com/office/powerpoint/2010/main" val="322011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F6867-C8AA-7DE2-F04C-43FE02942A1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3462A76-35B5-0E2E-6B2B-1A461AA744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4E25B84-DBDE-E8B4-D48F-4F0BA55F236D}"/>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5" name="Footer Placeholder 4">
            <a:extLst>
              <a:ext uri="{FF2B5EF4-FFF2-40B4-BE49-F238E27FC236}">
                <a16:creationId xmlns:a16="http://schemas.microsoft.com/office/drawing/2014/main" id="{C57BBA66-09FB-47E3-C194-D3719C351B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0DA48C-96CE-8912-5F2D-99F74A6983E2}"/>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215459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6FA3-8B7B-ABAB-AFE5-354F61C8D15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1D83A43-32F2-4D3B-0C0F-5A5A127513D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98306D9-3CE7-64C5-4C5B-2BDB383BBD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23ED954-502C-2D1B-DEFF-760F3645826A}"/>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6" name="Footer Placeholder 5">
            <a:extLst>
              <a:ext uri="{FF2B5EF4-FFF2-40B4-BE49-F238E27FC236}">
                <a16:creationId xmlns:a16="http://schemas.microsoft.com/office/drawing/2014/main" id="{5FE30701-375D-5B12-2C63-9268A928E6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FB2653-10A9-ADF2-387A-30F15DB89A97}"/>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221922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098FF-72FE-A385-78CA-EAF42E46C5F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E5FD188-BE4E-98A0-7BB7-825775293A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9C1DA99-41EF-3DE1-149D-281BEF0BE95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ADE5AE2-FF86-C6B6-F3D6-930BE4A73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C4BF3F9-54FE-D0C8-A7FC-510A6B4D4DC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5B1483C-1341-4305-9643-2D17EA9F3EFA}"/>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8" name="Footer Placeholder 7">
            <a:extLst>
              <a:ext uri="{FF2B5EF4-FFF2-40B4-BE49-F238E27FC236}">
                <a16:creationId xmlns:a16="http://schemas.microsoft.com/office/drawing/2014/main" id="{165AE1A2-E64A-EF40-B15D-061AE92FA0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DFE0BB-AD77-0B67-653E-161F54CF2EEA}"/>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197311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054AF-345D-D7E6-F4E3-F736D29F1AC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830F11D-DF42-8538-1D90-5A9F2C84C450}"/>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4" name="Footer Placeholder 3">
            <a:extLst>
              <a:ext uri="{FF2B5EF4-FFF2-40B4-BE49-F238E27FC236}">
                <a16:creationId xmlns:a16="http://schemas.microsoft.com/office/drawing/2014/main" id="{F6245323-292B-2464-CEC2-47C4B70BC2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72F89A-E146-5F79-3985-097E192D88C7}"/>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11567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AFEA7-D762-55C0-702E-2274DDD7702C}"/>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3" name="Footer Placeholder 2">
            <a:extLst>
              <a:ext uri="{FF2B5EF4-FFF2-40B4-BE49-F238E27FC236}">
                <a16:creationId xmlns:a16="http://schemas.microsoft.com/office/drawing/2014/main" id="{4A3A97D8-C5FD-13F8-CF3F-B3FF928388E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20F94A-2594-3965-9E23-5B6E5CE14218}"/>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570604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1F94F-70FE-74BE-84DD-90983E9265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50506F2-814E-7ED7-AA68-E4B56619FE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7056968-B552-A7B8-F759-B94B9757A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35A841-B168-B779-1929-DB711BC3EB72}"/>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6" name="Footer Placeholder 5">
            <a:extLst>
              <a:ext uri="{FF2B5EF4-FFF2-40B4-BE49-F238E27FC236}">
                <a16:creationId xmlns:a16="http://schemas.microsoft.com/office/drawing/2014/main" id="{DDEBD850-A3AC-028D-C528-2BE68ABA4D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0F2B99-EC9A-AD17-6F33-9782BDD5CC58}"/>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332985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0117-9DC4-9757-F0E2-757851EC8D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22BD767-E7F3-BA85-0005-5BDC1F8DA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D945F6-6663-4F54-106F-5B367BF89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B96122-5E55-08DC-7BD5-6CF6D95C9D7C}"/>
              </a:ext>
            </a:extLst>
          </p:cNvPr>
          <p:cNvSpPr>
            <a:spLocks noGrp="1"/>
          </p:cNvSpPr>
          <p:nvPr>
            <p:ph type="dt" sz="half" idx="10"/>
          </p:nvPr>
        </p:nvSpPr>
        <p:spPr/>
        <p:txBody>
          <a:bodyPr/>
          <a:lstStyle/>
          <a:p>
            <a:fld id="{4658CEF1-138B-4CC1-965D-AEAF7625E482}" type="datetimeFigureOut">
              <a:rPr lang="en-GB" smtClean="0"/>
              <a:t>27/02/2026</a:t>
            </a:fld>
            <a:endParaRPr lang="en-GB"/>
          </a:p>
        </p:txBody>
      </p:sp>
      <p:sp>
        <p:nvSpPr>
          <p:cNvPr id="6" name="Footer Placeholder 5">
            <a:extLst>
              <a:ext uri="{FF2B5EF4-FFF2-40B4-BE49-F238E27FC236}">
                <a16:creationId xmlns:a16="http://schemas.microsoft.com/office/drawing/2014/main" id="{3AABE912-B064-CC11-7995-95FBBF2E26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D9DDDC-C6D4-BC7E-9F0C-DFCCA9435320}"/>
              </a:ext>
            </a:extLst>
          </p:cNvPr>
          <p:cNvSpPr>
            <a:spLocks noGrp="1"/>
          </p:cNvSpPr>
          <p:nvPr>
            <p:ph type="sldNum" sz="quarter" idx="12"/>
          </p:nvPr>
        </p:nvSpPr>
        <p:spPr/>
        <p:txBody>
          <a:bodyPr/>
          <a:lstStyle/>
          <a:p>
            <a:fld id="{9CCBA46A-BE58-4B67-87F4-C7DE5370332F}" type="slidenum">
              <a:rPr lang="en-GB" smtClean="0"/>
              <a:t>‹#›</a:t>
            </a:fld>
            <a:endParaRPr lang="en-GB"/>
          </a:p>
        </p:txBody>
      </p:sp>
    </p:spTree>
    <p:extLst>
      <p:ext uri="{BB962C8B-B14F-4D97-AF65-F5344CB8AC3E}">
        <p14:creationId xmlns:p14="http://schemas.microsoft.com/office/powerpoint/2010/main" val="179956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54EBA-C9EF-B83D-11A9-0294954629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B48E7FA-FDE2-E16E-484C-CE4B84EB3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57AE4FE-E0BC-3E10-E1FD-DC62C735E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58CEF1-138B-4CC1-965D-AEAF7625E482}" type="datetimeFigureOut">
              <a:rPr lang="en-GB" smtClean="0"/>
              <a:t>27/02/2026</a:t>
            </a:fld>
            <a:endParaRPr lang="en-GB"/>
          </a:p>
        </p:txBody>
      </p:sp>
      <p:sp>
        <p:nvSpPr>
          <p:cNvPr id="5" name="Footer Placeholder 4">
            <a:extLst>
              <a:ext uri="{FF2B5EF4-FFF2-40B4-BE49-F238E27FC236}">
                <a16:creationId xmlns:a16="http://schemas.microsoft.com/office/drawing/2014/main" id="{70F27A54-5551-D1CA-2360-84B95530D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825806A-E443-0428-C9AB-93656AC3BF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CBA46A-BE58-4B67-87F4-C7DE5370332F}" type="slidenum">
              <a:rPr lang="en-GB" smtClean="0"/>
              <a:t>‹#›</a:t>
            </a:fld>
            <a:endParaRPr lang="en-GB"/>
          </a:p>
        </p:txBody>
      </p:sp>
    </p:spTree>
    <p:extLst>
      <p:ext uri="{BB962C8B-B14F-4D97-AF65-F5344CB8AC3E}">
        <p14:creationId xmlns:p14="http://schemas.microsoft.com/office/powerpoint/2010/main" val="469150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13FC9F-DC25-FEDC-3E75-2CD2AB22D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1CE031-C370-B87B-923B-B80E08CC7C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BA2CC-C192-DD8F-AB0C-E58E7949F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A3F52-AD29-4DAC-9F2B-6EA2B2A366DD}" type="datetimeFigureOut">
              <a:rPr lang="en-GB" smtClean="0"/>
              <a:t>27/02/2026</a:t>
            </a:fld>
            <a:endParaRPr lang="en-GB"/>
          </a:p>
        </p:txBody>
      </p:sp>
      <p:sp>
        <p:nvSpPr>
          <p:cNvPr id="5" name="Footer Placeholder 4">
            <a:extLst>
              <a:ext uri="{FF2B5EF4-FFF2-40B4-BE49-F238E27FC236}">
                <a16:creationId xmlns:a16="http://schemas.microsoft.com/office/drawing/2014/main" id="{E24DE064-8821-FC68-A376-BE285686F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FB9309-DE55-9DE8-4771-1F76E6980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3995E-C5D1-41CA-AD39-0C95B5701D8F}" type="slidenum">
              <a:rPr lang="en-GB" smtClean="0"/>
              <a:t>‹#›</a:t>
            </a:fld>
            <a:endParaRPr lang="en-GB"/>
          </a:p>
        </p:txBody>
      </p:sp>
    </p:spTree>
    <p:extLst>
      <p:ext uri="{BB962C8B-B14F-4D97-AF65-F5344CB8AC3E}">
        <p14:creationId xmlns:p14="http://schemas.microsoft.com/office/powerpoint/2010/main" val="31486025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doi.org/10.63560/moco8986" TargetMode="External"/><Relationship Id="rId2" Type="http://schemas.openxmlformats.org/officeDocument/2006/relationships/hyperlink" Target="https://www.linkedin.com/pulse/timely-thought-provoking-analysis-oer-landscape-call-paul-bacsich-cdzce/" TargetMode="External"/><Relationship Id="rId1" Type="http://schemas.openxmlformats.org/officeDocument/2006/relationships/slideLayout" Target="../slideLayouts/slideLayout2.xml"/><Relationship Id="rId6" Type="http://schemas.openxmlformats.org/officeDocument/2006/relationships/hyperlink" Target="https://unesdoc.unesco.org/ark:/48223/pf0000383205?posInSet=8&amp;queryId=a2ef199f-3c2f-4ca8-abcb-1c685737ee72" TargetMode="External"/><Relationship Id="rId5" Type="http://schemas.openxmlformats.org/officeDocument/2006/relationships/hyperlink" Target="https://doi.org/10.1057/s41599-025-04644-y" TargetMode="External"/><Relationship Id="rId4" Type="http://schemas.openxmlformats.org/officeDocument/2006/relationships/hyperlink" Target="https://media-and-learning.eu/type/featured-articles/mission-possib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potlight.leeds.ac.uk/libraries-vision/" TargetMode="Externa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A807A0-08EF-0EF3-0EAB-9FF67E9915F3}"/>
              </a:ext>
            </a:extLst>
          </p:cNvPr>
          <p:cNvSpPr/>
          <p:nvPr/>
        </p:nvSpPr>
        <p:spPr>
          <a:xfrm>
            <a:off x="923061" y="1638187"/>
            <a:ext cx="11032963" cy="1608133"/>
          </a:xfrm>
          <a:prstGeom prst="rect">
            <a:avLst/>
          </a:prstGeom>
        </p:spPr>
        <p:txBody>
          <a:bodyPr wrap="square" lIns="68580" tIns="34290" rIns="68580" bIns="34290" anchor="t">
            <a:spAutoFit/>
          </a:bodyPr>
          <a:lstStyle/>
          <a:p>
            <a:pPr fontAlgn="base"/>
            <a:r>
              <a:rPr lang="en-GB" sz="5000" b="1">
                <a:solidFill>
                  <a:schemeClr val="bg1">
                    <a:lumMod val="95000"/>
                  </a:schemeClr>
                </a:solidFill>
              </a:rPr>
              <a:t>Open Research and Open Education</a:t>
            </a:r>
            <a:br>
              <a:rPr lang="en-GB" sz="5000" b="1">
                <a:solidFill>
                  <a:schemeClr val="bg1">
                    <a:lumMod val="95000"/>
                  </a:schemeClr>
                </a:solidFill>
              </a:rPr>
            </a:br>
            <a:r>
              <a:rPr lang="en-US" sz="5000" b="1">
                <a:solidFill>
                  <a:srgbClr val="E1FF61"/>
                </a:solidFill>
              </a:rPr>
              <a:t>Hide and Seek?</a:t>
            </a:r>
            <a:endParaRPr lang="en-GB" sz="5000" b="1" i="0">
              <a:solidFill>
                <a:schemeClr val="bg1">
                  <a:lumMod val="95000"/>
                </a:schemeClr>
              </a:solidFill>
              <a:effectLst/>
              <a:cs typeface="Calibri" panose="020F0502020204030204"/>
            </a:endParaRPr>
          </a:p>
        </p:txBody>
      </p:sp>
      <p:sp>
        <p:nvSpPr>
          <p:cNvPr id="5" name="Content Placeholder 4">
            <a:extLst>
              <a:ext uri="{FF2B5EF4-FFF2-40B4-BE49-F238E27FC236}">
                <a16:creationId xmlns:a16="http://schemas.microsoft.com/office/drawing/2014/main" id="{0DB72EBB-5241-0F1C-A82E-E98D45FE6549}"/>
              </a:ext>
            </a:extLst>
          </p:cNvPr>
          <p:cNvSpPr txBox="1">
            <a:spLocks/>
          </p:cNvSpPr>
          <p:nvPr/>
        </p:nvSpPr>
        <p:spPr>
          <a:xfrm>
            <a:off x="923062" y="3602117"/>
            <a:ext cx="9430901" cy="2128123"/>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2800" b="1">
                <a:solidFill>
                  <a:srgbClr val="FFFFFF"/>
                </a:solidFill>
              </a:rPr>
              <a:t>Nick Sheppard &amp; Chrissi Nerantzi</a:t>
            </a:r>
          </a:p>
          <a:p>
            <a:pPr algn="l">
              <a:lnSpc>
                <a:spcPct val="100000"/>
              </a:lnSpc>
            </a:pPr>
            <a:r>
              <a:rPr lang="en-GB" sz="2800">
                <a:solidFill>
                  <a:srgbClr val="FFFFFF"/>
                </a:solidFill>
              </a:rPr>
              <a:t>University of Leeds &amp; Knowledge Equity Network</a:t>
            </a:r>
          </a:p>
          <a:p>
            <a:pPr algn="l">
              <a:lnSpc>
                <a:spcPct val="100000"/>
              </a:lnSpc>
            </a:pPr>
            <a:endParaRPr lang="en-GB" sz="1800">
              <a:solidFill>
                <a:srgbClr val="FFFFFF"/>
              </a:solidFill>
            </a:endParaRPr>
          </a:p>
          <a:p>
            <a:pPr algn="l">
              <a:lnSpc>
                <a:spcPct val="100000"/>
              </a:lnSpc>
            </a:pPr>
            <a:r>
              <a:rPr lang="en-US" sz="2800">
                <a:solidFill>
                  <a:srgbClr val="E1FF61"/>
                </a:solidFill>
              </a:rPr>
              <a:t>5 March 2026</a:t>
            </a:r>
            <a:endParaRPr lang="en-US" sz="4800">
              <a:solidFill>
                <a:srgbClr val="E1FF61"/>
              </a:solidFill>
              <a:ea typeface="Calibri" panose="020F0502020204030204"/>
              <a:cs typeface="Calibri" panose="020F0502020204030204"/>
            </a:endParaRPr>
          </a:p>
        </p:txBody>
      </p:sp>
      <p:pic>
        <p:nvPicPr>
          <p:cNvPr id="9" name="Picture 8" descr="A logo with white text&#10;&#10;AI-generated content may be incorrect.">
            <a:extLst>
              <a:ext uri="{FF2B5EF4-FFF2-40B4-BE49-F238E27FC236}">
                <a16:creationId xmlns:a16="http://schemas.microsoft.com/office/drawing/2014/main" id="{C79BDF6B-6FFB-8A7B-A72D-111FE92A4DEA}"/>
              </a:ext>
            </a:extLst>
          </p:cNvPr>
          <p:cNvPicPr>
            <a:picLocks noChangeAspect="1"/>
          </p:cNvPicPr>
          <p:nvPr/>
        </p:nvPicPr>
        <p:blipFill>
          <a:blip r:embed="rId4"/>
          <a:stretch>
            <a:fillRect/>
          </a:stretch>
        </p:blipFill>
        <p:spPr>
          <a:xfrm>
            <a:off x="10206000" y="-194400"/>
            <a:ext cx="1750025" cy="1750025"/>
          </a:xfrm>
          <a:prstGeom prst="rect">
            <a:avLst/>
          </a:prstGeom>
        </p:spPr>
      </p:pic>
      <p:pic>
        <p:nvPicPr>
          <p:cNvPr id="10" name="Picture 9" descr="A black and white logo&#10;&#10;AI-generated content may be incorrect.">
            <a:extLst>
              <a:ext uri="{FF2B5EF4-FFF2-40B4-BE49-F238E27FC236}">
                <a16:creationId xmlns:a16="http://schemas.microsoft.com/office/drawing/2014/main" id="{A888B356-A967-6A70-5642-75036F66B33B}"/>
              </a:ext>
            </a:extLst>
          </p:cNvPr>
          <p:cNvPicPr>
            <a:picLocks noChangeAspect="1"/>
          </p:cNvPicPr>
          <p:nvPr/>
        </p:nvPicPr>
        <p:blipFill>
          <a:blip r:embed="rId5"/>
          <a:stretch>
            <a:fillRect/>
          </a:stretch>
        </p:blipFill>
        <p:spPr>
          <a:xfrm>
            <a:off x="7762342" y="-467734"/>
            <a:ext cx="2296691" cy="2296691"/>
          </a:xfrm>
          <a:prstGeom prst="rect">
            <a:avLst/>
          </a:prstGeom>
        </p:spPr>
      </p:pic>
    </p:spTree>
    <p:extLst>
      <p:ext uri="{BB962C8B-B14F-4D97-AF65-F5344CB8AC3E}">
        <p14:creationId xmlns:p14="http://schemas.microsoft.com/office/powerpoint/2010/main" val="2269167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C8D8C-7632-42A9-3A72-07C36CE0CEB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7CF1CB6-B474-701C-2DAC-864FBCADAE90}"/>
              </a:ext>
            </a:extLst>
          </p:cNvPr>
          <p:cNvSpPr txBox="1">
            <a:spLocks/>
          </p:cNvSpPr>
          <p:nvPr/>
        </p:nvSpPr>
        <p:spPr>
          <a:xfrm>
            <a:off x="4315823" y="13796"/>
            <a:ext cx="7876177" cy="699013"/>
          </a:xfrm>
          <a:prstGeom prst="rect">
            <a:avLst/>
          </a:prstGeom>
          <a:solidFill>
            <a:schemeClr val="bg2"/>
          </a:solidFill>
        </p:spPr>
        <p:txBody>
          <a:bodyPr vert="horz" lIns="91440" tIns="45720" rIns="91440" bIns="45720" rtlCol="0" anchor="ctr">
            <a:noAutofit/>
          </a:bodyPr>
          <a:lstStyle>
            <a:defPPr>
              <a:defRPr lang="en-GB"/>
            </a:defPPr>
            <a:lvl1pPr algn="ctr" defTabSz="914400" rtl="0" eaLnBrk="1" latinLnBrk="0" hangingPunct="1">
              <a:lnSpc>
                <a:spcPct val="90000"/>
              </a:lnSpc>
              <a:spcBef>
                <a:spcPct val="0"/>
              </a:spcBef>
              <a:buNone/>
              <a:defRPr lang="en-GB" sz="4400" kern="1200">
                <a:solidFill>
                  <a:schemeClr val="accent3"/>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Imagining the AI-enabled open curriculum with students (Nerantzi, 2025)</a:t>
            </a:r>
            <a:endParaRPr kumimoji="0" lang="en-US" sz="24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9B99D579-0E13-A1E5-7B4A-53DD2A7C0FB1}"/>
              </a:ext>
            </a:extLst>
          </p:cNvPr>
          <p:cNvPicPr>
            <a:picLocks noChangeAspect="1"/>
          </p:cNvPicPr>
          <p:nvPr/>
        </p:nvPicPr>
        <p:blipFill>
          <a:blip r:embed="rId3"/>
          <a:stretch>
            <a:fillRect/>
          </a:stretch>
        </p:blipFill>
        <p:spPr>
          <a:xfrm>
            <a:off x="0" y="728108"/>
            <a:ext cx="4315823" cy="6129892"/>
          </a:xfrm>
          <a:prstGeom prst="rect">
            <a:avLst/>
          </a:prstGeom>
        </p:spPr>
      </p:pic>
      <p:pic>
        <p:nvPicPr>
          <p:cNvPr id="2" name="Picture 1" descr="A black background with a black square&#10;&#10;AI-generated content may be incorrect.">
            <a:extLst>
              <a:ext uri="{FF2B5EF4-FFF2-40B4-BE49-F238E27FC236}">
                <a16:creationId xmlns:a16="http://schemas.microsoft.com/office/drawing/2014/main" id="{B17E03E8-E48A-B3E6-C98D-3F49D380B6B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83868" y="659573"/>
            <a:ext cx="3408132" cy="6533541"/>
          </a:xfrm>
          <a:prstGeom prst="rect">
            <a:avLst/>
          </a:prstGeom>
          <a:noFill/>
          <a:ln>
            <a:noFill/>
          </a:ln>
        </p:spPr>
      </p:pic>
      <p:sp>
        <p:nvSpPr>
          <p:cNvPr id="4" name="TextBox 3">
            <a:extLst>
              <a:ext uri="{FF2B5EF4-FFF2-40B4-BE49-F238E27FC236}">
                <a16:creationId xmlns:a16="http://schemas.microsoft.com/office/drawing/2014/main" id="{8F0AEA4C-F626-D330-1C8F-F80A7E7B84F1}"/>
              </a:ext>
            </a:extLst>
          </p:cNvPr>
          <p:cNvSpPr txBox="1"/>
          <p:nvPr/>
        </p:nvSpPr>
        <p:spPr>
          <a:xfrm>
            <a:off x="4753507" y="4546178"/>
            <a:ext cx="4030361" cy="1345561"/>
          </a:xfrm>
          <a:prstGeom prst="rect">
            <a:avLst/>
          </a:prstGeom>
          <a:solidFill>
            <a:schemeClr val="bg2"/>
          </a:solidFill>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kumimoji="0" lang="en-GB" sz="24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“I felt really empowered… it builds trust between tutors and students.” Alexandra</a:t>
            </a:r>
          </a:p>
        </p:txBody>
      </p:sp>
      <p:sp>
        <p:nvSpPr>
          <p:cNvPr id="3" name="TextBox 2">
            <a:extLst>
              <a:ext uri="{FF2B5EF4-FFF2-40B4-BE49-F238E27FC236}">
                <a16:creationId xmlns:a16="http://schemas.microsoft.com/office/drawing/2014/main" id="{BA0A85AA-2B40-E9B4-BAC7-6B75EC133B8E}"/>
              </a:ext>
            </a:extLst>
          </p:cNvPr>
          <p:cNvSpPr txBox="1"/>
          <p:nvPr/>
        </p:nvSpPr>
        <p:spPr>
          <a:xfrm>
            <a:off x="4386375" y="6567205"/>
            <a:ext cx="14725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t>3D art by Ody Frank</a:t>
            </a:r>
          </a:p>
        </p:txBody>
      </p:sp>
      <p:sp>
        <p:nvSpPr>
          <p:cNvPr id="5" name="Title 1">
            <a:extLst>
              <a:ext uri="{FF2B5EF4-FFF2-40B4-BE49-F238E27FC236}">
                <a16:creationId xmlns:a16="http://schemas.microsoft.com/office/drawing/2014/main" id="{5BC077A2-7F01-A7E4-EC73-0B5399CC5B04}"/>
              </a:ext>
            </a:extLst>
          </p:cNvPr>
          <p:cNvSpPr>
            <a:spLocks noGrp="1"/>
          </p:cNvSpPr>
          <p:nvPr>
            <p:ph type="title"/>
          </p:nvPr>
        </p:nvSpPr>
        <p:spPr>
          <a:xfrm>
            <a:off x="138824" y="-299479"/>
            <a:ext cx="10515600" cy="1325563"/>
          </a:xfrm>
        </p:spPr>
        <p:txBody>
          <a:bodyPr/>
          <a:lstStyle/>
          <a:p>
            <a:r>
              <a:rPr lang="en-GB"/>
              <a:t>Practices</a:t>
            </a:r>
          </a:p>
        </p:txBody>
      </p:sp>
      <p:sp>
        <p:nvSpPr>
          <p:cNvPr id="6" name="TextBox 5">
            <a:extLst>
              <a:ext uri="{FF2B5EF4-FFF2-40B4-BE49-F238E27FC236}">
                <a16:creationId xmlns:a16="http://schemas.microsoft.com/office/drawing/2014/main" id="{773007C2-5AC0-09C4-D793-B17F88038A03}"/>
              </a:ext>
            </a:extLst>
          </p:cNvPr>
          <p:cNvSpPr txBox="1"/>
          <p:nvPr/>
        </p:nvSpPr>
        <p:spPr>
          <a:xfrm>
            <a:off x="4753507" y="1801275"/>
            <a:ext cx="3884467" cy="2308324"/>
          </a:xfrm>
          <a:prstGeom prst="rect">
            <a:avLst/>
          </a:prstGeom>
          <a:noFill/>
        </p:spPr>
        <p:txBody>
          <a:bodyPr wrap="square" rtlCol="0">
            <a:spAutoFit/>
          </a:bodyPr>
          <a:lstStyle/>
          <a:p>
            <a:r>
              <a:rPr lang="en-GB" sz="2400"/>
              <a:t>Open, problem/challenge-based collaborative learning</a:t>
            </a:r>
          </a:p>
          <a:p>
            <a:r>
              <a:rPr lang="en-GB" sz="2400"/>
              <a:t>Co-designed with students</a:t>
            </a:r>
          </a:p>
          <a:p>
            <a:r>
              <a:rPr lang="en-GB" sz="2400"/>
              <a:t>Scholarship and research with students (Nerantzi et al. 2025)</a:t>
            </a:r>
          </a:p>
        </p:txBody>
      </p:sp>
    </p:spTree>
    <p:extLst>
      <p:ext uri="{BB962C8B-B14F-4D97-AF65-F5344CB8AC3E}">
        <p14:creationId xmlns:p14="http://schemas.microsoft.com/office/powerpoint/2010/main" val="115695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F6BB8-E717-CD97-C00D-7E76948A6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3FB62-AE95-505F-30B6-F3CF45AFBCEA}"/>
              </a:ext>
            </a:extLst>
          </p:cNvPr>
          <p:cNvSpPr>
            <a:spLocks noGrp="1"/>
          </p:cNvSpPr>
          <p:nvPr>
            <p:ph type="title"/>
          </p:nvPr>
        </p:nvSpPr>
        <p:spPr>
          <a:xfrm>
            <a:off x="457200" y="78365"/>
            <a:ext cx="10515600" cy="1325563"/>
          </a:xfrm>
        </p:spPr>
        <p:txBody>
          <a:bodyPr/>
          <a:lstStyle/>
          <a:p>
            <a:r>
              <a:rPr lang="en-GB"/>
              <a:t>Empowerment</a:t>
            </a:r>
          </a:p>
        </p:txBody>
      </p:sp>
      <p:sp>
        <p:nvSpPr>
          <p:cNvPr id="3" name="Content Placeholder 2">
            <a:extLst>
              <a:ext uri="{FF2B5EF4-FFF2-40B4-BE49-F238E27FC236}">
                <a16:creationId xmlns:a16="http://schemas.microsoft.com/office/drawing/2014/main" id="{D7B5345C-7FA1-65F4-3C6D-9708B59908EC}"/>
              </a:ext>
            </a:extLst>
          </p:cNvPr>
          <p:cNvSpPr>
            <a:spLocks noGrp="1"/>
          </p:cNvSpPr>
          <p:nvPr>
            <p:ph idx="1"/>
          </p:nvPr>
        </p:nvSpPr>
        <p:spPr>
          <a:xfrm>
            <a:off x="457200" y="1403928"/>
            <a:ext cx="9910767" cy="5074603"/>
          </a:xfrm>
        </p:spPr>
        <p:txBody>
          <a:bodyPr>
            <a:normAutofit/>
          </a:bodyPr>
          <a:lstStyle/>
          <a:p>
            <a:pPr marL="0" indent="0">
              <a:buNone/>
            </a:pPr>
            <a:r>
              <a:rPr lang="en-GB" b="1"/>
              <a:t>We must adapt, link to sustainability vital </a:t>
            </a:r>
            <a:r>
              <a:rPr lang="en-GB"/>
              <a:t>(Korosec and Ford, 2025, 24) </a:t>
            </a:r>
          </a:p>
          <a:p>
            <a:pPr marL="0" indent="0">
              <a:buNone/>
            </a:pPr>
            <a:endParaRPr lang="en-GB"/>
          </a:p>
          <a:p>
            <a:pPr marL="0" indent="0">
              <a:buNone/>
            </a:pPr>
            <a:r>
              <a:rPr lang="en-GB" b="1"/>
              <a:t>The ripple effect of sharing</a:t>
            </a:r>
          </a:p>
          <a:p>
            <a:pPr marL="0" indent="0">
              <a:buNone/>
            </a:pPr>
            <a:r>
              <a:rPr lang="en-GB"/>
              <a:t>“Open educational resources represent a unique tool to foster learning and knowledge sharing, which are essential to build inclusive knowledge societies and to achieve the Sustainable Development Goals.” (UNESCO, 2022, 4)</a:t>
            </a:r>
          </a:p>
          <a:p>
            <a:pPr marL="0" indent="0">
              <a:buNone/>
            </a:pPr>
            <a:endParaRPr lang="en-GB"/>
          </a:p>
          <a:p>
            <a:pPr marL="0" indent="0">
              <a:buNone/>
            </a:pPr>
            <a:r>
              <a:rPr lang="en-GB" b="1"/>
              <a:t>Networks and communities play key role in normalising open</a:t>
            </a:r>
            <a:r>
              <a:rPr lang="en-GB"/>
              <a:t> (Lesko, 2025, 133)</a:t>
            </a:r>
          </a:p>
          <a:p>
            <a:pPr marL="0" indent="0">
              <a:buNone/>
            </a:pPr>
            <a:endParaRPr lang="en-GB"/>
          </a:p>
          <a:p>
            <a:pPr marL="0" indent="0">
              <a:buNone/>
            </a:pPr>
            <a:endParaRPr lang="en-GB"/>
          </a:p>
        </p:txBody>
      </p:sp>
      <p:pic>
        <p:nvPicPr>
          <p:cNvPr id="5" name="Picture 4">
            <a:extLst>
              <a:ext uri="{FF2B5EF4-FFF2-40B4-BE49-F238E27FC236}">
                <a16:creationId xmlns:a16="http://schemas.microsoft.com/office/drawing/2014/main" id="{6F6740A6-6CC7-9414-7F5D-364949CA0253}"/>
              </a:ext>
            </a:extLst>
          </p:cNvPr>
          <p:cNvPicPr>
            <a:picLocks noChangeAspect="1"/>
          </p:cNvPicPr>
          <p:nvPr/>
        </p:nvPicPr>
        <p:blipFill>
          <a:blip r:embed="rId3"/>
          <a:stretch>
            <a:fillRect/>
          </a:stretch>
        </p:blipFill>
        <p:spPr>
          <a:xfrm>
            <a:off x="10537372" y="0"/>
            <a:ext cx="1654628" cy="2316480"/>
          </a:xfrm>
          <a:prstGeom prst="rect">
            <a:avLst/>
          </a:prstGeom>
        </p:spPr>
      </p:pic>
      <p:pic>
        <p:nvPicPr>
          <p:cNvPr id="7" name="Picture 6">
            <a:extLst>
              <a:ext uri="{FF2B5EF4-FFF2-40B4-BE49-F238E27FC236}">
                <a16:creationId xmlns:a16="http://schemas.microsoft.com/office/drawing/2014/main" id="{8AD03502-385C-EED5-EA60-C5192E3A4399}"/>
              </a:ext>
            </a:extLst>
          </p:cNvPr>
          <p:cNvPicPr>
            <a:picLocks noChangeAspect="1"/>
          </p:cNvPicPr>
          <p:nvPr/>
        </p:nvPicPr>
        <p:blipFill>
          <a:blip r:embed="rId4"/>
          <a:stretch>
            <a:fillRect/>
          </a:stretch>
        </p:blipFill>
        <p:spPr>
          <a:xfrm>
            <a:off x="10537372" y="4513629"/>
            <a:ext cx="1654628" cy="2344371"/>
          </a:xfrm>
          <a:prstGeom prst="rect">
            <a:avLst/>
          </a:prstGeom>
        </p:spPr>
      </p:pic>
      <p:pic>
        <p:nvPicPr>
          <p:cNvPr id="9" name="Picture 8">
            <a:extLst>
              <a:ext uri="{FF2B5EF4-FFF2-40B4-BE49-F238E27FC236}">
                <a16:creationId xmlns:a16="http://schemas.microsoft.com/office/drawing/2014/main" id="{C73F1C90-A9EE-37CF-B87F-37764CF6B838}"/>
              </a:ext>
            </a:extLst>
          </p:cNvPr>
          <p:cNvPicPr>
            <a:picLocks noChangeAspect="1"/>
          </p:cNvPicPr>
          <p:nvPr/>
        </p:nvPicPr>
        <p:blipFill>
          <a:blip r:embed="rId5"/>
          <a:stretch>
            <a:fillRect/>
          </a:stretch>
        </p:blipFill>
        <p:spPr>
          <a:xfrm>
            <a:off x="10537373" y="2316480"/>
            <a:ext cx="1654628" cy="2316479"/>
          </a:xfrm>
          <a:prstGeom prst="rect">
            <a:avLst/>
          </a:prstGeom>
        </p:spPr>
      </p:pic>
    </p:spTree>
    <p:extLst>
      <p:ext uri="{BB962C8B-B14F-4D97-AF65-F5344CB8AC3E}">
        <p14:creationId xmlns:p14="http://schemas.microsoft.com/office/powerpoint/2010/main" val="902351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FE1E0-3F79-9EDE-7898-821FB1F9A056}"/>
              </a:ext>
            </a:extLst>
          </p:cNvPr>
          <p:cNvSpPr>
            <a:spLocks noGrp="1"/>
          </p:cNvSpPr>
          <p:nvPr>
            <p:ph type="title"/>
          </p:nvPr>
        </p:nvSpPr>
        <p:spPr>
          <a:xfrm>
            <a:off x="838200" y="167641"/>
            <a:ext cx="10515600" cy="930275"/>
          </a:xfrm>
        </p:spPr>
        <p:txBody>
          <a:bodyPr/>
          <a:lstStyle/>
          <a:p>
            <a:r>
              <a:rPr lang="en-GB"/>
              <a:t>References</a:t>
            </a:r>
          </a:p>
        </p:txBody>
      </p:sp>
      <p:sp>
        <p:nvSpPr>
          <p:cNvPr id="3" name="Content Placeholder 2">
            <a:extLst>
              <a:ext uri="{FF2B5EF4-FFF2-40B4-BE49-F238E27FC236}">
                <a16:creationId xmlns:a16="http://schemas.microsoft.com/office/drawing/2014/main" id="{06504598-FD21-03DA-43BE-E647D0C928CB}"/>
              </a:ext>
            </a:extLst>
          </p:cNvPr>
          <p:cNvSpPr>
            <a:spLocks noGrp="1"/>
          </p:cNvSpPr>
          <p:nvPr>
            <p:ph idx="1"/>
          </p:nvPr>
        </p:nvSpPr>
        <p:spPr>
          <a:xfrm>
            <a:off x="838200" y="1097916"/>
            <a:ext cx="10515600" cy="5592443"/>
          </a:xfrm>
        </p:spPr>
        <p:txBody>
          <a:bodyPr vert="horz" lIns="91440" tIns="45720" rIns="91440" bIns="45720" rtlCol="0" anchor="t">
            <a:normAutofit fontScale="55000" lnSpcReduction="20000"/>
          </a:bodyPr>
          <a:lstStyle/>
          <a:p>
            <a:pPr marL="0" indent="0">
              <a:buNone/>
            </a:pPr>
            <a:r>
              <a:rPr lang="en-GB" err="1"/>
              <a:t>Bacsich</a:t>
            </a:r>
            <a:r>
              <a:rPr lang="en-GB"/>
              <a:t>, P. 2025. A Timely and Thought-Provoking Analysis of the OER Landscape: A Call for Strategic Re-evaluation. 18 December 2025. LinkedIn. </a:t>
            </a:r>
            <a:r>
              <a:rPr lang="en-GB" u="sng">
                <a:hlinkClick r:id="rId2"/>
              </a:rPr>
              <a:t>https://www.linkedin.com/pulse/timely-thought-provoking-analysis-oer-landscape-call-paul-bacsich-cdzce/</a:t>
            </a:r>
            <a:br>
              <a:rPr lang="en-GB" u="sng"/>
            </a:br>
            <a:br>
              <a:rPr lang="en-GB" u="sng"/>
            </a:br>
            <a:r>
              <a:rPr lang="en-GB"/>
              <a:t>Henke, J. and Pasternack, P. 2025. </a:t>
            </a:r>
            <a:r>
              <a:rPr lang="de-DE"/>
              <a:t>Hochschule in der ungesicherten Demokratie. Ansatzpunkte zur Stärkung der Resilienz. Institute für Hochschulforschung. </a:t>
            </a:r>
            <a:r>
              <a:rPr lang="en-GB"/>
              <a:t>Halle-Wittenberg. 10.5281/zenodo.17951293</a:t>
            </a:r>
            <a:br>
              <a:rPr lang="en-GB"/>
            </a:br>
            <a:r>
              <a:rPr lang="en-GB" sz="1100">
                <a:highlight>
                  <a:srgbClr val="F5F5F5"/>
                </a:highlight>
              </a:rPr>
              <a:t> </a:t>
            </a:r>
            <a:endParaRPr lang="en-GB"/>
          </a:p>
          <a:p>
            <a:pPr marL="0" indent="0">
              <a:buNone/>
            </a:pPr>
            <a:r>
              <a:rPr lang="en-GB"/>
              <a:t>Korosec, M. and Ford, C. 2025. Rewiring UK higher education: Urgent strategies for surviving and thriving in a disrupted sector, D2L. https://www.d2l.com/wp-content/uploads/2025/06/14-july-184198-D2L-Guide-Rewiring-HE-Superside.pdf </a:t>
            </a:r>
          </a:p>
          <a:p>
            <a:pPr marL="0" indent="0">
              <a:buNone/>
            </a:pPr>
            <a:r>
              <a:rPr lang="en-GB" sz="1100">
                <a:highlight>
                  <a:srgbClr val="F5F5F5"/>
                </a:highlight>
              </a:rPr>
              <a:t> </a:t>
            </a:r>
            <a:r>
              <a:rPr lang="en-GB"/>
              <a:t>Lesko, I. 2025. Prepare for the long run. Strategies for affecting governmental OER policy. Developments by international organisations. Open Universiteit. https://doi.org/10.71583/20251127il</a:t>
            </a:r>
          </a:p>
          <a:p>
            <a:pPr marL="0" indent="0">
              <a:buNone/>
            </a:pPr>
            <a:endParaRPr lang="en-GB"/>
          </a:p>
          <a:p>
            <a:pPr marL="0" indent="0">
              <a:lnSpc>
                <a:spcPct val="120000"/>
              </a:lnSpc>
              <a:spcBef>
                <a:spcPts val="0"/>
              </a:spcBef>
              <a:buNone/>
            </a:pPr>
            <a:r>
              <a:rPr lang="en-GB" err="1"/>
              <a:t>Nerantzi</a:t>
            </a:r>
            <a:r>
              <a:rPr lang="en-GB"/>
              <a:t>, C. 2025. </a:t>
            </a:r>
            <a:r>
              <a:rPr lang="en-GB" i="1"/>
              <a:t>Module companion. EDUC5272M Education in a digital society</a:t>
            </a:r>
            <a:r>
              <a:rPr lang="en-GB"/>
              <a:t>. 2025/26. School of Education. University of Leeds. DOI: </a:t>
            </a:r>
            <a:r>
              <a:rPr lang="en-GB" u="sng">
                <a:hlinkClick r:id="rId3"/>
              </a:rPr>
              <a:t>doi.org/10.63560/moco8986</a:t>
            </a:r>
            <a:r>
              <a:rPr lang="en-GB" u="sng"/>
              <a:t> </a:t>
            </a:r>
          </a:p>
          <a:p>
            <a:pPr marL="0" indent="0">
              <a:lnSpc>
                <a:spcPct val="120000"/>
              </a:lnSpc>
              <a:spcBef>
                <a:spcPts val="0"/>
              </a:spcBef>
              <a:buNone/>
            </a:pPr>
            <a:endParaRPr lang="en-GB">
              <a:ea typeface="Calibri" panose="020F0502020204030204" pitchFamily="34" charset="0"/>
            </a:endParaRPr>
          </a:p>
          <a:p>
            <a:pPr>
              <a:lnSpc>
                <a:spcPct val="120000"/>
              </a:lnSpc>
              <a:spcBef>
                <a:spcPts val="0"/>
              </a:spcBef>
              <a:buNone/>
            </a:pPr>
            <a:r>
              <a:rPr lang="en-GB" err="1"/>
              <a:t>Nerantzi</a:t>
            </a:r>
            <a:r>
              <a:rPr lang="en-GB"/>
              <a:t>, C., Chai. Z. F., </a:t>
            </a:r>
            <a:r>
              <a:rPr lang="en-GB" err="1"/>
              <a:t>Poradowska</a:t>
            </a:r>
            <a:r>
              <a:rPr lang="en-GB"/>
              <a:t>, A. and </a:t>
            </a:r>
            <a:r>
              <a:rPr lang="en-GB" err="1"/>
              <a:t>Pavlopoulou</a:t>
            </a:r>
            <a:r>
              <a:rPr lang="en-GB"/>
              <a:t>, M. 2025. Mission possible. Media and Learning Association. 22 September 2025. </a:t>
            </a:r>
            <a:r>
              <a:rPr lang="en-GB" u="sng">
                <a:hlinkClick r:id="rId4"/>
              </a:rPr>
              <a:t>https://media-and-learning.eu/type/featured-articles/mission-possible/</a:t>
            </a:r>
            <a:r>
              <a:rPr lang="en-GB"/>
              <a:t> </a:t>
            </a:r>
          </a:p>
          <a:p>
            <a:pPr marL="0" indent="0">
              <a:buNone/>
            </a:pPr>
            <a:r>
              <a:rPr lang="de-DE" kern="100" err="1">
                <a:latin typeface="Aptos"/>
                <a:ea typeface="Aptos" panose="020B0004020202020204" pitchFamily="34" charset="0"/>
                <a:cs typeface="Times New Roman"/>
              </a:rPr>
              <a:t>Tlili</a:t>
            </a:r>
            <a:r>
              <a:rPr lang="de-DE" kern="100">
                <a:latin typeface="Aptos"/>
                <a:ea typeface="Aptos" panose="020B0004020202020204" pitchFamily="34" charset="0"/>
                <a:cs typeface="Times New Roman"/>
              </a:rPr>
              <a:t>, A., Zhang, X., </a:t>
            </a:r>
            <a:r>
              <a:rPr lang="de-DE" kern="100" err="1">
                <a:latin typeface="Aptos"/>
                <a:ea typeface="Aptos" panose="020B0004020202020204" pitchFamily="34" charset="0"/>
                <a:cs typeface="Times New Roman"/>
              </a:rPr>
              <a:t>Lampropoulos</a:t>
            </a:r>
            <a:r>
              <a:rPr lang="de-DE" kern="100">
                <a:latin typeface="Aptos"/>
                <a:ea typeface="Aptos" panose="020B0004020202020204" pitchFamily="34" charset="0"/>
                <a:cs typeface="Times New Roman"/>
              </a:rPr>
              <a:t>, G. </a:t>
            </a:r>
            <a:r>
              <a:rPr lang="de-DE" i="1" kern="100">
                <a:latin typeface="Aptos"/>
                <a:ea typeface="Aptos" panose="020B0004020202020204" pitchFamily="34" charset="0"/>
                <a:cs typeface="Times New Roman"/>
              </a:rPr>
              <a:t>et al.</a:t>
            </a:r>
            <a:r>
              <a:rPr lang="de-DE" kern="100">
                <a:latin typeface="Aptos"/>
                <a:ea typeface="Aptos" panose="020B0004020202020204" pitchFamily="34" charset="0"/>
                <a:cs typeface="Times New Roman"/>
              </a:rPr>
              <a:t> </a:t>
            </a:r>
            <a:r>
              <a:rPr lang="en-GB" kern="100">
                <a:latin typeface="Aptos"/>
                <a:ea typeface="Aptos" panose="020B0004020202020204" pitchFamily="34" charset="0"/>
                <a:cs typeface="Times New Roman"/>
              </a:rPr>
              <a:t>(2025) Uncovering the black box effect of Open Educational Resources (OER) and practices (OEP): a meta-analysis and meta-synthesis from the perspective of activity theory. </a:t>
            </a:r>
            <a:r>
              <a:rPr lang="en-GB" i="1" kern="100">
                <a:latin typeface="Aptos"/>
                <a:ea typeface="Aptos" panose="020B0004020202020204" pitchFamily="34" charset="0"/>
                <a:cs typeface="Times New Roman"/>
              </a:rPr>
              <a:t>Humanities and Social Sciences Communications.</a:t>
            </a:r>
            <a:r>
              <a:rPr lang="en-GB" kern="100">
                <a:latin typeface="Aptos"/>
                <a:ea typeface="Aptos" panose="020B0004020202020204" pitchFamily="34" charset="0"/>
                <a:cs typeface="Times New Roman"/>
              </a:rPr>
              <a:t> 12, 504. </a:t>
            </a:r>
            <a:r>
              <a:rPr lang="en-GB" u="sng" kern="100">
                <a:solidFill>
                  <a:srgbClr val="467886"/>
                </a:solidFill>
                <a:latin typeface="Aptos"/>
                <a:ea typeface="Aptos" panose="020B0004020202020204" pitchFamily="34" charset="0"/>
                <a:cs typeface="Times New Roman"/>
                <a:hlinkClick r:id="rId5"/>
              </a:rPr>
              <a:t>https://doi.org/10.1057/s41599-025-04644-y</a:t>
            </a:r>
            <a:r>
              <a:rPr lang="en-GB" kern="100">
                <a:latin typeface="Aptos"/>
                <a:ea typeface="Aptos" panose="020B0004020202020204" pitchFamily="34" charset="0"/>
                <a:cs typeface="Times New Roman"/>
              </a:rPr>
              <a:t> </a:t>
            </a:r>
          </a:p>
          <a:p>
            <a:pPr marL="0" indent="0">
              <a:buNone/>
            </a:pPr>
            <a:r>
              <a:rPr lang="en-GB"/>
              <a:t>UNESCO 2023. Global education monitoring report summary, 2023: technology in education: a tool on whose terms? https://doi.org/10.54676/HABJ1624</a:t>
            </a:r>
            <a:br>
              <a:rPr lang="en-GB"/>
            </a:br>
            <a:br>
              <a:rPr lang="en-GB"/>
            </a:br>
            <a:r>
              <a:rPr lang="en-GB"/>
              <a:t>UNESCO 2022. The 2019 UNESCO Recommendation on Open Educational Resources (OER): supporting universal access to information through quality open learning materials. </a:t>
            </a:r>
            <a:r>
              <a:rPr lang="en-GB" u="sng">
                <a:hlinkClick r:id="rId6"/>
              </a:rPr>
              <a:t>https://unesdoc.unesco.org/ark:/48223/pf0000383205?posInSet=8&amp;queryId=a2ef199f-3c2f-4ca8-abcb-1c685737ee72</a:t>
            </a:r>
            <a:r>
              <a:rPr lang="en-GB"/>
              <a:t> </a:t>
            </a:r>
          </a:p>
          <a:p>
            <a:pPr marL="0" indent="0">
              <a:buNone/>
            </a:pPr>
            <a:endParaRPr lang="en-GB"/>
          </a:p>
        </p:txBody>
      </p:sp>
    </p:spTree>
    <p:extLst>
      <p:ext uri="{BB962C8B-B14F-4D97-AF65-F5344CB8AC3E}">
        <p14:creationId xmlns:p14="http://schemas.microsoft.com/office/powerpoint/2010/main" val="3154857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31FFE33-A9BB-3F31-4020-1A0B3D3A6E0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859D17E-2919-B410-5366-D0E78D5EB12A}"/>
              </a:ext>
            </a:extLst>
          </p:cNvPr>
          <p:cNvSpPr/>
          <p:nvPr/>
        </p:nvSpPr>
        <p:spPr>
          <a:xfrm>
            <a:off x="923061" y="266587"/>
            <a:ext cx="11032963" cy="838691"/>
          </a:xfrm>
          <a:prstGeom prst="rect">
            <a:avLst/>
          </a:prstGeom>
        </p:spPr>
        <p:txBody>
          <a:bodyPr wrap="square" lIns="68580" tIns="34290" rIns="68580" bIns="34290" anchor="t">
            <a:spAutoFit/>
          </a:bodyPr>
          <a:lstStyle/>
          <a:p>
            <a:pPr fontAlgn="base"/>
            <a:r>
              <a:rPr lang="en-GB" sz="5000" b="1">
                <a:solidFill>
                  <a:srgbClr val="1B2B4F"/>
                </a:solidFill>
              </a:rPr>
              <a:t>Introductions</a:t>
            </a:r>
            <a:endParaRPr lang="en-GB" sz="5000" b="1" i="0">
              <a:solidFill>
                <a:srgbClr val="1B2B4F"/>
              </a:solidFill>
              <a:effectLst/>
              <a:cs typeface="Calibri" panose="020F0502020204030204"/>
            </a:endParaRPr>
          </a:p>
        </p:txBody>
      </p:sp>
      <p:sp>
        <p:nvSpPr>
          <p:cNvPr id="5" name="Content Placeholder 4">
            <a:extLst>
              <a:ext uri="{FF2B5EF4-FFF2-40B4-BE49-F238E27FC236}">
                <a16:creationId xmlns:a16="http://schemas.microsoft.com/office/drawing/2014/main" id="{F34DD516-7EB6-17BC-7300-F25D7F95A585}"/>
              </a:ext>
            </a:extLst>
          </p:cNvPr>
          <p:cNvSpPr txBox="1">
            <a:spLocks/>
          </p:cNvSpPr>
          <p:nvPr/>
        </p:nvSpPr>
        <p:spPr>
          <a:xfrm>
            <a:off x="923061" y="3597212"/>
            <a:ext cx="5172938" cy="2128123"/>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b="1">
                <a:solidFill>
                  <a:srgbClr val="1B2B4F"/>
                </a:solidFill>
              </a:rPr>
              <a:t>Nick Sheppard​ </a:t>
            </a:r>
          </a:p>
          <a:p>
            <a:pPr>
              <a:defRPr/>
            </a:pPr>
            <a:endParaRPr lang="en-GB" sz="600">
              <a:solidFill>
                <a:srgbClr val="000000"/>
              </a:solidFill>
              <a:latin typeface="Aptos" panose="02110004020202020204"/>
            </a:endParaRPr>
          </a:p>
          <a:p>
            <a:pPr algn="l">
              <a:lnSpc>
                <a:spcPct val="100000"/>
              </a:lnSpc>
              <a:spcBef>
                <a:spcPts val="0"/>
              </a:spcBef>
              <a:buFontTx/>
              <a:defRPr/>
            </a:pPr>
            <a:r>
              <a:rPr kumimoji="0" lang="en-GB" sz="1800" b="0" i="0" u="none" strike="noStrike" kern="1200" cap="none" spc="0" normalizeH="0" baseline="0" noProof="0">
                <a:ln>
                  <a:noFill/>
                </a:ln>
                <a:solidFill>
                  <a:srgbClr val="1B2B4F"/>
                </a:solidFill>
                <a:effectLst/>
                <a:uLnTx/>
                <a:uFillTx/>
                <a:latin typeface="Aptos" panose="02110004020202020204"/>
                <a:ea typeface="+mn-ea"/>
                <a:cs typeface="+mn-cs"/>
              </a:rPr>
              <a:t>Open Research Adviser, University of Leeds Libraries, Senior Lead of the Knowledge Equity Network</a:t>
            </a:r>
            <a:endParaRPr lang="en-GB" sz="1800" b="0" i="0" u="none" strike="noStrike" kern="1200" cap="none" spc="0" normalizeH="0" baseline="0" noProof="0">
              <a:ln>
                <a:noFill/>
              </a:ln>
              <a:solidFill>
                <a:srgbClr val="1B2B4F"/>
              </a:solidFill>
              <a:effectLst/>
              <a:uLnTx/>
              <a:uFillTx/>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solidFill>
                <a:srgbClr val="1B2B4F"/>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B2B4F"/>
                </a:solidFill>
                <a:effectLst/>
                <a:uLnTx/>
                <a:uFillTx/>
                <a:latin typeface="Aptos" panose="02110004020202020204"/>
                <a:ea typeface="+mn-ea"/>
                <a:cs typeface="+mn-cs"/>
              </a:rPr>
              <a:t>UK </a:t>
            </a:r>
            <a:r>
              <a:rPr kumimoji="0" lang="en-GB" sz="1800" b="0" i="0" u="none" strike="noStrike" kern="1200" cap="none" spc="0" normalizeH="0" baseline="0" noProof="0" err="1">
                <a:ln>
                  <a:noFill/>
                </a:ln>
                <a:solidFill>
                  <a:srgbClr val="1B2B4F"/>
                </a:solidFill>
                <a:effectLst/>
                <a:uLnTx/>
                <a:uFillTx/>
                <a:latin typeface="Aptos" panose="02110004020202020204"/>
                <a:ea typeface="+mn-ea"/>
                <a:cs typeface="+mn-cs"/>
              </a:rPr>
              <a:t>Wikimedian</a:t>
            </a:r>
            <a:r>
              <a:rPr kumimoji="0" lang="en-GB" sz="1800" b="0" i="0" u="none" strike="noStrike" kern="1200" cap="none" spc="0" normalizeH="0" baseline="0" noProof="0">
                <a:ln>
                  <a:noFill/>
                </a:ln>
                <a:solidFill>
                  <a:srgbClr val="1B2B4F"/>
                </a:solidFill>
                <a:effectLst/>
                <a:uLnTx/>
                <a:uFillTx/>
                <a:latin typeface="Aptos" panose="02110004020202020204"/>
                <a:ea typeface="+mn-ea"/>
                <a:cs typeface="+mn-cs"/>
              </a:rPr>
              <a:t> of the Year 2023</a:t>
            </a:r>
          </a:p>
        </p:txBody>
      </p:sp>
      <p:sp>
        <p:nvSpPr>
          <p:cNvPr id="2" name="Text Placeholder 20">
            <a:extLst>
              <a:ext uri="{FF2B5EF4-FFF2-40B4-BE49-F238E27FC236}">
                <a16:creationId xmlns:a16="http://schemas.microsoft.com/office/drawing/2014/main" id="{10AA179D-C321-92CE-ABDF-C42C00F4A1F5}"/>
              </a:ext>
            </a:extLst>
          </p:cNvPr>
          <p:cNvSpPr txBox="1">
            <a:spLocks/>
          </p:cNvSpPr>
          <p:nvPr/>
        </p:nvSpPr>
        <p:spPr>
          <a:xfrm>
            <a:off x="6370322" y="3597212"/>
            <a:ext cx="5333998" cy="876246"/>
          </a:xfrm>
          <a:prstGeom prst="rect">
            <a:avLst/>
          </a:prstGeom>
        </p:spPr>
        <p:txBody>
          <a:bodyPr rtlCol="0"/>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solidFill>
                  <a:srgbClr val="1B2B4F"/>
                </a:solidFill>
              </a:rPr>
              <a:t>Prof. Chrissi Nerantzi</a:t>
            </a:r>
            <a:r>
              <a:rPr lang="en-GB">
                <a:solidFill>
                  <a:srgbClr val="1B2B4F"/>
                </a:solidFill>
              </a:rPr>
              <a:t>​ </a:t>
            </a:r>
          </a:p>
          <a:p>
            <a:pPr marL="0" indent="0">
              <a:buNone/>
            </a:pPr>
            <a:r>
              <a:rPr lang="en-GB">
                <a:solidFill>
                  <a:srgbClr val="1B2B4F"/>
                </a:solidFill>
              </a:rPr>
              <a:t>(PFHEA, NTF, CATE)</a:t>
            </a:r>
            <a:br>
              <a:rPr lang="en-GB">
                <a:solidFill>
                  <a:srgbClr val="1B2B4F"/>
                </a:solidFill>
              </a:rPr>
            </a:br>
            <a:endParaRPr lang="en-GB" sz="1200">
              <a:solidFill>
                <a:srgbClr val="1B2B4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B2B4F"/>
                </a:solidFill>
                <a:effectLst/>
                <a:uLnTx/>
                <a:uFillTx/>
                <a:latin typeface="Aptos" panose="02110004020202020204"/>
                <a:ea typeface="+mn-ea"/>
                <a:cs typeface="+mn-cs"/>
              </a:rPr>
              <a:t>Professor in Creative and Open Education, Senior Lead of the Knowledge Equity Network</a:t>
            </a:r>
            <a:br>
              <a:rPr kumimoji="0" lang="en-GB" sz="1800" b="0" i="0" u="none" strike="noStrike" kern="1200" cap="none" spc="0" normalizeH="0" baseline="0" noProof="0">
                <a:ln>
                  <a:noFill/>
                </a:ln>
                <a:solidFill>
                  <a:srgbClr val="1B2B4F"/>
                </a:solidFill>
                <a:effectLst/>
                <a:uLnTx/>
                <a:uFillTx/>
                <a:latin typeface="Aptos" panose="02110004020202020204"/>
                <a:ea typeface="+mn-ea"/>
                <a:cs typeface="+mn-cs"/>
              </a:rPr>
            </a:br>
            <a:endParaRPr kumimoji="0" lang="en-GB" sz="1000" b="0" i="0" u="none" strike="noStrike" kern="1200" cap="none" spc="0" normalizeH="0" baseline="0" noProof="0">
              <a:ln>
                <a:noFill/>
              </a:ln>
              <a:solidFill>
                <a:srgbClr val="1B2B4F"/>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B2B4F"/>
                </a:solidFill>
                <a:effectLst/>
                <a:uLnTx/>
                <a:uFillTx/>
                <a:latin typeface="Aptos" panose="02110004020202020204"/>
                <a:ea typeface="+mn-ea"/>
                <a:cs typeface="+mn-cs"/>
              </a:rPr>
              <a:t>Director of the Imaginative Curriculum Research and Scholarship Centre, School of Education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1000" b="0" i="0" u="none" strike="noStrike" kern="1200" cap="none" spc="0" normalizeH="0" baseline="0" noProof="0">
                <a:ln>
                  <a:noFill/>
                </a:ln>
                <a:solidFill>
                  <a:srgbClr val="1B2B4F"/>
                </a:solidFill>
                <a:effectLst/>
                <a:uLnTx/>
                <a:uFillTx/>
                <a:latin typeface="Aptos" panose="02110004020202020204"/>
                <a:ea typeface="+mn-ea"/>
                <a:cs typeface="+mn-cs"/>
              </a:rPr>
            </a:br>
            <a:r>
              <a:rPr kumimoji="0" lang="en-GB" sz="1800" b="0" i="0" u="none" strike="noStrike" kern="1200" cap="none" spc="0" normalizeH="0" baseline="0" noProof="0">
                <a:ln>
                  <a:noFill/>
                </a:ln>
                <a:solidFill>
                  <a:srgbClr val="1B2B4F"/>
                </a:solidFill>
                <a:effectLst/>
                <a:uLnTx/>
                <a:uFillTx/>
                <a:latin typeface="Aptos" panose="02110004020202020204"/>
                <a:ea typeface="+mn-ea"/>
                <a:cs typeface="+mn-cs"/>
              </a:rPr>
              <a:t>Co-chair of the ICDE Open Education Network</a:t>
            </a:r>
          </a:p>
          <a:p>
            <a:pPr marL="0" indent="0" algn="ctr">
              <a:buNone/>
            </a:pPr>
            <a:endParaRPr lang="en-GB">
              <a:solidFill>
                <a:srgbClr val="1B2B4F"/>
              </a:solidFill>
            </a:endParaRPr>
          </a:p>
        </p:txBody>
      </p:sp>
      <p:sp>
        <p:nvSpPr>
          <p:cNvPr id="3" name="Text Placeholder 21">
            <a:extLst>
              <a:ext uri="{FF2B5EF4-FFF2-40B4-BE49-F238E27FC236}">
                <a16:creationId xmlns:a16="http://schemas.microsoft.com/office/drawing/2014/main" id="{7BC68EC8-3574-93A9-7E26-30FA6EB8D97D}"/>
              </a:ext>
            </a:extLst>
          </p:cNvPr>
          <p:cNvSpPr txBox="1">
            <a:spLocks/>
          </p:cNvSpPr>
          <p:nvPr/>
        </p:nvSpPr>
        <p:spPr>
          <a:xfrm>
            <a:off x="6370321" y="4649730"/>
            <a:ext cx="5562600" cy="1933949"/>
          </a:xfrm>
          <a:prstGeom prst="rect">
            <a:avLst/>
          </a:prstGeom>
        </p:spPr>
        <p:txBody>
          <a:bodyPr rtlCol="0"/>
          <a:lstStyle>
            <a:defPPr>
              <a:defRPr lang="en-GB"/>
            </a:defPPr>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a:solidFill>
                <a:srgbClr val="1B2B4F"/>
              </a:solidFill>
            </a:endParaRPr>
          </a:p>
        </p:txBody>
      </p:sp>
      <p:pic>
        <p:nvPicPr>
          <p:cNvPr id="6" name="Picture 5" descr="A person wearing glasses and a black shirt&#10;&#10;AI-generated content may be incorrect.">
            <a:extLst>
              <a:ext uri="{FF2B5EF4-FFF2-40B4-BE49-F238E27FC236}">
                <a16:creationId xmlns:a16="http://schemas.microsoft.com/office/drawing/2014/main" id="{D9BBBF27-FDF3-9357-2840-B368927348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9542" y="1294511"/>
            <a:ext cx="1483248" cy="1966277"/>
          </a:xfrm>
          <a:prstGeom prst="rect">
            <a:avLst/>
          </a:prstGeom>
        </p:spPr>
      </p:pic>
      <p:pic>
        <p:nvPicPr>
          <p:cNvPr id="8" name="Picture 7">
            <a:extLst>
              <a:ext uri="{FF2B5EF4-FFF2-40B4-BE49-F238E27FC236}">
                <a16:creationId xmlns:a16="http://schemas.microsoft.com/office/drawing/2014/main" id="{BFB6138C-56A3-4B7E-7FA6-221FF4DD3630}"/>
              </a:ext>
            </a:extLst>
          </p:cNvPr>
          <p:cNvPicPr>
            <a:picLocks noChangeAspect="1"/>
          </p:cNvPicPr>
          <p:nvPr/>
        </p:nvPicPr>
        <p:blipFill>
          <a:blip r:embed="rId5"/>
          <a:stretch>
            <a:fillRect/>
          </a:stretch>
        </p:blipFill>
        <p:spPr>
          <a:xfrm>
            <a:off x="1010147" y="1294511"/>
            <a:ext cx="1961608" cy="1994439"/>
          </a:xfrm>
          <a:prstGeom prst="rect">
            <a:avLst/>
          </a:prstGeom>
        </p:spPr>
      </p:pic>
    </p:spTree>
    <p:extLst>
      <p:ext uri="{BB962C8B-B14F-4D97-AF65-F5344CB8AC3E}">
        <p14:creationId xmlns:p14="http://schemas.microsoft.com/office/powerpoint/2010/main" val="38088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09E3F-3734-329B-BEAF-8A96863C08A2}"/>
            </a:ext>
          </a:extLst>
        </p:cNvPr>
        <p:cNvGrpSpPr/>
        <p:nvPr/>
      </p:nvGrpSpPr>
      <p:grpSpPr>
        <a:xfrm>
          <a:off x="0" y="0"/>
          <a:ext cx="0" cy="0"/>
          <a:chOff x="0" y="0"/>
          <a:chExt cx="0" cy="0"/>
        </a:xfrm>
      </p:grpSpPr>
      <p:pic>
        <p:nvPicPr>
          <p:cNvPr id="5" name="Content Placeholder 4" descr="A screenshot of a computer screen&#10;&#10;AI-generated content may be incorrect.">
            <a:extLst>
              <a:ext uri="{FF2B5EF4-FFF2-40B4-BE49-F238E27FC236}">
                <a16:creationId xmlns:a16="http://schemas.microsoft.com/office/drawing/2014/main" id="{FBDFA470-E12D-4A62-4CA0-BC42201FCE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a:extLst>
              <a:ext uri="{FF2B5EF4-FFF2-40B4-BE49-F238E27FC236}">
                <a16:creationId xmlns:a16="http://schemas.microsoft.com/office/drawing/2014/main" id="{88A26C81-8A6D-44FE-BC64-FCDF4E6EB885}"/>
              </a:ext>
            </a:extLst>
          </p:cNvPr>
          <p:cNvPicPr>
            <a:picLocks noChangeAspect="1"/>
          </p:cNvPicPr>
          <p:nvPr/>
        </p:nvPicPr>
        <p:blipFill>
          <a:blip r:embed="rId4"/>
          <a:stretch>
            <a:fillRect/>
          </a:stretch>
        </p:blipFill>
        <p:spPr>
          <a:xfrm>
            <a:off x="-1" y="5760945"/>
            <a:ext cx="12192001" cy="600545"/>
          </a:xfrm>
          <a:prstGeom prst="rect">
            <a:avLst/>
          </a:prstGeom>
        </p:spPr>
      </p:pic>
      <p:pic>
        <p:nvPicPr>
          <p:cNvPr id="4" name="Picture 3">
            <a:extLst>
              <a:ext uri="{FF2B5EF4-FFF2-40B4-BE49-F238E27FC236}">
                <a16:creationId xmlns:a16="http://schemas.microsoft.com/office/drawing/2014/main" id="{98D95856-584E-6CE3-AE81-C8F853650D25}"/>
              </a:ext>
            </a:extLst>
          </p:cNvPr>
          <p:cNvPicPr>
            <a:picLocks noChangeAspect="1"/>
          </p:cNvPicPr>
          <p:nvPr/>
        </p:nvPicPr>
        <p:blipFill>
          <a:blip r:embed="rId5"/>
          <a:stretch>
            <a:fillRect/>
          </a:stretch>
        </p:blipFill>
        <p:spPr>
          <a:xfrm>
            <a:off x="-2" y="5760944"/>
            <a:ext cx="12192000" cy="648013"/>
          </a:xfrm>
          <a:prstGeom prst="rect">
            <a:avLst/>
          </a:prstGeom>
        </p:spPr>
      </p:pic>
      <p:pic>
        <p:nvPicPr>
          <p:cNvPr id="2" name="Picture 1" descr="A yellow background with black text&#10;&#10;AI-generated content may be incorrect.">
            <a:extLst>
              <a:ext uri="{FF2B5EF4-FFF2-40B4-BE49-F238E27FC236}">
                <a16:creationId xmlns:a16="http://schemas.microsoft.com/office/drawing/2014/main" id="{7AC153EC-3D22-5434-08F1-C047DC5E7196}"/>
              </a:ext>
            </a:extLst>
          </p:cNvPr>
          <p:cNvPicPr>
            <a:picLocks noChangeAspect="1"/>
          </p:cNvPicPr>
          <p:nvPr/>
        </p:nvPicPr>
        <p:blipFill>
          <a:blip r:embed="rId6"/>
          <a:stretch>
            <a:fillRect/>
          </a:stretch>
        </p:blipFill>
        <p:spPr>
          <a:xfrm>
            <a:off x="0" y="5850524"/>
            <a:ext cx="12192000" cy="569720"/>
          </a:xfrm>
          <a:prstGeom prst="rect">
            <a:avLst/>
          </a:prstGeom>
        </p:spPr>
      </p:pic>
    </p:spTree>
    <p:extLst>
      <p:ext uri="{BB962C8B-B14F-4D97-AF65-F5344CB8AC3E}">
        <p14:creationId xmlns:p14="http://schemas.microsoft.com/office/powerpoint/2010/main" val="127737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F93999F-D6BB-D17C-C63A-C9841BFBBCF0}"/>
            </a:ext>
          </a:extLst>
        </p:cNvPr>
        <p:cNvGrpSpPr/>
        <p:nvPr/>
      </p:nvGrpSpPr>
      <p:grpSpPr>
        <a:xfrm>
          <a:off x="0" y="0"/>
          <a:ext cx="0" cy="0"/>
          <a:chOff x="0" y="0"/>
          <a:chExt cx="0" cy="0"/>
        </a:xfrm>
      </p:grpSpPr>
      <p:sp>
        <p:nvSpPr>
          <p:cNvPr id="6" name="Content Placeholder 4">
            <a:extLst>
              <a:ext uri="{FF2B5EF4-FFF2-40B4-BE49-F238E27FC236}">
                <a16:creationId xmlns:a16="http://schemas.microsoft.com/office/drawing/2014/main" id="{96D53310-AB54-BC7C-864A-AE6B3CE6530C}"/>
              </a:ext>
            </a:extLst>
          </p:cNvPr>
          <p:cNvSpPr txBox="1">
            <a:spLocks/>
          </p:cNvSpPr>
          <p:nvPr/>
        </p:nvSpPr>
        <p:spPr>
          <a:xfrm>
            <a:off x="962383" y="2901924"/>
            <a:ext cx="9263657" cy="1585833"/>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GB" sz="4000">
                <a:solidFill>
                  <a:srgbClr val="E1FF61"/>
                </a:solidFill>
                <a:latin typeface="Aptos" panose="02110004020202020204"/>
              </a:rPr>
              <a:t>Problems – Practices - Empowerment</a:t>
            </a:r>
          </a:p>
        </p:txBody>
      </p:sp>
      <p:sp>
        <p:nvSpPr>
          <p:cNvPr id="7" name="Content Placeholder 2">
            <a:extLst>
              <a:ext uri="{FF2B5EF4-FFF2-40B4-BE49-F238E27FC236}">
                <a16:creationId xmlns:a16="http://schemas.microsoft.com/office/drawing/2014/main" id="{A34D2462-3D49-FF9F-2E78-2B1A383BEC3C}"/>
              </a:ext>
            </a:extLst>
          </p:cNvPr>
          <p:cNvSpPr txBox="1">
            <a:spLocks/>
          </p:cNvSpPr>
          <p:nvPr/>
        </p:nvSpPr>
        <p:spPr>
          <a:xfrm>
            <a:off x="962382" y="677127"/>
            <a:ext cx="9727389" cy="1838711"/>
          </a:xfrm>
          <a:prstGeom prst="rect">
            <a:avLst/>
          </a:prstGeom>
        </p:spPr>
        <p:txBody>
          <a:bodyPr lIns="68580" tIns="34290" rIns="68580" bIns="3429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7200" b="1">
                <a:solidFill>
                  <a:schemeClr val="bg1"/>
                </a:solidFill>
              </a:rPr>
              <a:t>Open Research</a:t>
            </a:r>
          </a:p>
          <a:p>
            <a:pPr marL="0" indent="0">
              <a:buNone/>
            </a:pPr>
            <a:r>
              <a:rPr lang="en-GB" sz="4800" b="1">
                <a:solidFill>
                  <a:schemeClr val="bg1"/>
                </a:solidFill>
              </a:rPr>
              <a:t>and Open Education</a:t>
            </a:r>
            <a:endParaRPr lang="en-GB">
              <a:solidFill>
                <a:schemeClr val="bg1"/>
              </a:solidFill>
            </a:endParaRPr>
          </a:p>
          <a:p>
            <a:pPr marL="0" indent="0">
              <a:buNone/>
            </a:pPr>
            <a:endParaRPr lang="en-GB" sz="7200" b="1">
              <a:solidFill>
                <a:schemeClr val="bg1"/>
              </a:solidFill>
            </a:endParaRPr>
          </a:p>
        </p:txBody>
      </p:sp>
      <p:pic>
        <p:nvPicPr>
          <p:cNvPr id="2" name="Picture 1" descr="A screenshot of a computer&#10;&#10;AI-generated content may be incorrect.">
            <a:extLst>
              <a:ext uri="{FF2B5EF4-FFF2-40B4-BE49-F238E27FC236}">
                <a16:creationId xmlns:a16="http://schemas.microsoft.com/office/drawing/2014/main" id="{29D34512-3956-C409-7CB8-037D3D25747F}"/>
              </a:ext>
            </a:extLst>
          </p:cNvPr>
          <p:cNvPicPr>
            <a:picLocks noChangeAspect="1"/>
          </p:cNvPicPr>
          <p:nvPr/>
        </p:nvPicPr>
        <p:blipFill>
          <a:blip r:embed="rId4"/>
          <a:stretch>
            <a:fillRect/>
          </a:stretch>
        </p:blipFill>
        <p:spPr>
          <a:xfrm>
            <a:off x="1049312" y="3888934"/>
            <a:ext cx="5508887" cy="2340493"/>
          </a:xfrm>
          <a:prstGeom prst="rect">
            <a:avLst/>
          </a:prstGeom>
        </p:spPr>
      </p:pic>
      <p:sp>
        <p:nvSpPr>
          <p:cNvPr id="3" name="TextBox 2">
            <a:extLst>
              <a:ext uri="{FF2B5EF4-FFF2-40B4-BE49-F238E27FC236}">
                <a16:creationId xmlns:a16="http://schemas.microsoft.com/office/drawing/2014/main" id="{72303559-479E-6365-1236-C6E1B08B08A4}"/>
              </a:ext>
            </a:extLst>
          </p:cNvPr>
          <p:cNvSpPr txBox="1"/>
          <p:nvPr/>
        </p:nvSpPr>
        <p:spPr>
          <a:xfrm>
            <a:off x="6890214" y="3888934"/>
            <a:ext cx="278567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solidFill>
                  <a:srgbClr val="E1FF61"/>
                </a:solidFill>
                <a:ea typeface="+mn-lt"/>
                <a:cs typeface="+mn-lt"/>
              </a:rPr>
              <a:t>Image:</a:t>
            </a:r>
            <a:endParaRPr lang="en-US" b="1"/>
          </a:p>
          <a:p>
            <a:r>
              <a:rPr lang="en-GB" sz="1200">
                <a:solidFill>
                  <a:srgbClr val="E1FF61"/>
                </a:solidFill>
                <a:ea typeface="+mn-lt"/>
                <a:cs typeface="+mn-lt"/>
              </a:rPr>
              <a:t>Cryogenic electron microscopy workflow – original image by </a:t>
            </a:r>
            <a:r>
              <a:rPr lang="en-GB" sz="1200" b="1">
                <a:solidFill>
                  <a:schemeClr val="bg1"/>
                </a:solidFill>
                <a:ea typeface="+mn-lt"/>
                <a:cs typeface="+mn-lt"/>
              </a:rPr>
              <a:t>Hira Khan</a:t>
            </a:r>
            <a:r>
              <a:rPr lang="en-GB" sz="1200">
                <a:solidFill>
                  <a:srgbClr val="E1FF61"/>
                </a:solidFill>
                <a:ea typeface="+mn-lt"/>
                <a:cs typeface="+mn-lt"/>
              </a:rPr>
              <a:t>.</a:t>
            </a:r>
            <a:endParaRPr lang="en-GB"/>
          </a:p>
          <a:p>
            <a:endParaRPr lang="en-GB" sz="1200">
              <a:solidFill>
                <a:srgbClr val="E1FF61"/>
              </a:solidFill>
              <a:ea typeface="+mn-lt"/>
              <a:cs typeface="+mn-lt"/>
            </a:endParaRPr>
          </a:p>
          <a:p>
            <a:r>
              <a:rPr lang="en-GB" sz="1200">
                <a:solidFill>
                  <a:srgbClr val="E1FF61"/>
                </a:solidFill>
                <a:ea typeface="+mn-lt"/>
                <a:cs typeface="+mn-lt"/>
              </a:rPr>
              <a:t>Arabic translation by </a:t>
            </a:r>
            <a:r>
              <a:rPr lang="en-GB" sz="1200" b="1">
                <a:solidFill>
                  <a:schemeClr val="bg1"/>
                </a:solidFill>
                <a:ea typeface="+mn-lt"/>
                <a:cs typeface="+mn-lt"/>
              </a:rPr>
              <a:t>Salha Abdo</a:t>
            </a:r>
            <a:r>
              <a:rPr lang="en-GB" sz="1200">
                <a:solidFill>
                  <a:srgbClr val="E1FF61"/>
                </a:solidFill>
                <a:ea typeface="+mn-lt"/>
                <a:cs typeface="+mn-lt"/>
              </a:rPr>
              <a:t>.</a:t>
            </a:r>
          </a:p>
        </p:txBody>
      </p:sp>
    </p:spTree>
    <p:extLst>
      <p:ext uri="{BB962C8B-B14F-4D97-AF65-F5344CB8AC3E}">
        <p14:creationId xmlns:p14="http://schemas.microsoft.com/office/powerpoint/2010/main" val="239544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979C-FFDC-2C74-E4A1-3D919BB86ED0}"/>
              </a:ext>
            </a:extLst>
          </p:cNvPr>
          <p:cNvSpPr>
            <a:spLocks noGrp="1"/>
          </p:cNvSpPr>
          <p:nvPr>
            <p:ph type="title"/>
          </p:nvPr>
        </p:nvSpPr>
        <p:spPr/>
        <p:txBody>
          <a:bodyPr/>
          <a:lstStyle/>
          <a:p>
            <a:r>
              <a:rPr lang="en-GB"/>
              <a:t>Problems</a:t>
            </a:r>
          </a:p>
        </p:txBody>
      </p:sp>
      <p:sp>
        <p:nvSpPr>
          <p:cNvPr id="3" name="Content Placeholder 2">
            <a:extLst>
              <a:ext uri="{FF2B5EF4-FFF2-40B4-BE49-F238E27FC236}">
                <a16:creationId xmlns:a16="http://schemas.microsoft.com/office/drawing/2014/main" id="{B0BE48B4-952F-133D-74FC-53B45ABC4F08}"/>
              </a:ext>
            </a:extLst>
          </p:cNvPr>
          <p:cNvSpPr>
            <a:spLocks noGrp="1"/>
          </p:cNvSpPr>
          <p:nvPr>
            <p:ph idx="1"/>
          </p:nvPr>
        </p:nvSpPr>
        <p:spPr>
          <a:xfrm>
            <a:off x="838200" y="1825624"/>
            <a:ext cx="5619750" cy="4667251"/>
          </a:xfrm>
        </p:spPr>
        <p:txBody>
          <a:bodyPr>
            <a:normAutofit lnSpcReduction="10000"/>
          </a:bodyPr>
          <a:lstStyle/>
          <a:p>
            <a:r>
              <a:rPr lang="en-GB" sz="2400"/>
              <a:t>Research Culture</a:t>
            </a:r>
          </a:p>
          <a:p>
            <a:pPr lvl="1"/>
            <a:r>
              <a:rPr lang="en-GB" sz="2200"/>
              <a:t>Incentives – publish or perish</a:t>
            </a:r>
          </a:p>
          <a:p>
            <a:pPr lvl="1"/>
            <a:r>
              <a:rPr lang="en-GB" sz="2200"/>
              <a:t>Questionable Research Practices (QRP)</a:t>
            </a:r>
          </a:p>
          <a:p>
            <a:pPr lvl="1"/>
            <a:r>
              <a:rPr lang="en-GB" sz="2200"/>
              <a:t>QS Ranking</a:t>
            </a:r>
          </a:p>
          <a:p>
            <a:r>
              <a:rPr lang="en-GB" sz="2400"/>
              <a:t>Cost</a:t>
            </a:r>
            <a:endParaRPr lang="en-GB" sz="2200"/>
          </a:p>
          <a:p>
            <a:pPr marL="742950" lvl="1" indent="-285750"/>
            <a:r>
              <a:rPr lang="en-GB" sz="2200"/>
              <a:t>Commercial publishing</a:t>
            </a:r>
          </a:p>
          <a:p>
            <a:pPr marL="742950" lvl="1" indent="-285750"/>
            <a:r>
              <a:rPr lang="en-GB" sz="2200"/>
              <a:t>APC model of open access</a:t>
            </a:r>
          </a:p>
          <a:p>
            <a:pPr marL="742950" lvl="1" indent="-285750"/>
            <a:r>
              <a:rPr lang="en-GB" sz="2200"/>
              <a:t>Infrastructure – FAIR data</a:t>
            </a:r>
          </a:p>
          <a:p>
            <a:pPr marL="285750" indent="-285750"/>
            <a:r>
              <a:rPr lang="en-GB" sz="2400"/>
              <a:t>Misinformation</a:t>
            </a:r>
          </a:p>
          <a:p>
            <a:pPr marL="742950" lvl="1" indent="-285750"/>
            <a:r>
              <a:rPr lang="en-GB" sz="2200"/>
              <a:t>Artificial Intelligence</a:t>
            </a:r>
          </a:p>
          <a:p>
            <a:pPr marL="742950" lvl="1" indent="-285750"/>
            <a:r>
              <a:rPr lang="en-GB" sz="2200"/>
              <a:t>Reinforced bias</a:t>
            </a:r>
          </a:p>
          <a:p>
            <a:pPr marL="742950" lvl="1" indent="-285750"/>
            <a:r>
              <a:rPr lang="en-GB" sz="2200"/>
              <a:t>Pace of change</a:t>
            </a:r>
            <a:endParaRPr lang="en-GB"/>
          </a:p>
          <a:p>
            <a:pPr marL="742950" lvl="1" indent="-285750"/>
            <a:endParaRPr lang="en-GB"/>
          </a:p>
          <a:p>
            <a:pPr marL="742950" lvl="1" indent="-285750"/>
            <a:endParaRPr lang="en-GB"/>
          </a:p>
          <a:p>
            <a:endParaRPr lang="en-GB"/>
          </a:p>
          <a:p>
            <a:pPr lvl="1"/>
            <a:endParaRPr lang="en-GB"/>
          </a:p>
          <a:p>
            <a:endParaRPr lang="en-GB"/>
          </a:p>
          <a:p>
            <a:pPr lvl="1"/>
            <a:endParaRPr lang="en-GB"/>
          </a:p>
        </p:txBody>
      </p:sp>
      <p:pic>
        <p:nvPicPr>
          <p:cNvPr id="4" name="Picture 3">
            <a:extLst>
              <a:ext uri="{FF2B5EF4-FFF2-40B4-BE49-F238E27FC236}">
                <a16:creationId xmlns:a16="http://schemas.microsoft.com/office/drawing/2014/main" id="{14E8AFBC-2C15-EBAB-C246-57D3F4228F56}"/>
              </a:ext>
            </a:extLst>
          </p:cNvPr>
          <p:cNvPicPr>
            <a:picLocks noChangeAspect="1"/>
          </p:cNvPicPr>
          <p:nvPr/>
        </p:nvPicPr>
        <p:blipFill>
          <a:blip r:embed="rId2"/>
          <a:srcRect t="1673" r="2" b="2"/>
          <a:stretch>
            <a:fillRect/>
          </a:stretch>
        </p:blipFill>
        <p:spPr>
          <a:xfrm>
            <a:off x="6096000" y="1"/>
            <a:ext cx="6102825" cy="6858000"/>
          </a:xfrm>
          <a:prstGeom prst="rect">
            <a:avLst/>
          </a:prstGeom>
        </p:spPr>
      </p:pic>
    </p:spTree>
    <p:extLst>
      <p:ext uri="{BB962C8B-B14F-4D97-AF65-F5344CB8AC3E}">
        <p14:creationId xmlns:p14="http://schemas.microsoft.com/office/powerpoint/2010/main" val="67294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851FA-0C12-F1A1-7315-5556717846B3}"/>
              </a:ext>
            </a:extLst>
          </p:cNvPr>
          <p:cNvSpPr>
            <a:spLocks noGrp="1"/>
          </p:cNvSpPr>
          <p:nvPr>
            <p:ph type="title"/>
          </p:nvPr>
        </p:nvSpPr>
        <p:spPr/>
        <p:txBody>
          <a:bodyPr/>
          <a:lstStyle/>
          <a:p>
            <a:r>
              <a:rPr lang="en-GB"/>
              <a:t>Practices</a:t>
            </a:r>
          </a:p>
        </p:txBody>
      </p:sp>
      <p:sp>
        <p:nvSpPr>
          <p:cNvPr id="3" name="Content Placeholder 2">
            <a:extLst>
              <a:ext uri="{FF2B5EF4-FFF2-40B4-BE49-F238E27FC236}">
                <a16:creationId xmlns:a16="http://schemas.microsoft.com/office/drawing/2014/main" id="{D7F22E95-786F-D5D4-DB0D-0B981D5300C9}"/>
              </a:ext>
            </a:extLst>
          </p:cNvPr>
          <p:cNvSpPr>
            <a:spLocks noGrp="1"/>
          </p:cNvSpPr>
          <p:nvPr>
            <p:ph idx="1"/>
          </p:nvPr>
        </p:nvSpPr>
        <p:spPr/>
        <p:txBody>
          <a:bodyPr/>
          <a:lstStyle/>
          <a:p>
            <a:pPr marL="0" indent="0">
              <a:buNone/>
            </a:pPr>
            <a:r>
              <a:rPr lang="en-GB" sz="2400"/>
              <a:t>“The challenges facing our society today can only be solved through global cooperation, collaboration and openness.”</a:t>
            </a:r>
          </a:p>
          <a:p>
            <a:pPr marL="0" indent="0">
              <a:buNone/>
            </a:pPr>
            <a:r>
              <a:rPr lang="en-GB" sz="2200" b="1">
                <a:hlinkClick r:id="rId2"/>
              </a:rPr>
              <a:t>Knowledge for all: University of Leeds Libraries Vision for 2030</a:t>
            </a:r>
            <a:endParaRPr lang="en-GB" sz="2200" b="1"/>
          </a:p>
          <a:p>
            <a:pPr marL="0" indent="0">
              <a:buNone/>
            </a:pPr>
            <a:endParaRPr lang="en-GB"/>
          </a:p>
        </p:txBody>
      </p:sp>
      <p:sp>
        <p:nvSpPr>
          <p:cNvPr id="5" name="TextBox 4">
            <a:extLst>
              <a:ext uri="{FF2B5EF4-FFF2-40B4-BE49-F238E27FC236}">
                <a16:creationId xmlns:a16="http://schemas.microsoft.com/office/drawing/2014/main" id="{1AEBD756-15D4-5757-0C57-2B070D83379C}"/>
              </a:ext>
            </a:extLst>
          </p:cNvPr>
          <p:cNvSpPr txBox="1"/>
          <p:nvPr/>
        </p:nvSpPr>
        <p:spPr>
          <a:xfrm>
            <a:off x="838200" y="3706267"/>
            <a:ext cx="6097904" cy="2308324"/>
          </a:xfrm>
          <a:prstGeom prst="rect">
            <a:avLst/>
          </a:prstGeom>
          <a:noFill/>
        </p:spPr>
        <p:txBody>
          <a:bodyPr wrap="square">
            <a:spAutoFit/>
          </a:bodyPr>
          <a:lstStyle/>
          <a:p>
            <a:pPr marL="342900" indent="-342900">
              <a:buFont typeface="Arial" panose="020B0604020202020204" pitchFamily="34" charset="0"/>
              <a:buChar char="•"/>
            </a:pPr>
            <a:r>
              <a:rPr lang="en-GB" sz="2400"/>
              <a:t>Reproducible and transparent research</a:t>
            </a:r>
          </a:p>
          <a:p>
            <a:pPr marL="342900" indent="-342900">
              <a:buFont typeface="Arial" panose="020B0604020202020204" pitchFamily="34" charset="0"/>
              <a:buChar char="•"/>
            </a:pPr>
            <a:r>
              <a:rPr lang="en-GB" sz="2400"/>
              <a:t>Data sharing | Software &amp; code </a:t>
            </a:r>
          </a:p>
          <a:p>
            <a:pPr marL="342900" indent="-342900">
              <a:buFont typeface="Arial" panose="020B0604020202020204" pitchFamily="34" charset="0"/>
              <a:buChar char="•"/>
            </a:pPr>
            <a:r>
              <a:rPr lang="en-GB" sz="2400"/>
              <a:t>Preprints | Preregistration </a:t>
            </a:r>
          </a:p>
          <a:p>
            <a:pPr marL="342900" indent="-342900">
              <a:buFont typeface="Arial" panose="020B0604020202020204" pitchFamily="34" charset="0"/>
              <a:buChar char="•"/>
            </a:pPr>
            <a:r>
              <a:rPr lang="en-GB" sz="2400" err="1"/>
              <a:t>Bibliodiversity</a:t>
            </a:r>
            <a:r>
              <a:rPr lang="en-GB" sz="2400"/>
              <a:t> | Diamond Open Access</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Information and digital literacy</a:t>
            </a:r>
          </a:p>
        </p:txBody>
      </p:sp>
      <p:pic>
        <p:nvPicPr>
          <p:cNvPr id="6" name="Picture 2">
            <a:extLst>
              <a:ext uri="{FF2B5EF4-FFF2-40B4-BE49-F238E27FC236}">
                <a16:creationId xmlns:a16="http://schemas.microsoft.com/office/drawing/2014/main" id="{DF9DC15F-D1FB-2766-C8E5-2ADCE25B3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776" r="1646" b="4"/>
          <a:stretch>
            <a:fillRect/>
          </a:stretch>
        </p:blipFill>
        <p:spPr bwMode="auto">
          <a:xfrm>
            <a:off x="6936104" y="3706267"/>
            <a:ext cx="3836894" cy="245088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F51CEA-3D6B-B8A3-ECBE-7BFEBE786FC8}"/>
              </a:ext>
            </a:extLst>
          </p:cNvPr>
          <p:cNvSpPr txBox="1"/>
          <p:nvPr/>
        </p:nvSpPr>
        <p:spPr>
          <a:xfrm>
            <a:off x="6301776" y="6124192"/>
            <a:ext cx="5257802" cy="338554"/>
          </a:xfrm>
          <a:prstGeom prst="rect">
            <a:avLst/>
          </a:prstGeom>
          <a:noFill/>
        </p:spPr>
        <p:txBody>
          <a:bodyPr wrap="square">
            <a:spAutoFit/>
          </a:bodyPr>
          <a:lstStyle/>
          <a:p>
            <a:pPr algn="ctr"/>
            <a:r>
              <a:rPr lang="en-GB" sz="1600" b="1" err="1"/>
              <a:t>Specialgst</a:t>
            </a:r>
            <a:r>
              <a:rPr lang="en-GB" sz="1600" b="1"/>
              <a:t>, </a:t>
            </a:r>
            <a:r>
              <a:rPr lang="en-GB" sz="1600" b="1">
                <a:hlinkClick r:id="rId4"/>
              </a:rPr>
              <a:t>CC BY-SA 4.0</a:t>
            </a:r>
            <a:r>
              <a:rPr lang="en-GB" sz="1600" b="1"/>
              <a:t>, via Wikimedia Commons</a:t>
            </a:r>
          </a:p>
        </p:txBody>
      </p:sp>
    </p:spTree>
    <p:extLst>
      <p:ext uri="{BB962C8B-B14F-4D97-AF65-F5344CB8AC3E}">
        <p14:creationId xmlns:p14="http://schemas.microsoft.com/office/powerpoint/2010/main" val="1105289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486D1-4BD0-78EA-9043-CBA9D851AC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A3A03-3B07-DDC2-4B8C-DB807487856A}"/>
              </a:ext>
            </a:extLst>
          </p:cNvPr>
          <p:cNvSpPr>
            <a:spLocks noGrp="1"/>
          </p:cNvSpPr>
          <p:nvPr>
            <p:ph type="title"/>
          </p:nvPr>
        </p:nvSpPr>
        <p:spPr/>
        <p:txBody>
          <a:bodyPr/>
          <a:lstStyle/>
          <a:p>
            <a:r>
              <a:rPr lang="en-GB"/>
              <a:t>Empowerment</a:t>
            </a:r>
            <a:endParaRPr lang="en-US"/>
          </a:p>
        </p:txBody>
      </p:sp>
      <p:pic>
        <p:nvPicPr>
          <p:cNvPr id="7" name="Picture 2">
            <a:extLst>
              <a:ext uri="{FF2B5EF4-FFF2-40B4-BE49-F238E27FC236}">
                <a16:creationId xmlns:a16="http://schemas.microsoft.com/office/drawing/2014/main" id="{C383C329-8528-2080-9DBE-C09D79B4B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0103" y="1633319"/>
            <a:ext cx="1699937" cy="12716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7AC3A9E-231E-3076-79A4-18B99A6CC2CD}"/>
              </a:ext>
            </a:extLst>
          </p:cNvPr>
          <p:cNvSpPr txBox="1"/>
          <p:nvPr/>
        </p:nvSpPr>
        <p:spPr>
          <a:xfrm>
            <a:off x="603884" y="1750789"/>
            <a:ext cx="11146156" cy="2462213"/>
          </a:xfrm>
          <a:prstGeom prst="rect">
            <a:avLst/>
          </a:prstGeom>
          <a:noFill/>
        </p:spPr>
        <p:txBody>
          <a:bodyPr wrap="square">
            <a:spAutoFit/>
          </a:bodyPr>
          <a:lstStyle/>
          <a:p>
            <a:pPr algn="l"/>
            <a:r>
              <a:rPr lang="en-GB" sz="2400" b="0" i="0">
                <a:solidFill>
                  <a:srgbClr val="202122"/>
                </a:solidFill>
                <a:effectLst/>
                <a:cs typeface="Arial" panose="020B0604020202020204" pitchFamily="34" charset="0"/>
              </a:rPr>
              <a:t>“Our mission is to </a:t>
            </a:r>
            <a:r>
              <a:rPr lang="en-GB" sz="2400" b="1" i="0">
                <a:solidFill>
                  <a:srgbClr val="202122"/>
                </a:solidFill>
                <a:effectLst/>
                <a:cs typeface="Arial" panose="020B0604020202020204" pitchFamily="34" charset="0"/>
              </a:rPr>
              <a:t>set knowledge free</a:t>
            </a:r>
            <a:r>
              <a:rPr lang="en-GB" sz="2400" b="0" i="0">
                <a:solidFill>
                  <a:srgbClr val="202122"/>
                </a:solidFill>
                <a:effectLst/>
                <a:cs typeface="Arial" panose="020B0604020202020204" pitchFamily="34" charset="0"/>
              </a:rPr>
              <a:t>. We work to ensure that everyone, everywhere has equitable access to create and consume information.”</a:t>
            </a:r>
          </a:p>
          <a:p>
            <a:pPr algn="l"/>
            <a:endParaRPr lang="en-GB" sz="2400">
              <a:solidFill>
                <a:srgbClr val="202122"/>
              </a:solidFill>
              <a:cs typeface="Arial" panose="020B0604020202020204" pitchFamily="34" charset="0"/>
            </a:endParaRPr>
          </a:p>
          <a:p>
            <a:pPr algn="l"/>
            <a:endParaRPr lang="en-GB" sz="1000">
              <a:solidFill>
                <a:srgbClr val="202122"/>
              </a:solidFill>
              <a:cs typeface="Arial" panose="020B0604020202020204" pitchFamily="34" charset="0"/>
            </a:endParaRPr>
          </a:p>
          <a:p>
            <a:pPr algn="l"/>
            <a:r>
              <a:rPr lang="en-GB" sz="2400" b="0" i="0">
                <a:solidFill>
                  <a:srgbClr val="202122"/>
                </a:solidFill>
                <a:effectLst/>
                <a:cs typeface="Arial" panose="020B0604020202020204" pitchFamily="34" charset="0"/>
              </a:rPr>
              <a:t>“We are building </a:t>
            </a:r>
            <a:r>
              <a:rPr lang="en-GB" sz="2400" b="0" i="0" err="1">
                <a:solidFill>
                  <a:srgbClr val="202122"/>
                </a:solidFill>
                <a:effectLst/>
                <a:cs typeface="Arial" panose="020B0604020202020204" pitchFamily="34" charset="0"/>
              </a:rPr>
              <a:t>Grokipedia</a:t>
            </a:r>
            <a:r>
              <a:rPr lang="en-GB" sz="2400">
                <a:solidFill>
                  <a:srgbClr val="202122"/>
                </a:solidFill>
                <a:cs typeface="Arial" panose="020B0604020202020204" pitchFamily="34" charset="0"/>
              </a:rPr>
              <a:t> @xAI. Will be a massive improvement over Wikipedia.</a:t>
            </a:r>
          </a:p>
          <a:p>
            <a:pPr algn="l"/>
            <a:r>
              <a:rPr lang="en-GB" sz="2400" b="0" i="0">
                <a:solidFill>
                  <a:srgbClr val="202122"/>
                </a:solidFill>
                <a:effectLst/>
                <a:cs typeface="Arial" panose="020B0604020202020204" pitchFamily="34" charset="0"/>
              </a:rPr>
              <a:t>Frankly</a:t>
            </a:r>
            <a:r>
              <a:rPr lang="en-GB" sz="2400">
                <a:solidFill>
                  <a:srgbClr val="202122"/>
                </a:solidFill>
                <a:cs typeface="Arial" panose="020B0604020202020204" pitchFamily="34" charset="0"/>
              </a:rPr>
              <a:t>, it is a necessary step towards the </a:t>
            </a:r>
            <a:r>
              <a:rPr lang="en-GB" sz="2400" err="1">
                <a:solidFill>
                  <a:srgbClr val="202122"/>
                </a:solidFill>
                <a:cs typeface="Arial" panose="020B0604020202020204" pitchFamily="34" charset="0"/>
              </a:rPr>
              <a:t>xAI</a:t>
            </a:r>
            <a:r>
              <a:rPr lang="en-GB" sz="2400">
                <a:solidFill>
                  <a:srgbClr val="202122"/>
                </a:solidFill>
                <a:cs typeface="Arial" panose="020B0604020202020204" pitchFamily="34" charset="0"/>
              </a:rPr>
              <a:t> goal of understanding the Universe.”</a:t>
            </a:r>
          </a:p>
          <a:p>
            <a:pPr algn="r"/>
            <a:r>
              <a:rPr lang="en-GB" sz="2400" b="1">
                <a:solidFill>
                  <a:srgbClr val="202122"/>
                </a:solidFill>
                <a:cs typeface="Arial" panose="020B0604020202020204" pitchFamily="34" charset="0"/>
              </a:rPr>
              <a:t>Elon Musk, 2025</a:t>
            </a:r>
            <a:endParaRPr lang="en-GB" sz="2400" b="1" i="0">
              <a:solidFill>
                <a:srgbClr val="202122"/>
              </a:solidFill>
              <a:effectLst/>
              <a:cs typeface="Arial" panose="020B0604020202020204" pitchFamily="34" charset="0"/>
            </a:endParaRPr>
          </a:p>
        </p:txBody>
      </p:sp>
      <p:sp>
        <p:nvSpPr>
          <p:cNvPr id="10" name="TextBox 9">
            <a:extLst>
              <a:ext uri="{FF2B5EF4-FFF2-40B4-BE49-F238E27FC236}">
                <a16:creationId xmlns:a16="http://schemas.microsoft.com/office/drawing/2014/main" id="{EE4C7821-DA3E-A273-B612-F45B809812E1}"/>
              </a:ext>
            </a:extLst>
          </p:cNvPr>
          <p:cNvSpPr txBox="1"/>
          <p:nvPr/>
        </p:nvSpPr>
        <p:spPr>
          <a:xfrm>
            <a:off x="717232" y="4059113"/>
            <a:ext cx="5378768" cy="2677656"/>
          </a:xfrm>
          <a:prstGeom prst="rect">
            <a:avLst/>
          </a:prstGeom>
          <a:noFill/>
        </p:spPr>
        <p:txBody>
          <a:bodyPr wrap="square">
            <a:spAutoFit/>
          </a:bodyPr>
          <a:lstStyle/>
          <a:p>
            <a:pPr marL="285750" indent="-285750">
              <a:buFont typeface="Arial" panose="020B0604020202020204" pitchFamily="34" charset="0"/>
              <a:buChar char="•"/>
            </a:pPr>
            <a:r>
              <a:rPr lang="en-GB" sz="2400"/>
              <a:t>Wikimedia as bridge:</a:t>
            </a:r>
          </a:p>
          <a:p>
            <a:pPr marL="742950" lvl="1" indent="-285750">
              <a:buFont typeface="Arial" panose="020B0604020202020204" pitchFamily="34" charset="0"/>
              <a:buChar char="•"/>
            </a:pPr>
            <a:r>
              <a:rPr lang="en-GB" sz="2400"/>
              <a:t>Academia / global commons</a:t>
            </a:r>
          </a:p>
          <a:p>
            <a:pPr marL="742950" lvl="1" indent="-285750">
              <a:buFont typeface="Arial" panose="020B0604020202020204" pitchFamily="34" charset="0"/>
              <a:buChar char="•"/>
            </a:pPr>
            <a:r>
              <a:rPr lang="en-GB" sz="2400"/>
              <a:t>open research / open education</a:t>
            </a:r>
          </a:p>
          <a:p>
            <a:pPr marL="285750" indent="-285750">
              <a:buFont typeface="Arial" panose="020B0604020202020204" pitchFamily="34" charset="0"/>
              <a:buChar char="•"/>
            </a:pPr>
            <a:r>
              <a:rPr lang="en-GB" sz="2400"/>
              <a:t>Human curated knowledge </a:t>
            </a:r>
          </a:p>
          <a:p>
            <a:pPr marL="285750" indent="-285750">
              <a:buFont typeface="Arial" panose="020B0604020202020204" pitchFamily="34" charset="0"/>
              <a:buChar char="•"/>
            </a:pPr>
            <a:r>
              <a:rPr lang="en-GB" sz="2400"/>
              <a:t>Ethical AI</a:t>
            </a:r>
          </a:p>
          <a:p>
            <a:pPr marL="285750" indent="-285750">
              <a:buFont typeface="Arial" panose="020B0604020202020204" pitchFamily="34" charset="0"/>
              <a:buChar char="•"/>
            </a:pPr>
            <a:r>
              <a:rPr lang="en-GB" sz="2400"/>
              <a:t>Information and digital literacy</a:t>
            </a:r>
          </a:p>
          <a:p>
            <a:pPr marL="285750" indent="-285750">
              <a:buFont typeface="Arial" panose="020B0604020202020204" pitchFamily="34" charset="0"/>
              <a:buChar char="•"/>
            </a:pPr>
            <a:r>
              <a:rPr lang="en-GB" sz="2400"/>
              <a:t>Collaboration and co-creation</a:t>
            </a:r>
          </a:p>
        </p:txBody>
      </p:sp>
      <p:pic>
        <p:nvPicPr>
          <p:cNvPr id="12" name="Picture 11">
            <a:extLst>
              <a:ext uri="{FF2B5EF4-FFF2-40B4-BE49-F238E27FC236}">
                <a16:creationId xmlns:a16="http://schemas.microsoft.com/office/drawing/2014/main" id="{B846EB05-D87A-7E9C-044A-75858FF1F97F}"/>
              </a:ext>
            </a:extLst>
          </p:cNvPr>
          <p:cNvPicPr>
            <a:picLocks noChangeAspect="1"/>
          </p:cNvPicPr>
          <p:nvPr/>
        </p:nvPicPr>
        <p:blipFill>
          <a:blip r:embed="rId4"/>
          <a:stretch>
            <a:fillRect/>
          </a:stretch>
        </p:blipFill>
        <p:spPr>
          <a:xfrm>
            <a:off x="6403195" y="4293992"/>
            <a:ext cx="4950605" cy="2497653"/>
          </a:xfrm>
          <a:prstGeom prst="rect">
            <a:avLst/>
          </a:prstGeom>
        </p:spPr>
      </p:pic>
      <p:sp>
        <p:nvSpPr>
          <p:cNvPr id="14" name="TextBox 13">
            <a:extLst>
              <a:ext uri="{FF2B5EF4-FFF2-40B4-BE49-F238E27FC236}">
                <a16:creationId xmlns:a16="http://schemas.microsoft.com/office/drawing/2014/main" id="{2A8BE62D-885B-E6F4-FA6A-03575CB98F11}"/>
              </a:ext>
            </a:extLst>
          </p:cNvPr>
          <p:cNvSpPr txBox="1"/>
          <p:nvPr/>
        </p:nvSpPr>
        <p:spPr>
          <a:xfrm>
            <a:off x="6266985" y="5263376"/>
            <a:ext cx="2999678" cy="1200329"/>
          </a:xfrm>
          <a:prstGeom prst="rect">
            <a:avLst/>
          </a:prstGeom>
          <a:noFill/>
          <a:ln>
            <a:solidFill>
              <a:schemeClr val="accent1"/>
            </a:solidFill>
          </a:ln>
        </p:spPr>
        <p:txBody>
          <a:bodyPr wrap="square" rtlCol="0">
            <a:spAutoFit/>
          </a:bodyPr>
          <a:lstStyle/>
          <a:p>
            <a:r>
              <a:rPr lang="en-GB"/>
              <a:t>Example of openly licensed research output used on 12 Wikipedia articles in 10 different languages</a:t>
            </a:r>
          </a:p>
        </p:txBody>
      </p:sp>
    </p:spTree>
    <p:extLst>
      <p:ext uri="{BB962C8B-B14F-4D97-AF65-F5344CB8AC3E}">
        <p14:creationId xmlns:p14="http://schemas.microsoft.com/office/powerpoint/2010/main" val="412590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8585900-53C0-5A5F-C929-92F522617230}"/>
            </a:ext>
          </a:extLst>
        </p:cNvPr>
        <p:cNvGrpSpPr/>
        <p:nvPr/>
      </p:nvGrpSpPr>
      <p:grpSpPr>
        <a:xfrm>
          <a:off x="0" y="0"/>
          <a:ext cx="0" cy="0"/>
          <a:chOff x="0" y="0"/>
          <a:chExt cx="0" cy="0"/>
        </a:xfrm>
      </p:grpSpPr>
      <p:sp>
        <p:nvSpPr>
          <p:cNvPr id="6" name="Content Placeholder 4">
            <a:extLst>
              <a:ext uri="{FF2B5EF4-FFF2-40B4-BE49-F238E27FC236}">
                <a16:creationId xmlns:a16="http://schemas.microsoft.com/office/drawing/2014/main" id="{7024C477-6182-8618-E45F-98264A2309AC}"/>
              </a:ext>
            </a:extLst>
          </p:cNvPr>
          <p:cNvSpPr txBox="1">
            <a:spLocks/>
          </p:cNvSpPr>
          <p:nvPr/>
        </p:nvSpPr>
        <p:spPr>
          <a:xfrm>
            <a:off x="961251" y="703978"/>
            <a:ext cx="10269497" cy="1898675"/>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1" i="0" u="none" strike="noStrike" kern="1200" cap="none" spc="0" normalizeH="0" baseline="0" noProof="0">
                <a:ln>
                  <a:noFill/>
                </a:ln>
                <a:solidFill>
                  <a:schemeClr val="bg1"/>
                </a:solidFill>
                <a:effectLst/>
                <a:uLnTx/>
                <a:uFillTx/>
                <a:latin typeface="Aptos" panose="02110004020202020204"/>
                <a:ea typeface="+mn-ea"/>
                <a:cs typeface="+mn-cs"/>
              </a:rPr>
              <a:t>Open Education</a:t>
            </a:r>
            <a:endParaRPr lang="en-GB" sz="5400" b="1" i="0" u="none" strike="noStrike" kern="1200" cap="none" spc="0" normalizeH="0" baseline="0" noProof="0">
              <a:ln>
                <a:noFill/>
              </a:ln>
              <a:solidFill>
                <a:schemeClr val="bg1"/>
              </a:solidFill>
              <a:effectLst/>
              <a:uLnTx/>
              <a:uFillTx/>
              <a:latin typeface="Aptos" panose="02110004020202020204"/>
            </a:endParaRPr>
          </a:p>
          <a:p>
            <a:pPr algn="l">
              <a:defRPr/>
            </a:pPr>
            <a:r>
              <a:rPr lang="en-GB" sz="4800" b="1">
                <a:solidFill>
                  <a:schemeClr val="bg1"/>
                </a:solidFill>
                <a:latin typeface="Aptos" panose="02110004020202020204"/>
              </a:rPr>
              <a:t>and Open Research</a:t>
            </a:r>
          </a:p>
        </p:txBody>
      </p:sp>
      <p:sp>
        <p:nvSpPr>
          <p:cNvPr id="2" name="Content Placeholder 4">
            <a:extLst>
              <a:ext uri="{FF2B5EF4-FFF2-40B4-BE49-F238E27FC236}">
                <a16:creationId xmlns:a16="http://schemas.microsoft.com/office/drawing/2014/main" id="{5DF31A93-2563-B7CB-55B7-E1A95EE2B2EF}"/>
              </a:ext>
            </a:extLst>
          </p:cNvPr>
          <p:cNvSpPr txBox="1">
            <a:spLocks/>
          </p:cNvSpPr>
          <p:nvPr/>
        </p:nvSpPr>
        <p:spPr>
          <a:xfrm>
            <a:off x="959420" y="2924785"/>
            <a:ext cx="9263657" cy="2443082"/>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defRPr/>
            </a:pPr>
            <a:r>
              <a:rPr lang="en-GB" sz="4000">
                <a:solidFill>
                  <a:srgbClr val="E1FF61"/>
                </a:solidFill>
                <a:latin typeface="Aptos" panose="02110004020202020204"/>
              </a:rPr>
              <a:t>Problems – Practices - Empowerment</a:t>
            </a:r>
          </a:p>
        </p:txBody>
      </p:sp>
      <p:pic>
        <p:nvPicPr>
          <p:cNvPr id="4" name="Picture 3" descr="Cartoon characters on a planet&#10;&#10;AI-generated content may be incorrect.">
            <a:extLst>
              <a:ext uri="{FF2B5EF4-FFF2-40B4-BE49-F238E27FC236}">
                <a16:creationId xmlns:a16="http://schemas.microsoft.com/office/drawing/2014/main" id="{4AC44606-7784-93A4-267B-C839745A149C}"/>
              </a:ext>
            </a:extLst>
          </p:cNvPr>
          <p:cNvPicPr>
            <a:picLocks noChangeAspect="1"/>
          </p:cNvPicPr>
          <p:nvPr/>
        </p:nvPicPr>
        <p:blipFill>
          <a:blip r:embed="rId4"/>
          <a:stretch>
            <a:fillRect/>
          </a:stretch>
        </p:blipFill>
        <p:spPr>
          <a:xfrm>
            <a:off x="1053026" y="3760032"/>
            <a:ext cx="1866343" cy="2585804"/>
          </a:xfrm>
          <a:prstGeom prst="rect">
            <a:avLst/>
          </a:prstGeom>
        </p:spPr>
      </p:pic>
      <p:pic>
        <p:nvPicPr>
          <p:cNvPr id="5" name="Picture 4" descr="Cartoon characters on a planet&#10;&#10;AI-generated content may be incorrect.">
            <a:extLst>
              <a:ext uri="{FF2B5EF4-FFF2-40B4-BE49-F238E27FC236}">
                <a16:creationId xmlns:a16="http://schemas.microsoft.com/office/drawing/2014/main" id="{5349CDD5-5A29-A88D-0E55-63590D6E6251}"/>
              </a:ext>
            </a:extLst>
          </p:cNvPr>
          <p:cNvPicPr>
            <a:picLocks noChangeAspect="1"/>
          </p:cNvPicPr>
          <p:nvPr/>
        </p:nvPicPr>
        <p:blipFill>
          <a:blip r:embed="rId5"/>
          <a:stretch>
            <a:fillRect/>
          </a:stretch>
        </p:blipFill>
        <p:spPr>
          <a:xfrm>
            <a:off x="3380672" y="3762765"/>
            <a:ext cx="1882984" cy="2580339"/>
          </a:xfrm>
          <a:prstGeom prst="rect">
            <a:avLst/>
          </a:prstGeom>
        </p:spPr>
      </p:pic>
      <p:pic>
        <p:nvPicPr>
          <p:cNvPr id="7" name="Picture 6" descr="digital footprint.png">
            <a:extLst>
              <a:ext uri="{FF2B5EF4-FFF2-40B4-BE49-F238E27FC236}">
                <a16:creationId xmlns:a16="http://schemas.microsoft.com/office/drawing/2014/main" id="{6E2AED12-267D-6193-2E15-3A158040B357}"/>
              </a:ext>
            </a:extLst>
          </p:cNvPr>
          <p:cNvPicPr>
            <a:picLocks noChangeAspect="1"/>
          </p:cNvPicPr>
          <p:nvPr/>
        </p:nvPicPr>
        <p:blipFill>
          <a:blip r:embed="rId6"/>
          <a:stretch>
            <a:fillRect/>
          </a:stretch>
        </p:blipFill>
        <p:spPr>
          <a:xfrm>
            <a:off x="5798695" y="3759685"/>
            <a:ext cx="1868773" cy="2586496"/>
          </a:xfrm>
          <a:prstGeom prst="rect">
            <a:avLst/>
          </a:prstGeom>
        </p:spPr>
      </p:pic>
      <p:sp>
        <p:nvSpPr>
          <p:cNvPr id="8" name="TextBox 7">
            <a:extLst>
              <a:ext uri="{FF2B5EF4-FFF2-40B4-BE49-F238E27FC236}">
                <a16:creationId xmlns:a16="http://schemas.microsoft.com/office/drawing/2014/main" id="{4F32F57A-F1F8-B792-D423-35B907FD5CC1}"/>
              </a:ext>
            </a:extLst>
          </p:cNvPr>
          <p:cNvSpPr txBox="1"/>
          <p:nvPr/>
        </p:nvSpPr>
        <p:spPr>
          <a:xfrm>
            <a:off x="7907311" y="3753787"/>
            <a:ext cx="2785673"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solidFill>
                  <a:srgbClr val="E1FF61"/>
                </a:solidFill>
                <a:ea typeface="+mn-lt"/>
                <a:cs typeface="+mn-lt"/>
              </a:rPr>
              <a:t>Images: </a:t>
            </a:r>
            <a:endParaRPr lang="en-US" sz="1200">
              <a:solidFill>
                <a:srgbClr val="000000"/>
              </a:solidFill>
              <a:ea typeface="+mn-lt"/>
              <a:cs typeface="+mn-lt"/>
            </a:endParaRPr>
          </a:p>
          <a:p>
            <a:r>
              <a:rPr lang="en-GB" sz="1200">
                <a:solidFill>
                  <a:srgbClr val="E1FF61"/>
                </a:solidFill>
                <a:ea typeface="+mn-lt"/>
                <a:cs typeface="+mn-lt"/>
              </a:rPr>
              <a:t>Co-production of digital cultural knowledge with primary school children: fostering early digital literacy development, Research England and Durham University, Participatory Research, led by</a:t>
            </a:r>
            <a:r>
              <a:rPr lang="en-GB" sz="1200" b="1">
                <a:solidFill>
                  <a:srgbClr val="E1FF61"/>
                </a:solidFill>
                <a:ea typeface="+mn-lt"/>
                <a:cs typeface="+mn-lt"/>
              </a:rPr>
              <a:t> </a:t>
            </a:r>
            <a:r>
              <a:rPr lang="en-GB" sz="1200" b="1">
                <a:solidFill>
                  <a:schemeClr val="bg1"/>
                </a:solidFill>
                <a:ea typeface="+mn-lt"/>
                <a:cs typeface="+mn-lt"/>
              </a:rPr>
              <a:t>Dr. Cristina Costa</a:t>
            </a:r>
            <a:r>
              <a:rPr lang="en-GB" sz="1200">
                <a:solidFill>
                  <a:srgbClr val="E1FF61"/>
                </a:solidFill>
                <a:ea typeface="+mn-lt"/>
                <a:cs typeface="+mn-lt"/>
              </a:rPr>
              <a:t> </a:t>
            </a:r>
            <a:r>
              <a:rPr lang="en-US" sz="1200">
                <a:solidFill>
                  <a:srgbClr val="E1FF61"/>
                </a:solidFill>
                <a:ea typeface="+mn-lt"/>
                <a:cs typeface="+mn-lt"/>
              </a:rPr>
              <a:t>n collaboration with </a:t>
            </a:r>
            <a:r>
              <a:rPr lang="en-US" sz="1200" b="1">
                <a:solidFill>
                  <a:schemeClr val="bg1"/>
                </a:solidFill>
                <a:ea typeface="+mn-lt"/>
                <a:cs typeface="+mn-lt"/>
              </a:rPr>
              <a:t>Nicole </a:t>
            </a:r>
            <a:r>
              <a:rPr lang="en-US" sz="1200" b="1" err="1">
                <a:solidFill>
                  <a:schemeClr val="bg1"/>
                </a:solidFill>
                <a:ea typeface="+mn-lt"/>
                <a:cs typeface="+mn-lt"/>
              </a:rPr>
              <a:t>McIlvaney</a:t>
            </a:r>
            <a:r>
              <a:rPr lang="en-US" sz="1200">
                <a:solidFill>
                  <a:srgbClr val="E1FF61"/>
                </a:solidFill>
                <a:ea typeface="+mn-lt"/>
                <a:cs typeface="+mn-lt"/>
              </a:rPr>
              <a:t>, and</a:t>
            </a:r>
            <a:r>
              <a:rPr lang="en-US" sz="1200" b="1">
                <a:solidFill>
                  <a:srgbClr val="E1FF61"/>
                </a:solidFill>
                <a:ea typeface="+mn-lt"/>
                <a:cs typeface="+mn-lt"/>
              </a:rPr>
              <a:t> </a:t>
            </a:r>
            <a:r>
              <a:rPr lang="en-US" sz="1200" b="1">
                <a:solidFill>
                  <a:schemeClr val="bg1"/>
                </a:solidFill>
                <a:ea typeface="+mn-lt"/>
                <a:cs typeface="+mn-lt"/>
              </a:rPr>
              <a:t>Jen Simpson</a:t>
            </a:r>
            <a:r>
              <a:rPr lang="en-US" sz="1200">
                <a:solidFill>
                  <a:srgbClr val="E1FF61"/>
                </a:solidFill>
                <a:ea typeface="+mn-lt"/>
                <a:cs typeface="+mn-lt"/>
              </a:rPr>
              <a:t>, Durham University; </a:t>
            </a:r>
            <a:r>
              <a:rPr lang="en-US" sz="1200" b="1">
                <a:solidFill>
                  <a:schemeClr val="bg1"/>
                </a:solidFill>
                <a:ea typeface="+mn-lt"/>
                <a:cs typeface="+mn-lt"/>
              </a:rPr>
              <a:t>Prof. Chrissi </a:t>
            </a:r>
            <a:r>
              <a:rPr lang="en-US" sz="1200" b="1" err="1">
                <a:solidFill>
                  <a:schemeClr val="bg1"/>
                </a:solidFill>
                <a:ea typeface="+mn-lt"/>
                <a:cs typeface="+mn-lt"/>
              </a:rPr>
              <a:t>Nerantzi</a:t>
            </a:r>
            <a:r>
              <a:rPr lang="en-US" sz="1200">
                <a:solidFill>
                  <a:srgbClr val="E1FF61"/>
                </a:solidFill>
                <a:ea typeface="+mn-lt"/>
                <a:cs typeface="+mn-lt"/>
              </a:rPr>
              <a:t> (Picture book consultancy), University of Leeds and </a:t>
            </a:r>
            <a:r>
              <a:rPr lang="en-US" sz="1200" b="1">
                <a:solidFill>
                  <a:schemeClr val="bg1"/>
                </a:solidFill>
                <a:ea typeface="+mn-lt"/>
                <a:cs typeface="+mn-lt"/>
              </a:rPr>
              <a:t>Odysseas Frank</a:t>
            </a:r>
            <a:r>
              <a:rPr lang="en-US" sz="1200">
                <a:solidFill>
                  <a:srgbClr val="E1FF61"/>
                </a:solidFill>
                <a:ea typeface="+mn-lt"/>
                <a:cs typeface="+mn-lt"/>
              </a:rPr>
              <a:t>, Norwich University of the Arts.</a:t>
            </a:r>
            <a:endParaRPr lang="en-US" sz="1200">
              <a:solidFill>
                <a:srgbClr val="000000"/>
              </a:solidFill>
              <a:ea typeface="+mn-lt"/>
              <a:cs typeface="+mn-lt"/>
            </a:endParaRPr>
          </a:p>
          <a:p>
            <a:pPr algn="ctr"/>
            <a:endParaRPr lang="en-GB"/>
          </a:p>
        </p:txBody>
      </p:sp>
    </p:spTree>
    <p:extLst>
      <p:ext uri="{BB962C8B-B14F-4D97-AF65-F5344CB8AC3E}">
        <p14:creationId xmlns:p14="http://schemas.microsoft.com/office/powerpoint/2010/main" val="99041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CC0C-628F-4F89-145C-DBCB82CF3F7A}"/>
              </a:ext>
            </a:extLst>
          </p:cNvPr>
          <p:cNvSpPr>
            <a:spLocks noGrp="1"/>
          </p:cNvSpPr>
          <p:nvPr>
            <p:ph type="title"/>
          </p:nvPr>
        </p:nvSpPr>
        <p:spPr>
          <a:xfrm>
            <a:off x="624840" y="288925"/>
            <a:ext cx="10515600" cy="854075"/>
          </a:xfrm>
        </p:spPr>
        <p:txBody>
          <a:bodyPr/>
          <a:lstStyle/>
          <a:p>
            <a:r>
              <a:rPr lang="en-GB"/>
              <a:t>Problems</a:t>
            </a:r>
          </a:p>
        </p:txBody>
      </p:sp>
      <p:sp>
        <p:nvSpPr>
          <p:cNvPr id="3" name="Content Placeholder 2">
            <a:extLst>
              <a:ext uri="{FF2B5EF4-FFF2-40B4-BE49-F238E27FC236}">
                <a16:creationId xmlns:a16="http://schemas.microsoft.com/office/drawing/2014/main" id="{D6813A7D-AE40-32EA-6298-E8F64B7FDB38}"/>
              </a:ext>
            </a:extLst>
          </p:cNvPr>
          <p:cNvSpPr>
            <a:spLocks noGrp="1"/>
          </p:cNvSpPr>
          <p:nvPr>
            <p:ph idx="1"/>
          </p:nvPr>
        </p:nvSpPr>
        <p:spPr>
          <a:xfrm>
            <a:off x="624840" y="1322704"/>
            <a:ext cx="6748573" cy="4637969"/>
          </a:xfrm>
        </p:spPr>
        <p:txBody>
          <a:bodyPr vert="horz" lIns="91440" tIns="45720" rIns="91440" bIns="45720" rtlCol="0" anchor="t">
            <a:normAutofit fontScale="62500" lnSpcReduction="20000"/>
          </a:bodyPr>
          <a:lstStyle/>
          <a:p>
            <a:pPr marL="0" indent="0">
              <a:buNone/>
            </a:pPr>
            <a:r>
              <a:rPr lang="en-GB" sz="4600" b="1" kern="100">
                <a:latin typeface="Aptos"/>
                <a:ea typeface="Aptos" panose="020B0004020202020204" pitchFamily="34" charset="0"/>
                <a:cs typeface="Times New Roman"/>
              </a:rPr>
              <a:t>Common practice: replacing closed with open resources exclusively</a:t>
            </a:r>
            <a:endParaRPr lang="en-US" sz="4600" b="1">
              <a:latin typeface="Aptos"/>
              <a:cs typeface="Times New Roman"/>
            </a:endParaRPr>
          </a:p>
          <a:p>
            <a:pPr marL="0" indent="0">
              <a:buNone/>
            </a:pPr>
            <a:r>
              <a:rPr lang="en-GB" sz="4600" kern="100">
                <a:latin typeface="Aptos"/>
                <a:ea typeface="Aptos" panose="020B0004020202020204" pitchFamily="34" charset="0"/>
                <a:cs typeface="Times New Roman"/>
              </a:rPr>
              <a:t>(Tlili et al., 2025, 9)</a:t>
            </a:r>
            <a:endParaRPr lang="en-GB" sz="4600">
              <a:latin typeface="Aptos"/>
              <a:cs typeface="Times New Roman"/>
            </a:endParaRPr>
          </a:p>
          <a:p>
            <a:pPr marL="0" indent="0">
              <a:buNone/>
            </a:pPr>
            <a:endParaRPr lang="en-GB" sz="4600"/>
          </a:p>
          <a:p>
            <a:pPr marL="0" indent="0">
              <a:buNone/>
            </a:pPr>
            <a:r>
              <a:rPr lang="en-GB" sz="4600" b="1"/>
              <a:t>Expecting advocacy to do all the hard work </a:t>
            </a:r>
          </a:p>
          <a:p>
            <a:pPr marL="0" indent="0">
              <a:buNone/>
            </a:pPr>
            <a:r>
              <a:rPr lang="en-GB" sz="4600"/>
              <a:t>(</a:t>
            </a:r>
            <a:r>
              <a:rPr lang="en-GB" sz="4600" err="1"/>
              <a:t>Bacsich</a:t>
            </a:r>
            <a:r>
              <a:rPr lang="en-GB" sz="4600"/>
              <a:t>, 2025)</a:t>
            </a:r>
          </a:p>
          <a:p>
            <a:pPr marL="0" indent="0">
              <a:buNone/>
            </a:pPr>
            <a:endParaRPr lang="de-DE" sz="4600"/>
          </a:p>
          <a:p>
            <a:pPr marL="0" indent="0">
              <a:buNone/>
            </a:pPr>
            <a:r>
              <a:rPr lang="en-GB" sz="4600" b="1"/>
              <a:t>Digital tech seems to be driving “innovation” </a:t>
            </a:r>
            <a:endParaRPr lang="de-DE" sz="4600" b="1"/>
          </a:p>
          <a:p>
            <a:pPr marL="0" indent="0">
              <a:buNone/>
            </a:pPr>
            <a:r>
              <a:rPr lang="en-GB" sz="4600"/>
              <a:t>(UNESCO, 2023)</a:t>
            </a:r>
            <a:br>
              <a:rPr lang="en-GB" sz="4200"/>
            </a:br>
            <a:endParaRPr lang="en-GB"/>
          </a:p>
        </p:txBody>
      </p:sp>
      <p:pic>
        <p:nvPicPr>
          <p:cNvPr id="5" name="Picture 4" descr="A screenshot of a web page&#10;&#10;AI-generated content may be incorrect.">
            <a:extLst>
              <a:ext uri="{FF2B5EF4-FFF2-40B4-BE49-F238E27FC236}">
                <a16:creationId xmlns:a16="http://schemas.microsoft.com/office/drawing/2014/main" id="{4D49AEA8-69E3-0FF9-B35A-8306F3F8EB27}"/>
              </a:ext>
            </a:extLst>
          </p:cNvPr>
          <p:cNvPicPr>
            <a:picLocks noChangeAspect="1"/>
          </p:cNvPicPr>
          <p:nvPr/>
        </p:nvPicPr>
        <p:blipFill>
          <a:blip r:embed="rId3"/>
          <a:stretch>
            <a:fillRect/>
          </a:stretch>
        </p:blipFill>
        <p:spPr>
          <a:xfrm>
            <a:off x="7498006" y="1782114"/>
            <a:ext cx="4230401" cy="3293771"/>
          </a:xfrm>
          <a:prstGeom prst="rect">
            <a:avLst/>
          </a:prstGeom>
        </p:spPr>
      </p:pic>
    </p:spTree>
    <p:extLst>
      <p:ext uri="{BB962C8B-B14F-4D97-AF65-F5344CB8AC3E}">
        <p14:creationId xmlns:p14="http://schemas.microsoft.com/office/powerpoint/2010/main" val="2132843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2434</Words>
  <Application>Microsoft Office PowerPoint</Application>
  <PresentationFormat>Widescreen</PresentationFormat>
  <Paragraphs>201</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Calibri</vt:lpstr>
      <vt:lpstr>Calibri Light</vt:lpstr>
      <vt:lpstr>Times New Roman</vt:lpstr>
      <vt:lpstr>Office Theme</vt:lpstr>
      <vt:lpstr>3_Office Theme</vt:lpstr>
      <vt:lpstr>PowerPoint Presentation</vt:lpstr>
      <vt:lpstr>PowerPoint Presentation</vt:lpstr>
      <vt:lpstr>PowerPoint Presentation</vt:lpstr>
      <vt:lpstr>PowerPoint Presentation</vt:lpstr>
      <vt:lpstr>Problems</vt:lpstr>
      <vt:lpstr>Practices</vt:lpstr>
      <vt:lpstr>Empowerment</vt:lpstr>
      <vt:lpstr>PowerPoint Presentation</vt:lpstr>
      <vt:lpstr>Problems</vt:lpstr>
      <vt:lpstr>Practices</vt:lpstr>
      <vt:lpstr>Empowerment</vt:lpstr>
      <vt:lpstr>References</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Chrissi Nerantzi</dc:creator>
  <cp:lastModifiedBy>Stephan, Katherine</cp:lastModifiedBy>
  <cp:revision>1</cp:revision>
  <dcterms:created xsi:type="dcterms:W3CDTF">2025-12-28T10:47:13Z</dcterms:created>
  <dcterms:modified xsi:type="dcterms:W3CDTF">2026-02-27T10:22:53Z</dcterms:modified>
</cp:coreProperties>
</file>