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95" r:id="rId1"/>
    <p:sldMasterId id="2147483697" r:id="rId2"/>
    <p:sldMasterId id="2147483683" r:id="rId3"/>
  </p:sldMasterIdLst>
  <p:notesMasterIdLst>
    <p:notesMasterId r:id="rId53"/>
  </p:notesMasterIdLst>
  <p:handoutMasterIdLst>
    <p:handoutMasterId r:id="rId54"/>
  </p:handoutMasterIdLst>
  <p:sldIdLst>
    <p:sldId id="307" r:id="rId4"/>
    <p:sldId id="280" r:id="rId5"/>
    <p:sldId id="314" r:id="rId6"/>
    <p:sldId id="397" r:id="rId7"/>
    <p:sldId id="331" r:id="rId8"/>
    <p:sldId id="403" r:id="rId9"/>
    <p:sldId id="306" r:id="rId10"/>
    <p:sldId id="329" r:id="rId11"/>
    <p:sldId id="385" r:id="rId12"/>
    <p:sldId id="320" r:id="rId13"/>
    <p:sldId id="316" r:id="rId14"/>
    <p:sldId id="317" r:id="rId15"/>
    <p:sldId id="382" r:id="rId16"/>
    <p:sldId id="384" r:id="rId17"/>
    <p:sldId id="332" r:id="rId18"/>
    <p:sldId id="333" r:id="rId19"/>
    <p:sldId id="313" r:id="rId20"/>
    <p:sldId id="326" r:id="rId21"/>
    <p:sldId id="327" r:id="rId22"/>
    <p:sldId id="398" r:id="rId23"/>
    <p:sldId id="325" r:id="rId24"/>
    <p:sldId id="381" r:id="rId25"/>
    <p:sldId id="394" r:id="rId26"/>
    <p:sldId id="337" r:id="rId27"/>
    <p:sldId id="371" r:id="rId28"/>
    <p:sldId id="373" r:id="rId29"/>
    <p:sldId id="340" r:id="rId30"/>
    <p:sldId id="396" r:id="rId31"/>
    <p:sldId id="399" r:id="rId32"/>
    <p:sldId id="354" r:id="rId33"/>
    <p:sldId id="349" r:id="rId34"/>
    <p:sldId id="377" r:id="rId35"/>
    <p:sldId id="378" r:id="rId36"/>
    <p:sldId id="341" r:id="rId37"/>
    <p:sldId id="379" r:id="rId38"/>
    <p:sldId id="296" r:id="rId39"/>
    <p:sldId id="309" r:id="rId40"/>
    <p:sldId id="402" r:id="rId41"/>
    <p:sldId id="274" r:id="rId42"/>
    <p:sldId id="259" r:id="rId43"/>
    <p:sldId id="260" r:id="rId44"/>
    <p:sldId id="262" r:id="rId45"/>
    <p:sldId id="257" r:id="rId46"/>
    <p:sldId id="267" r:id="rId47"/>
    <p:sldId id="266" r:id="rId48"/>
    <p:sldId id="258" r:id="rId49"/>
    <p:sldId id="404" r:id="rId50"/>
    <p:sldId id="400" r:id="rId51"/>
    <p:sldId id="388" r:id="rId52"/>
  </p:sldIdLst>
  <p:sldSz cx="12192000" cy="6858000"/>
  <p:notesSz cx="6858000" cy="9144000"/>
  <p:embeddedFontLst>
    <p:embeddedFont>
      <p:font typeface="Roboto" panose="02000000000000000000" pitchFamily="2" charset="0"/>
      <p:regular r:id="rId55"/>
      <p:bold r:id="rId56"/>
      <p:italic r:id="rId57"/>
      <p:boldItalic r:id="rId5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CC6A"/>
    <a:srgbClr val="FF640F"/>
    <a:srgbClr val="FFCC00"/>
    <a:srgbClr val="54585A"/>
    <a:srgbClr val="004376"/>
    <a:srgbClr val="F9F6E5"/>
    <a:srgbClr val="B3A369"/>
    <a:srgbClr val="6D6137"/>
    <a:srgbClr val="003057"/>
    <a:srgbClr val="D6DB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4384"/>
  </p:normalViewPr>
  <p:slideViewPr>
    <p:cSldViewPr snapToGrid="0" snapToObjects="1">
      <p:cViewPr varScale="1">
        <p:scale>
          <a:sx n="59" d="100"/>
          <a:sy n="59" d="100"/>
        </p:scale>
        <p:origin x="204" y="52"/>
      </p:cViewPr>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1.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font" Target="fonts/font4.fntdata"/><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2.fntdata"/><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A6E295-2078-3A4C-9B3B-128821A974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603100D-CACA-0F41-B537-339726C6A5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77CCEE-F6A5-9F4C-8CE3-50501077053A}" type="datetimeFigureOut">
              <a:rPr lang="en-US" smtClean="0"/>
              <a:t>3/10/2026</a:t>
            </a:fld>
            <a:endParaRPr lang="en-US"/>
          </a:p>
        </p:txBody>
      </p:sp>
      <p:sp>
        <p:nvSpPr>
          <p:cNvPr id="4" name="Footer Placeholder 3">
            <a:extLst>
              <a:ext uri="{FF2B5EF4-FFF2-40B4-BE49-F238E27FC236}">
                <a16:creationId xmlns:a16="http://schemas.microsoft.com/office/drawing/2014/main" id="{1518C585-FF88-2E4D-AADE-9C9529D2F7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0F8045-3A37-824A-8710-57C502BDEF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957D50-C692-A448-91EE-4B0FAD320CD6}" type="slidenum">
              <a:rPr lang="en-US" smtClean="0"/>
              <a:t>‹#›</a:t>
            </a:fld>
            <a:endParaRPr lang="en-US"/>
          </a:p>
        </p:txBody>
      </p:sp>
    </p:spTree>
    <p:extLst>
      <p:ext uri="{BB962C8B-B14F-4D97-AF65-F5344CB8AC3E}">
        <p14:creationId xmlns:p14="http://schemas.microsoft.com/office/powerpoint/2010/main" val="12850939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90FB0-7803-314F-9BE0-3772887DCBDE}" type="datetimeFigureOut">
              <a:rPr lang="en-US" smtClean="0"/>
              <a:t>3/10/2026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5D7CC-4584-7D4D-9AC5-26861B0A276E}" type="slidenum">
              <a:rPr lang="en-US" smtClean="0"/>
              <a:t>‹#›</a:t>
            </a:fld>
            <a:endParaRPr lang="en-US"/>
          </a:p>
        </p:txBody>
      </p:sp>
    </p:spTree>
    <p:extLst>
      <p:ext uri="{BB962C8B-B14F-4D97-AF65-F5344CB8AC3E}">
        <p14:creationId xmlns:p14="http://schemas.microsoft.com/office/powerpoint/2010/main" val="18024372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5D7CC-4584-7D4D-9AC5-26861B0A276E}" type="slidenum">
              <a:rPr lang="en-US" smtClean="0"/>
              <a:t>5</a:t>
            </a:fld>
            <a:endParaRPr lang="en-US"/>
          </a:p>
        </p:txBody>
      </p:sp>
    </p:spTree>
    <p:extLst>
      <p:ext uri="{BB962C8B-B14F-4D97-AF65-F5344CB8AC3E}">
        <p14:creationId xmlns:p14="http://schemas.microsoft.com/office/powerpoint/2010/main" val="190832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5E4D2-7A75-4A73-518F-571F63F11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06FB04-65A0-A492-5553-AEB20B6E837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22187A9-5EB9-BFA3-8A46-25F14006C4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EB3159-1A3A-24B3-55E2-780460469472}"/>
              </a:ext>
            </a:extLst>
          </p:cNvPr>
          <p:cNvSpPr>
            <a:spLocks noGrp="1"/>
          </p:cNvSpPr>
          <p:nvPr>
            <p:ph type="sldNum" sz="quarter" idx="5"/>
          </p:nvPr>
        </p:nvSpPr>
        <p:spPr/>
        <p:txBody>
          <a:bodyPr/>
          <a:lstStyle/>
          <a:p>
            <a:fld id="{7AA5D7CC-4584-7D4D-9AC5-26861B0A276E}" type="slidenum">
              <a:rPr lang="en-US" smtClean="0"/>
              <a:t>6</a:t>
            </a:fld>
            <a:endParaRPr lang="en-US"/>
          </a:p>
        </p:txBody>
      </p:sp>
    </p:spTree>
    <p:extLst>
      <p:ext uri="{BB962C8B-B14F-4D97-AF65-F5344CB8AC3E}">
        <p14:creationId xmlns:p14="http://schemas.microsoft.com/office/powerpoint/2010/main" val="349662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25% because “Research and Education” category is not included and comprise the majority of use. </a:t>
            </a:r>
          </a:p>
        </p:txBody>
      </p:sp>
      <p:sp>
        <p:nvSpPr>
          <p:cNvPr id="4" name="Slide Number Placeholder 3"/>
          <p:cNvSpPr>
            <a:spLocks noGrp="1"/>
          </p:cNvSpPr>
          <p:nvPr>
            <p:ph type="sldNum" sz="quarter" idx="5"/>
          </p:nvPr>
        </p:nvSpPr>
        <p:spPr/>
        <p:txBody>
          <a:bodyPr/>
          <a:lstStyle/>
          <a:p>
            <a:fld id="{7AA5D7CC-4584-7D4D-9AC5-26861B0A276E}" type="slidenum">
              <a:rPr lang="en-US" smtClean="0"/>
              <a:t>27</a:t>
            </a:fld>
            <a:endParaRPr lang="en-US"/>
          </a:p>
        </p:txBody>
      </p:sp>
    </p:spTree>
    <p:extLst>
      <p:ext uri="{BB962C8B-B14F-4D97-AF65-F5344CB8AC3E}">
        <p14:creationId xmlns:p14="http://schemas.microsoft.com/office/powerpoint/2010/main" val="1155694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7AA5D7CC-4584-7D4D-9AC5-26861B0A276E}" type="slidenum">
              <a:rPr lang="en-US" smtClean="0"/>
              <a:t>28</a:t>
            </a:fld>
            <a:endParaRPr lang="en-US"/>
          </a:p>
        </p:txBody>
      </p:sp>
    </p:spTree>
    <p:extLst>
      <p:ext uri="{BB962C8B-B14F-4D97-AF65-F5344CB8AC3E}">
        <p14:creationId xmlns:p14="http://schemas.microsoft.com/office/powerpoint/2010/main" val="577545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61% soc sci interest based on stories but only 16% representation in database</a:t>
            </a:r>
          </a:p>
        </p:txBody>
      </p:sp>
      <p:sp>
        <p:nvSpPr>
          <p:cNvPr id="4" name="Slide Number Placeholder 3"/>
          <p:cNvSpPr>
            <a:spLocks noGrp="1"/>
          </p:cNvSpPr>
          <p:nvPr>
            <p:ph type="sldNum" sz="quarter" idx="5"/>
          </p:nvPr>
        </p:nvSpPr>
        <p:spPr/>
        <p:txBody>
          <a:bodyPr/>
          <a:lstStyle/>
          <a:p>
            <a:fld id="{7AA5D7CC-4584-7D4D-9AC5-26861B0A276E}" type="slidenum">
              <a:rPr lang="en-US" smtClean="0"/>
              <a:t>31</a:t>
            </a:fld>
            <a:endParaRPr lang="en-US"/>
          </a:p>
        </p:txBody>
      </p:sp>
    </p:spTree>
    <p:extLst>
      <p:ext uri="{BB962C8B-B14F-4D97-AF65-F5344CB8AC3E}">
        <p14:creationId xmlns:p14="http://schemas.microsoft.com/office/powerpoint/2010/main" val="53771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research developed by the National Academies is of interest beyond researchers at academic institutions. </a:t>
            </a:r>
          </a:p>
          <a:p>
            <a:endParaRPr lang="en-US" dirty="0"/>
          </a:p>
        </p:txBody>
      </p:sp>
      <p:sp>
        <p:nvSpPr>
          <p:cNvPr id="4" name="Slide Number Placeholder 3"/>
          <p:cNvSpPr>
            <a:spLocks noGrp="1"/>
          </p:cNvSpPr>
          <p:nvPr>
            <p:ph type="sldNum" sz="quarter" idx="5"/>
          </p:nvPr>
        </p:nvSpPr>
        <p:spPr/>
        <p:txBody>
          <a:bodyPr/>
          <a:lstStyle/>
          <a:p>
            <a:fld id="{7AA5D7CC-4584-7D4D-9AC5-26861B0A276E}" type="slidenum">
              <a:rPr lang="en-US" smtClean="0"/>
              <a:t>37</a:t>
            </a:fld>
            <a:endParaRPr lang="en-US"/>
          </a:p>
        </p:txBody>
      </p:sp>
    </p:spTree>
    <p:extLst>
      <p:ext uri="{BB962C8B-B14F-4D97-AF65-F5344CB8AC3E}">
        <p14:creationId xmlns:p14="http://schemas.microsoft.com/office/powerpoint/2010/main" val="1959288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The boundaries in the pie chart on the right are fuzzy as a reminder our classification scheme is not precise.  Responses might mention two categories, and we go with the most specific, least generic category.  Responses don’t always fit neatly into categories, and their classification could be debated.  Therefore, precise numbers are not useful.  Rather the scheme indicates broad differences in frequency between types of responses</a:t>
            </a:r>
          </a:p>
        </p:txBody>
      </p:sp>
      <p:sp>
        <p:nvSpPr>
          <p:cNvPr id="4" name="Slide Number Placeholder 3"/>
          <p:cNvSpPr>
            <a:spLocks noGrp="1"/>
          </p:cNvSpPr>
          <p:nvPr>
            <p:ph type="sldNum" sz="quarter" idx="5"/>
          </p:nvPr>
        </p:nvSpPr>
        <p:spPr/>
        <p:txBody>
          <a:bodyPr/>
          <a:lstStyle/>
          <a:p>
            <a:fld id="{50F02654-017D-4C6F-B40B-12FFE3143AE8}" type="slidenum">
              <a:rPr lang="en-US" smtClean="0"/>
              <a:t>42</a:t>
            </a:fld>
            <a:endParaRPr lang="en-US"/>
          </a:p>
        </p:txBody>
      </p:sp>
    </p:spTree>
    <p:extLst>
      <p:ext uri="{BB962C8B-B14F-4D97-AF65-F5344CB8AC3E}">
        <p14:creationId xmlns:p14="http://schemas.microsoft.com/office/powerpoint/2010/main" val="1040694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Placeholder 10">
            <a:extLst>
              <a:ext uri="{FF2B5EF4-FFF2-40B4-BE49-F238E27FC236}">
                <a16:creationId xmlns:a16="http://schemas.microsoft.com/office/drawing/2014/main" id="{03435116-8EC1-A548-452A-A5744ECD0FD6}"/>
              </a:ext>
            </a:extLst>
          </p:cNvPr>
          <p:cNvSpPr>
            <a:spLocks noGrp="1"/>
          </p:cNvSpPr>
          <p:nvPr>
            <p:ph type="title"/>
          </p:nvPr>
        </p:nvSpPr>
        <p:spPr>
          <a:xfrm>
            <a:off x="2447108" y="1846217"/>
            <a:ext cx="8906692" cy="2595153"/>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
        <p:nvSpPr>
          <p:cNvPr id="11" name="Text Placeholder 11">
            <a:extLst>
              <a:ext uri="{FF2B5EF4-FFF2-40B4-BE49-F238E27FC236}">
                <a16:creationId xmlns:a16="http://schemas.microsoft.com/office/drawing/2014/main" id="{BE800B03-ECF5-F0B1-7514-4FC09CECE7E4}"/>
              </a:ext>
            </a:extLst>
          </p:cNvPr>
          <p:cNvSpPr>
            <a:spLocks noGrp="1"/>
          </p:cNvSpPr>
          <p:nvPr>
            <p:ph idx="1"/>
          </p:nvPr>
        </p:nvSpPr>
        <p:spPr>
          <a:xfrm>
            <a:off x="2447108" y="4441370"/>
            <a:ext cx="8906692" cy="625930"/>
          </a:xfrm>
          <a:prstGeom prst="rect">
            <a:avLst/>
          </a:prstGeom>
        </p:spPr>
        <p:txBody>
          <a:bodyPr vert="horz" lIns="91440" tIns="45720" rIns="91440" bIns="45720" rtlCol="0">
            <a:normAutofit/>
          </a:bodyPr>
          <a:lstStyle/>
          <a:p>
            <a:r>
              <a:rPr lang="en-US" dirty="0"/>
              <a:t>Click to edit Master subtitle style</a:t>
            </a:r>
          </a:p>
        </p:txBody>
      </p:sp>
    </p:spTree>
    <p:extLst>
      <p:ext uri="{BB962C8B-B14F-4D97-AF65-F5344CB8AC3E}">
        <p14:creationId xmlns:p14="http://schemas.microsoft.com/office/powerpoint/2010/main" val="4114190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10077-12D2-2D4D-8F51-D9CB6B044F9B}"/>
              </a:ext>
            </a:extLst>
          </p:cNvPr>
          <p:cNvSpPr>
            <a:spLocks noGrp="1"/>
          </p:cNvSpPr>
          <p:nvPr>
            <p:ph type="body" idx="1"/>
          </p:nvPr>
        </p:nvSpPr>
        <p:spPr>
          <a:xfrm>
            <a:off x="381001" y="1235113"/>
            <a:ext cx="56176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E0DF7D1-4D77-4C46-B579-F5861C7459AC}"/>
              </a:ext>
            </a:extLst>
          </p:cNvPr>
          <p:cNvSpPr>
            <a:spLocks noGrp="1"/>
          </p:cNvSpPr>
          <p:nvPr>
            <p:ph sz="half" idx="2"/>
          </p:nvPr>
        </p:nvSpPr>
        <p:spPr>
          <a:xfrm>
            <a:off x="381001" y="2078658"/>
            <a:ext cx="5617633" cy="33624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A19A1FD-16BD-7B41-8D0F-269780D1BBDC}"/>
              </a:ext>
            </a:extLst>
          </p:cNvPr>
          <p:cNvSpPr>
            <a:spLocks noGrp="1"/>
          </p:cNvSpPr>
          <p:nvPr>
            <p:ph type="body" sz="quarter" idx="3"/>
          </p:nvPr>
        </p:nvSpPr>
        <p:spPr>
          <a:xfrm>
            <a:off x="6172200" y="1235113"/>
            <a:ext cx="5638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BAF2E0-F5E8-3946-89DE-62BFD441B2F1}"/>
              </a:ext>
            </a:extLst>
          </p:cNvPr>
          <p:cNvSpPr>
            <a:spLocks noGrp="1"/>
          </p:cNvSpPr>
          <p:nvPr>
            <p:ph sz="quarter" idx="4"/>
          </p:nvPr>
        </p:nvSpPr>
        <p:spPr>
          <a:xfrm>
            <a:off x="6172200" y="2078658"/>
            <a:ext cx="5638800" cy="33624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F5BD322-BC93-4244-92C5-7651A7979906}"/>
              </a:ext>
            </a:extLst>
          </p:cNvPr>
          <p:cNvSpPr>
            <a:spLocks noGrp="1"/>
          </p:cNvSpPr>
          <p:nvPr>
            <p:ph type="dt" sz="half" idx="10"/>
          </p:nvPr>
        </p:nvSpPr>
        <p:spPr/>
        <p:txBody>
          <a:bodyPr/>
          <a:lstStyle/>
          <a:p>
            <a:fld id="{0B3512E1-2B1D-4A41-995F-8D3E71828D6B}" type="datetime1">
              <a:rPr lang="en-US" smtClean="0"/>
              <a:t>3/10/2026</a:t>
            </a:fld>
            <a:endParaRPr lang="en-US"/>
          </a:p>
        </p:txBody>
      </p:sp>
      <p:sp>
        <p:nvSpPr>
          <p:cNvPr id="9" name="Slide Number Placeholder 8">
            <a:extLst>
              <a:ext uri="{FF2B5EF4-FFF2-40B4-BE49-F238E27FC236}">
                <a16:creationId xmlns:a16="http://schemas.microsoft.com/office/drawing/2014/main" id="{E03D151B-D611-8446-9323-A31F43088641}"/>
              </a:ext>
            </a:extLst>
          </p:cNvPr>
          <p:cNvSpPr>
            <a:spLocks noGrp="1"/>
          </p:cNvSpPr>
          <p:nvPr>
            <p:ph type="sldNum" sz="quarter" idx="12"/>
          </p:nvPr>
        </p:nvSpPr>
        <p:spPr/>
        <p:txBody>
          <a:bodyPr/>
          <a:lstStyle/>
          <a:p>
            <a:fld id="{AE678206-0642-9F48-9727-6B519CB285FA}" type="slidenum">
              <a:rPr lang="en-US" smtClean="0"/>
              <a:t>‹#›</a:t>
            </a:fld>
            <a:endParaRPr lang="en-US"/>
          </a:p>
        </p:txBody>
      </p:sp>
      <p:sp>
        <p:nvSpPr>
          <p:cNvPr id="10" name="Title Placeholder 1">
            <a:extLst>
              <a:ext uri="{FF2B5EF4-FFF2-40B4-BE49-F238E27FC236}">
                <a16:creationId xmlns:a16="http://schemas.microsoft.com/office/drawing/2014/main" id="{419FCA3D-219A-9547-A7A7-4EB9BE7DD721}"/>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046095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DF5BD322-BC93-4244-92C5-7651A7979906}"/>
              </a:ext>
            </a:extLst>
          </p:cNvPr>
          <p:cNvSpPr>
            <a:spLocks noGrp="1"/>
          </p:cNvSpPr>
          <p:nvPr>
            <p:ph type="dt" sz="half" idx="10"/>
          </p:nvPr>
        </p:nvSpPr>
        <p:spPr/>
        <p:txBody>
          <a:bodyPr/>
          <a:lstStyle/>
          <a:p>
            <a:fld id="{CBE39341-F894-3D4C-8BD9-0A7A532C629A}" type="datetime1">
              <a:rPr lang="en-US" smtClean="0"/>
              <a:t>3/10/2026</a:t>
            </a:fld>
            <a:endParaRPr lang="en-US"/>
          </a:p>
        </p:txBody>
      </p:sp>
      <p:sp>
        <p:nvSpPr>
          <p:cNvPr id="9" name="Slide Number Placeholder 8">
            <a:extLst>
              <a:ext uri="{FF2B5EF4-FFF2-40B4-BE49-F238E27FC236}">
                <a16:creationId xmlns:a16="http://schemas.microsoft.com/office/drawing/2014/main" id="{E03D151B-D611-8446-9323-A31F43088641}"/>
              </a:ext>
            </a:extLst>
          </p:cNvPr>
          <p:cNvSpPr>
            <a:spLocks noGrp="1"/>
          </p:cNvSpPr>
          <p:nvPr>
            <p:ph type="sldNum" sz="quarter" idx="12"/>
          </p:nvPr>
        </p:nvSpPr>
        <p:spPr/>
        <p:txBody>
          <a:bodyPr/>
          <a:lstStyle/>
          <a:p>
            <a:fld id="{AE678206-0642-9F48-9727-6B519CB285FA}" type="slidenum">
              <a:rPr lang="en-US" smtClean="0"/>
              <a:t>‹#›</a:t>
            </a:fld>
            <a:endParaRPr lang="en-US"/>
          </a:p>
        </p:txBody>
      </p:sp>
      <p:sp>
        <p:nvSpPr>
          <p:cNvPr id="10" name="Title Placeholder 1">
            <a:extLst>
              <a:ext uri="{FF2B5EF4-FFF2-40B4-BE49-F238E27FC236}">
                <a16:creationId xmlns:a16="http://schemas.microsoft.com/office/drawing/2014/main" id="{419FCA3D-219A-9547-A7A7-4EB9BE7DD721}"/>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dirty="0"/>
              <a:t>Click to edit Master title style</a:t>
            </a:r>
          </a:p>
        </p:txBody>
      </p:sp>
      <p:sp>
        <p:nvSpPr>
          <p:cNvPr id="3" name="Picture Placeholder 2">
            <a:extLst>
              <a:ext uri="{FF2B5EF4-FFF2-40B4-BE49-F238E27FC236}">
                <a16:creationId xmlns:a16="http://schemas.microsoft.com/office/drawing/2014/main" id="{7EB05746-5DE4-07B1-5611-4EEBAF38DE1E}"/>
              </a:ext>
            </a:extLst>
          </p:cNvPr>
          <p:cNvSpPr>
            <a:spLocks noGrp="1"/>
          </p:cNvSpPr>
          <p:nvPr>
            <p:ph type="pic" sz="quarter" idx="13"/>
          </p:nvPr>
        </p:nvSpPr>
        <p:spPr>
          <a:xfrm>
            <a:off x="381000" y="1425402"/>
            <a:ext cx="3074469" cy="2081855"/>
          </a:xfrm>
        </p:spPr>
        <p:txBody>
          <a:bodyPr/>
          <a:lstStyle/>
          <a:p>
            <a:endParaRPr lang="en-US"/>
          </a:p>
        </p:txBody>
      </p:sp>
      <p:sp>
        <p:nvSpPr>
          <p:cNvPr id="4" name="Picture Placeholder 2">
            <a:extLst>
              <a:ext uri="{FF2B5EF4-FFF2-40B4-BE49-F238E27FC236}">
                <a16:creationId xmlns:a16="http://schemas.microsoft.com/office/drawing/2014/main" id="{03F001E6-D6D1-A396-EE07-7790621213EA}"/>
              </a:ext>
            </a:extLst>
          </p:cNvPr>
          <p:cNvSpPr>
            <a:spLocks noGrp="1"/>
          </p:cNvSpPr>
          <p:nvPr>
            <p:ph type="pic" sz="quarter" idx="14"/>
          </p:nvPr>
        </p:nvSpPr>
        <p:spPr>
          <a:xfrm>
            <a:off x="3771394" y="1425402"/>
            <a:ext cx="3074469" cy="2081855"/>
          </a:xfrm>
        </p:spPr>
        <p:txBody>
          <a:bodyPr/>
          <a:lstStyle/>
          <a:p>
            <a:endParaRPr lang="en-US"/>
          </a:p>
        </p:txBody>
      </p:sp>
      <p:sp>
        <p:nvSpPr>
          <p:cNvPr id="5" name="Picture Placeholder 2">
            <a:extLst>
              <a:ext uri="{FF2B5EF4-FFF2-40B4-BE49-F238E27FC236}">
                <a16:creationId xmlns:a16="http://schemas.microsoft.com/office/drawing/2014/main" id="{02BD7855-1EA6-1102-5122-4BF617ED2DCB}"/>
              </a:ext>
            </a:extLst>
          </p:cNvPr>
          <p:cNvSpPr>
            <a:spLocks noGrp="1"/>
          </p:cNvSpPr>
          <p:nvPr>
            <p:ph type="pic" sz="quarter" idx="15"/>
          </p:nvPr>
        </p:nvSpPr>
        <p:spPr>
          <a:xfrm>
            <a:off x="7178140" y="1425402"/>
            <a:ext cx="3074469" cy="2081855"/>
          </a:xfrm>
        </p:spPr>
        <p:txBody>
          <a:bodyPr/>
          <a:lstStyle/>
          <a:p>
            <a:endParaRPr lang="en-US"/>
          </a:p>
        </p:txBody>
      </p:sp>
      <p:sp>
        <p:nvSpPr>
          <p:cNvPr id="6" name="Picture Placeholder 2">
            <a:extLst>
              <a:ext uri="{FF2B5EF4-FFF2-40B4-BE49-F238E27FC236}">
                <a16:creationId xmlns:a16="http://schemas.microsoft.com/office/drawing/2014/main" id="{93DB0072-B1E4-2B67-CD64-AFD0CADC50A0}"/>
              </a:ext>
            </a:extLst>
          </p:cNvPr>
          <p:cNvSpPr>
            <a:spLocks noGrp="1"/>
          </p:cNvSpPr>
          <p:nvPr>
            <p:ph type="pic" sz="quarter" idx="16"/>
          </p:nvPr>
        </p:nvSpPr>
        <p:spPr>
          <a:xfrm>
            <a:off x="381000" y="3772092"/>
            <a:ext cx="3074469" cy="2081855"/>
          </a:xfrm>
        </p:spPr>
        <p:txBody>
          <a:bodyPr/>
          <a:lstStyle/>
          <a:p>
            <a:endParaRPr lang="en-US"/>
          </a:p>
        </p:txBody>
      </p:sp>
      <p:sp>
        <p:nvSpPr>
          <p:cNvPr id="16" name="Picture Placeholder 2">
            <a:extLst>
              <a:ext uri="{FF2B5EF4-FFF2-40B4-BE49-F238E27FC236}">
                <a16:creationId xmlns:a16="http://schemas.microsoft.com/office/drawing/2014/main" id="{F12EFAB6-9D79-46A4-1400-FA689BD1831A}"/>
              </a:ext>
            </a:extLst>
          </p:cNvPr>
          <p:cNvSpPr>
            <a:spLocks noGrp="1"/>
          </p:cNvSpPr>
          <p:nvPr>
            <p:ph type="pic" sz="quarter" idx="17"/>
          </p:nvPr>
        </p:nvSpPr>
        <p:spPr>
          <a:xfrm>
            <a:off x="3771394" y="3772092"/>
            <a:ext cx="3074469" cy="2081855"/>
          </a:xfrm>
        </p:spPr>
        <p:txBody>
          <a:bodyPr/>
          <a:lstStyle/>
          <a:p>
            <a:endParaRPr lang="en-US"/>
          </a:p>
        </p:txBody>
      </p:sp>
      <p:sp>
        <p:nvSpPr>
          <p:cNvPr id="17" name="Picture Placeholder 2">
            <a:extLst>
              <a:ext uri="{FF2B5EF4-FFF2-40B4-BE49-F238E27FC236}">
                <a16:creationId xmlns:a16="http://schemas.microsoft.com/office/drawing/2014/main" id="{F8E2A34E-676C-226E-E8A6-42635E9CC189}"/>
              </a:ext>
            </a:extLst>
          </p:cNvPr>
          <p:cNvSpPr>
            <a:spLocks noGrp="1"/>
          </p:cNvSpPr>
          <p:nvPr>
            <p:ph type="pic" sz="quarter" idx="18"/>
          </p:nvPr>
        </p:nvSpPr>
        <p:spPr>
          <a:xfrm>
            <a:off x="7178140" y="3772092"/>
            <a:ext cx="3074469" cy="2081855"/>
          </a:xfrm>
        </p:spPr>
        <p:txBody>
          <a:bodyPr/>
          <a:lstStyle/>
          <a:p>
            <a:endParaRPr lang="en-US"/>
          </a:p>
        </p:txBody>
      </p:sp>
    </p:spTree>
    <p:extLst>
      <p:ext uri="{BB962C8B-B14F-4D97-AF65-F5344CB8AC3E}">
        <p14:creationId xmlns:p14="http://schemas.microsoft.com/office/powerpoint/2010/main" val="2182641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AE419-AE08-F348-87A6-E9445B339E62}"/>
              </a:ext>
            </a:extLst>
          </p:cNvPr>
          <p:cNvSpPr>
            <a:spLocks noGrp="1"/>
          </p:cNvSpPr>
          <p:nvPr>
            <p:ph type="dt" sz="half" idx="10"/>
          </p:nvPr>
        </p:nvSpPr>
        <p:spPr/>
        <p:txBody>
          <a:bodyPr/>
          <a:lstStyle/>
          <a:p>
            <a:fld id="{F4076B04-6BA3-EA45-B3C4-909428372D31}" type="datetime1">
              <a:rPr lang="en-US" smtClean="0"/>
              <a:t>3/10/2026</a:t>
            </a:fld>
            <a:endParaRPr lang="en-US"/>
          </a:p>
        </p:txBody>
      </p:sp>
      <p:sp>
        <p:nvSpPr>
          <p:cNvPr id="4" name="Slide Number Placeholder 3">
            <a:extLst>
              <a:ext uri="{FF2B5EF4-FFF2-40B4-BE49-F238E27FC236}">
                <a16:creationId xmlns:a16="http://schemas.microsoft.com/office/drawing/2014/main" id="{6D30AFCF-7504-9244-8529-F384A6BDB3AB}"/>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2390501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C417-39B3-8947-8902-0153B5002093}"/>
              </a:ext>
            </a:extLst>
          </p:cNvPr>
          <p:cNvSpPr>
            <a:spLocks noGrp="1"/>
          </p:cNvSpPr>
          <p:nvPr>
            <p:ph type="title"/>
          </p:nvPr>
        </p:nvSpPr>
        <p:spPr>
          <a:xfrm>
            <a:off x="381001" y="457200"/>
            <a:ext cx="393276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790FAD0-D969-274E-8AC0-FC5A894FB3FE}"/>
              </a:ext>
            </a:extLst>
          </p:cNvPr>
          <p:cNvSpPr>
            <a:spLocks noGrp="1"/>
          </p:cNvSpPr>
          <p:nvPr>
            <p:ph idx="1"/>
          </p:nvPr>
        </p:nvSpPr>
        <p:spPr>
          <a:xfrm>
            <a:off x="4642338" y="457201"/>
            <a:ext cx="7168663"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05FBC2C-9388-6049-AEF3-C1606676A7E6}"/>
              </a:ext>
            </a:extLst>
          </p:cNvPr>
          <p:cNvSpPr>
            <a:spLocks noGrp="1"/>
          </p:cNvSpPr>
          <p:nvPr>
            <p:ph type="body" sz="half" idx="2"/>
          </p:nvPr>
        </p:nvSpPr>
        <p:spPr>
          <a:xfrm>
            <a:off x="381001" y="2274849"/>
            <a:ext cx="3932767" cy="35941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0AEA470E-5CA9-A545-B98E-1EFAA05E8BF1}"/>
              </a:ext>
            </a:extLst>
          </p:cNvPr>
          <p:cNvSpPr>
            <a:spLocks noGrp="1"/>
          </p:cNvSpPr>
          <p:nvPr>
            <p:ph type="dt" sz="half" idx="10"/>
          </p:nvPr>
        </p:nvSpPr>
        <p:spPr/>
        <p:txBody>
          <a:bodyPr/>
          <a:lstStyle/>
          <a:p>
            <a:fld id="{DFC92323-72D3-D545-BFE6-80EE28EF4C11}" type="datetime1">
              <a:rPr lang="en-US" smtClean="0"/>
              <a:t>3/10/2026</a:t>
            </a:fld>
            <a:endParaRPr lang="en-US"/>
          </a:p>
        </p:txBody>
      </p:sp>
      <p:sp>
        <p:nvSpPr>
          <p:cNvPr id="7" name="Slide Number Placeholder 6">
            <a:extLst>
              <a:ext uri="{FF2B5EF4-FFF2-40B4-BE49-F238E27FC236}">
                <a16:creationId xmlns:a16="http://schemas.microsoft.com/office/drawing/2014/main" id="{68F5A757-8D62-3444-9BDB-1CB584B73545}"/>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4003491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E57A-36CB-814D-B1A5-9012A244B555}"/>
              </a:ext>
            </a:extLst>
          </p:cNvPr>
          <p:cNvSpPr>
            <a:spLocks noGrp="1"/>
          </p:cNvSpPr>
          <p:nvPr>
            <p:ph type="title"/>
          </p:nvPr>
        </p:nvSpPr>
        <p:spPr>
          <a:xfrm>
            <a:off x="381001" y="457200"/>
            <a:ext cx="393276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5D3259A3-587A-6D4A-AEF8-E4225996F750}"/>
              </a:ext>
            </a:extLst>
          </p:cNvPr>
          <p:cNvSpPr>
            <a:spLocks noGrp="1"/>
          </p:cNvSpPr>
          <p:nvPr>
            <p:ph type="pic" idx="1"/>
          </p:nvPr>
        </p:nvSpPr>
        <p:spPr>
          <a:xfrm>
            <a:off x="4614203" y="457201"/>
            <a:ext cx="7196798" cy="49839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4AC1918-55BE-A644-8FDC-9E18F9A994B4}"/>
              </a:ext>
            </a:extLst>
          </p:cNvPr>
          <p:cNvSpPr>
            <a:spLocks noGrp="1"/>
          </p:cNvSpPr>
          <p:nvPr>
            <p:ph type="body" sz="half" idx="2"/>
          </p:nvPr>
        </p:nvSpPr>
        <p:spPr>
          <a:xfrm>
            <a:off x="381001" y="2274850"/>
            <a:ext cx="3932767" cy="31662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9B9DD8F2-DDA7-354F-9FEA-A07E773A64F1}"/>
              </a:ext>
            </a:extLst>
          </p:cNvPr>
          <p:cNvSpPr>
            <a:spLocks noGrp="1"/>
          </p:cNvSpPr>
          <p:nvPr>
            <p:ph type="dt" sz="half" idx="10"/>
          </p:nvPr>
        </p:nvSpPr>
        <p:spPr/>
        <p:txBody>
          <a:bodyPr/>
          <a:lstStyle/>
          <a:p>
            <a:fld id="{C484A1BF-DE99-5E42-86C2-012AD895D3C1}" type="datetime1">
              <a:rPr lang="en-US" smtClean="0"/>
              <a:t>3/10/2026</a:t>
            </a:fld>
            <a:endParaRPr lang="en-US"/>
          </a:p>
        </p:txBody>
      </p:sp>
      <p:sp>
        <p:nvSpPr>
          <p:cNvPr id="7" name="Slide Number Placeholder 6">
            <a:extLst>
              <a:ext uri="{FF2B5EF4-FFF2-40B4-BE49-F238E27FC236}">
                <a16:creationId xmlns:a16="http://schemas.microsoft.com/office/drawing/2014/main" id="{4B3F2438-4A98-5A4C-9057-FC3F0CBCD520}"/>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1077450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AD69-3205-BCCD-4E2D-E72B1D3B18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E0D675-7591-9D83-10A1-2FEED657724E}"/>
              </a:ext>
            </a:extLst>
          </p:cNvPr>
          <p:cNvSpPr>
            <a:spLocks noGrp="1"/>
          </p:cNvSpPr>
          <p:nvPr>
            <p:ph type="dt" sz="half" idx="10"/>
          </p:nvPr>
        </p:nvSpPr>
        <p:spPr/>
        <p:txBody>
          <a:bodyPr/>
          <a:lstStyle/>
          <a:p>
            <a:fld id="{DCE6F3A7-713B-3E49-AA0C-042D0E58607D}" type="datetime1">
              <a:rPr lang="en-US" smtClean="0"/>
              <a:t>3/10/2026</a:t>
            </a:fld>
            <a:endParaRPr lang="en-US" dirty="0"/>
          </a:p>
        </p:txBody>
      </p:sp>
      <p:sp>
        <p:nvSpPr>
          <p:cNvPr id="4" name="Slide Number Placeholder 3">
            <a:extLst>
              <a:ext uri="{FF2B5EF4-FFF2-40B4-BE49-F238E27FC236}">
                <a16:creationId xmlns:a16="http://schemas.microsoft.com/office/drawing/2014/main" id="{56C7773C-2F41-C6E1-AAB5-9601AB572047}"/>
              </a:ext>
            </a:extLst>
          </p:cNvPr>
          <p:cNvSpPr>
            <a:spLocks noGrp="1"/>
          </p:cNvSpPr>
          <p:nvPr>
            <p:ph type="sldNum" sz="quarter" idx="11"/>
          </p:nvPr>
        </p:nvSpPr>
        <p:spPr/>
        <p:txBody>
          <a:bodyPr/>
          <a:lstStyle/>
          <a:p>
            <a:fld id="{AE678206-0642-9F48-9727-6B519CB285FA}" type="slidenum">
              <a:rPr lang="en-US" smtClean="0"/>
              <a:pPr/>
              <a:t>‹#›</a:t>
            </a:fld>
            <a:endParaRPr lang="en-US" dirty="0"/>
          </a:p>
        </p:txBody>
      </p:sp>
      <p:sp>
        <p:nvSpPr>
          <p:cNvPr id="6" name="Chart Placeholder 5">
            <a:extLst>
              <a:ext uri="{FF2B5EF4-FFF2-40B4-BE49-F238E27FC236}">
                <a16:creationId xmlns:a16="http://schemas.microsoft.com/office/drawing/2014/main" id="{A169B0B5-D05E-C4AE-458A-3F4627989B43}"/>
              </a:ext>
            </a:extLst>
          </p:cNvPr>
          <p:cNvSpPr>
            <a:spLocks noGrp="1"/>
          </p:cNvSpPr>
          <p:nvPr>
            <p:ph type="chart" sz="quarter" idx="12"/>
          </p:nvPr>
        </p:nvSpPr>
        <p:spPr>
          <a:xfrm>
            <a:off x="381000" y="1435100"/>
            <a:ext cx="7510463" cy="4572000"/>
          </a:xfrm>
        </p:spPr>
        <p:txBody>
          <a:bodyPr/>
          <a:lstStyle/>
          <a:p>
            <a:endParaRPr lang="en-US"/>
          </a:p>
        </p:txBody>
      </p:sp>
      <p:sp>
        <p:nvSpPr>
          <p:cNvPr id="8" name="Text Placeholder 7">
            <a:extLst>
              <a:ext uri="{FF2B5EF4-FFF2-40B4-BE49-F238E27FC236}">
                <a16:creationId xmlns:a16="http://schemas.microsoft.com/office/drawing/2014/main" id="{3AA2623B-F27F-1862-1049-4ADBDCD7601C}"/>
              </a:ext>
            </a:extLst>
          </p:cNvPr>
          <p:cNvSpPr>
            <a:spLocks noGrp="1"/>
          </p:cNvSpPr>
          <p:nvPr>
            <p:ph type="body" sz="quarter" idx="13"/>
          </p:nvPr>
        </p:nvSpPr>
        <p:spPr>
          <a:xfrm>
            <a:off x="8116888" y="1435100"/>
            <a:ext cx="3694112" cy="3417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2337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 Plain">
    <p:spTree>
      <p:nvGrpSpPr>
        <p:cNvPr id="1" name=""/>
        <p:cNvGrpSpPr/>
        <p:nvPr/>
      </p:nvGrpSpPr>
      <p:grpSpPr>
        <a:xfrm>
          <a:off x="0" y="0"/>
          <a:ext cx="0" cy="0"/>
          <a:chOff x="0" y="0"/>
          <a:chExt cx="0" cy="0"/>
        </a:xfrm>
      </p:grpSpPr>
      <p:sp>
        <p:nvSpPr>
          <p:cNvPr id="4" name="Title Placeholder 10">
            <a:extLst>
              <a:ext uri="{FF2B5EF4-FFF2-40B4-BE49-F238E27FC236}">
                <a16:creationId xmlns:a16="http://schemas.microsoft.com/office/drawing/2014/main" id="{F64BEEBC-AE20-0931-2193-11EF8F682D9B}"/>
              </a:ext>
            </a:extLst>
          </p:cNvPr>
          <p:cNvSpPr>
            <a:spLocks noGrp="1"/>
          </p:cNvSpPr>
          <p:nvPr>
            <p:ph type="title"/>
          </p:nvPr>
        </p:nvSpPr>
        <p:spPr>
          <a:xfrm>
            <a:off x="2447108" y="1846217"/>
            <a:ext cx="8906692" cy="2595153"/>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
        <p:nvSpPr>
          <p:cNvPr id="5" name="Text Placeholder 11">
            <a:extLst>
              <a:ext uri="{FF2B5EF4-FFF2-40B4-BE49-F238E27FC236}">
                <a16:creationId xmlns:a16="http://schemas.microsoft.com/office/drawing/2014/main" id="{D1BFEEB1-1250-CB23-C303-2290A9F73B30}"/>
              </a:ext>
            </a:extLst>
          </p:cNvPr>
          <p:cNvSpPr>
            <a:spLocks noGrp="1"/>
          </p:cNvSpPr>
          <p:nvPr>
            <p:ph idx="1"/>
          </p:nvPr>
        </p:nvSpPr>
        <p:spPr>
          <a:xfrm>
            <a:off x="2447108" y="4441370"/>
            <a:ext cx="8906692" cy="625930"/>
          </a:xfrm>
          <a:prstGeom prst="rect">
            <a:avLst/>
          </a:prstGeom>
        </p:spPr>
        <p:txBody>
          <a:bodyPr vert="horz" lIns="91440" tIns="45720" rIns="91440" bIns="45720" rtlCol="0">
            <a:normAutofit/>
          </a:bodyPr>
          <a:lstStyle>
            <a:lvl1pPr>
              <a:defRPr>
                <a:solidFill>
                  <a:schemeClr val="tx1"/>
                </a:solidFill>
              </a:defRPr>
            </a:lvl1pPr>
          </a:lstStyle>
          <a:p>
            <a:r>
              <a:rPr lang="en-US" dirty="0"/>
              <a:t>Click to edit Master subtitle style</a:t>
            </a:r>
          </a:p>
        </p:txBody>
      </p:sp>
    </p:spTree>
    <p:extLst>
      <p:ext uri="{BB962C8B-B14F-4D97-AF65-F5344CB8AC3E}">
        <p14:creationId xmlns:p14="http://schemas.microsoft.com/office/powerpoint/2010/main" val="3083399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812CC-1365-E465-C050-3B242B05F3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022853-9E16-2D48-6751-BF3E9A55823F}"/>
              </a:ext>
            </a:extLst>
          </p:cNvPr>
          <p:cNvSpPr>
            <a:spLocks noGrp="1"/>
          </p:cNvSpPr>
          <p:nvPr>
            <p:ph type="dt" sz="half" idx="10"/>
          </p:nvPr>
        </p:nvSpPr>
        <p:spPr/>
        <p:txBody>
          <a:bodyPr/>
          <a:lstStyle/>
          <a:p>
            <a:fld id="{CBD9483D-C3C8-46A2-9150-79BF1271B48D}" type="datetimeFigureOut">
              <a:rPr lang="en-US" smtClean="0"/>
              <a:t>3/10/2026</a:t>
            </a:fld>
            <a:endParaRPr lang="en-US"/>
          </a:p>
        </p:txBody>
      </p:sp>
      <p:sp>
        <p:nvSpPr>
          <p:cNvPr id="4" name="Footer Placeholder 3">
            <a:extLst>
              <a:ext uri="{FF2B5EF4-FFF2-40B4-BE49-F238E27FC236}">
                <a16:creationId xmlns:a16="http://schemas.microsoft.com/office/drawing/2014/main" id="{E65248AF-C1A0-AE3A-D64F-5ECDA3015A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40BEDC-5B51-7925-8CB7-1EF5867B3874}"/>
              </a:ext>
            </a:extLst>
          </p:cNvPr>
          <p:cNvSpPr>
            <a:spLocks noGrp="1"/>
          </p:cNvSpPr>
          <p:nvPr>
            <p:ph type="sldNum" sz="quarter" idx="12"/>
          </p:nvPr>
        </p:nvSpPr>
        <p:spPr/>
        <p:txBody>
          <a:bodyPr/>
          <a:lstStyle/>
          <a:p>
            <a:fld id="{270EE62D-E87F-41B9-AE1F-34E4FB4FCA8B}" type="slidenum">
              <a:rPr lang="en-US" smtClean="0"/>
              <a:t>‹#›</a:t>
            </a:fld>
            <a:endParaRPr lang="en-US"/>
          </a:p>
        </p:txBody>
      </p:sp>
    </p:spTree>
    <p:extLst>
      <p:ext uri="{BB962C8B-B14F-4D97-AF65-F5344CB8AC3E}">
        <p14:creationId xmlns:p14="http://schemas.microsoft.com/office/powerpoint/2010/main" val="2480531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9172D-E3E0-C043-5354-69B609160E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620B33-6C2D-647E-D671-0329C13C0D3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C6706C-FA36-0F34-3BB9-D4C4C3B2CC0A}"/>
              </a:ext>
            </a:extLst>
          </p:cNvPr>
          <p:cNvSpPr>
            <a:spLocks noGrp="1"/>
          </p:cNvSpPr>
          <p:nvPr>
            <p:ph type="dt" sz="half" idx="10"/>
          </p:nvPr>
        </p:nvSpPr>
        <p:spPr/>
        <p:txBody>
          <a:bodyPr/>
          <a:lstStyle/>
          <a:p>
            <a:fld id="{CBD9483D-C3C8-46A2-9150-79BF1271B48D}" type="datetimeFigureOut">
              <a:rPr lang="en-US" smtClean="0"/>
              <a:t>3/10/2026</a:t>
            </a:fld>
            <a:endParaRPr lang="en-US"/>
          </a:p>
        </p:txBody>
      </p:sp>
      <p:sp>
        <p:nvSpPr>
          <p:cNvPr id="5" name="Footer Placeholder 4">
            <a:extLst>
              <a:ext uri="{FF2B5EF4-FFF2-40B4-BE49-F238E27FC236}">
                <a16:creationId xmlns:a16="http://schemas.microsoft.com/office/drawing/2014/main" id="{AFDAE494-FB7F-754C-C56B-488089900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1B26C-9981-C338-B359-832A07FDD1E4}"/>
              </a:ext>
            </a:extLst>
          </p:cNvPr>
          <p:cNvSpPr>
            <a:spLocks noGrp="1"/>
          </p:cNvSpPr>
          <p:nvPr>
            <p:ph type="sldNum" sz="quarter" idx="12"/>
          </p:nvPr>
        </p:nvSpPr>
        <p:spPr/>
        <p:txBody>
          <a:bodyPr/>
          <a:lstStyle/>
          <a:p>
            <a:fld id="{270EE62D-E87F-41B9-AE1F-34E4FB4FCA8B}" type="slidenum">
              <a:rPr lang="en-US" smtClean="0"/>
              <a:t>‹#›</a:t>
            </a:fld>
            <a:endParaRPr lang="en-US"/>
          </a:p>
        </p:txBody>
      </p:sp>
    </p:spTree>
    <p:extLst>
      <p:ext uri="{BB962C8B-B14F-4D97-AF65-F5344CB8AC3E}">
        <p14:creationId xmlns:p14="http://schemas.microsoft.com/office/powerpoint/2010/main" val="3343250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Full Photo">
    <p:spTree>
      <p:nvGrpSpPr>
        <p:cNvPr id="1" name=""/>
        <p:cNvGrpSpPr/>
        <p:nvPr/>
      </p:nvGrpSpPr>
      <p:grpSpPr>
        <a:xfrm>
          <a:off x="0" y="0"/>
          <a:ext cx="0" cy="0"/>
          <a:chOff x="0" y="0"/>
          <a:chExt cx="0" cy="0"/>
        </a:xfrm>
      </p:grpSpPr>
      <p:sp>
        <p:nvSpPr>
          <p:cNvPr id="10" name="Title Placeholder 10">
            <a:extLst>
              <a:ext uri="{FF2B5EF4-FFF2-40B4-BE49-F238E27FC236}">
                <a16:creationId xmlns:a16="http://schemas.microsoft.com/office/drawing/2014/main" id="{03435116-8EC1-A548-452A-A5744ECD0FD6}"/>
              </a:ext>
            </a:extLst>
          </p:cNvPr>
          <p:cNvSpPr>
            <a:spLocks noGrp="1"/>
          </p:cNvSpPr>
          <p:nvPr>
            <p:ph type="title"/>
          </p:nvPr>
        </p:nvSpPr>
        <p:spPr>
          <a:xfrm>
            <a:off x="2447108" y="1846217"/>
            <a:ext cx="8906692" cy="2595153"/>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br>
              <a:rPr lang="en-US" dirty="0"/>
            </a:br>
            <a:r>
              <a:rPr lang="en-US" dirty="0"/>
              <a:t>Master title style</a:t>
            </a:r>
          </a:p>
        </p:txBody>
      </p:sp>
      <p:sp>
        <p:nvSpPr>
          <p:cNvPr id="11" name="Text Placeholder 11">
            <a:extLst>
              <a:ext uri="{FF2B5EF4-FFF2-40B4-BE49-F238E27FC236}">
                <a16:creationId xmlns:a16="http://schemas.microsoft.com/office/drawing/2014/main" id="{BE800B03-ECF5-F0B1-7514-4FC09CECE7E4}"/>
              </a:ext>
            </a:extLst>
          </p:cNvPr>
          <p:cNvSpPr>
            <a:spLocks noGrp="1"/>
          </p:cNvSpPr>
          <p:nvPr>
            <p:ph idx="1"/>
          </p:nvPr>
        </p:nvSpPr>
        <p:spPr>
          <a:xfrm>
            <a:off x="2447108" y="4441370"/>
            <a:ext cx="8906692" cy="625930"/>
          </a:xfrm>
          <a:prstGeom prst="rect">
            <a:avLst/>
          </a:prstGeom>
        </p:spPr>
        <p:txBody>
          <a:bodyPr vert="horz" lIns="91440" tIns="45720" rIns="91440" bIns="45720" rtlCol="0">
            <a:normAutofit/>
          </a:bodyPr>
          <a:lstStyle>
            <a:lvl1pPr>
              <a:defRPr>
                <a:solidFill>
                  <a:schemeClr val="bg1"/>
                </a:solidFill>
              </a:defRPr>
            </a:lvl1pPr>
          </a:lstStyle>
          <a:p>
            <a:r>
              <a:rPr lang="en-US" dirty="0"/>
              <a:t>Click to edit Master subtitle style</a:t>
            </a:r>
          </a:p>
        </p:txBody>
      </p:sp>
      <p:pic>
        <p:nvPicPr>
          <p:cNvPr id="3" name="Picture 2">
            <a:extLst>
              <a:ext uri="{FF2B5EF4-FFF2-40B4-BE49-F238E27FC236}">
                <a16:creationId xmlns:a16="http://schemas.microsoft.com/office/drawing/2014/main" id="{CAA14450-E163-A0FB-AE33-14F2CE668DE1}"/>
              </a:ext>
            </a:extLst>
          </p:cNvPr>
          <p:cNvPicPr>
            <a:picLocks noChangeAspect="1"/>
          </p:cNvPicPr>
          <p:nvPr userDrawn="1"/>
        </p:nvPicPr>
        <p:blipFill rotWithShape="1">
          <a:blip r:embed="rId2"/>
          <a:srcRect t="73770"/>
          <a:stretch/>
        </p:blipFill>
        <p:spPr>
          <a:xfrm>
            <a:off x="1" y="5059179"/>
            <a:ext cx="12191999" cy="1798821"/>
          </a:xfrm>
          <a:prstGeom prst="rect">
            <a:avLst/>
          </a:prstGeom>
        </p:spPr>
      </p:pic>
    </p:spTree>
    <p:extLst>
      <p:ext uri="{BB962C8B-B14F-4D97-AF65-F5344CB8AC3E}">
        <p14:creationId xmlns:p14="http://schemas.microsoft.com/office/powerpoint/2010/main" val="270430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 Plain">
    <p:spTree>
      <p:nvGrpSpPr>
        <p:cNvPr id="1" name=""/>
        <p:cNvGrpSpPr/>
        <p:nvPr/>
      </p:nvGrpSpPr>
      <p:grpSpPr>
        <a:xfrm>
          <a:off x="0" y="0"/>
          <a:ext cx="0" cy="0"/>
          <a:chOff x="0" y="0"/>
          <a:chExt cx="0" cy="0"/>
        </a:xfrm>
      </p:grpSpPr>
      <p:sp>
        <p:nvSpPr>
          <p:cNvPr id="4" name="Title Placeholder 10">
            <a:extLst>
              <a:ext uri="{FF2B5EF4-FFF2-40B4-BE49-F238E27FC236}">
                <a16:creationId xmlns:a16="http://schemas.microsoft.com/office/drawing/2014/main" id="{F64BEEBC-AE20-0931-2193-11EF8F682D9B}"/>
              </a:ext>
            </a:extLst>
          </p:cNvPr>
          <p:cNvSpPr>
            <a:spLocks noGrp="1"/>
          </p:cNvSpPr>
          <p:nvPr>
            <p:ph type="title"/>
          </p:nvPr>
        </p:nvSpPr>
        <p:spPr>
          <a:xfrm>
            <a:off x="2447108" y="1846217"/>
            <a:ext cx="8906692" cy="2595153"/>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
        <p:nvSpPr>
          <p:cNvPr id="5" name="Text Placeholder 11">
            <a:extLst>
              <a:ext uri="{FF2B5EF4-FFF2-40B4-BE49-F238E27FC236}">
                <a16:creationId xmlns:a16="http://schemas.microsoft.com/office/drawing/2014/main" id="{D1BFEEB1-1250-CB23-C303-2290A9F73B30}"/>
              </a:ext>
            </a:extLst>
          </p:cNvPr>
          <p:cNvSpPr>
            <a:spLocks noGrp="1"/>
          </p:cNvSpPr>
          <p:nvPr>
            <p:ph idx="1"/>
          </p:nvPr>
        </p:nvSpPr>
        <p:spPr>
          <a:xfrm>
            <a:off x="2447108" y="4441370"/>
            <a:ext cx="8906692" cy="625930"/>
          </a:xfrm>
          <a:prstGeom prst="rect">
            <a:avLst/>
          </a:prstGeom>
        </p:spPr>
        <p:txBody>
          <a:bodyPr vert="horz" lIns="91440" tIns="45720" rIns="91440" bIns="45720" rtlCol="0">
            <a:normAutofit/>
          </a:bodyPr>
          <a:lstStyle>
            <a:lvl1pPr>
              <a:defRPr>
                <a:solidFill>
                  <a:schemeClr val="tx1"/>
                </a:solidFill>
              </a:defRPr>
            </a:lvl1pPr>
          </a:lstStyle>
          <a:p>
            <a:r>
              <a:rPr lang="en-US" dirty="0"/>
              <a:t>Click to edit Master subtitle style</a:t>
            </a:r>
          </a:p>
        </p:txBody>
      </p:sp>
    </p:spTree>
    <p:extLst>
      <p:ext uri="{BB962C8B-B14F-4D97-AF65-F5344CB8AC3E}">
        <p14:creationId xmlns:p14="http://schemas.microsoft.com/office/powerpoint/2010/main" val="317493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s - Plain">
    <p:spTree>
      <p:nvGrpSpPr>
        <p:cNvPr id="1" name=""/>
        <p:cNvGrpSpPr/>
        <p:nvPr/>
      </p:nvGrpSpPr>
      <p:grpSpPr>
        <a:xfrm>
          <a:off x="0" y="0"/>
          <a:ext cx="0" cy="0"/>
          <a:chOff x="0" y="0"/>
          <a:chExt cx="0" cy="0"/>
        </a:xfrm>
      </p:grpSpPr>
      <p:sp>
        <p:nvSpPr>
          <p:cNvPr id="2" name="Title Placeholder 10">
            <a:extLst>
              <a:ext uri="{FF2B5EF4-FFF2-40B4-BE49-F238E27FC236}">
                <a16:creationId xmlns:a16="http://schemas.microsoft.com/office/drawing/2014/main" id="{5FCBB805-91EF-D0F1-B5CA-BCA3290EA431}"/>
              </a:ext>
            </a:extLst>
          </p:cNvPr>
          <p:cNvSpPr>
            <a:spLocks noGrp="1"/>
          </p:cNvSpPr>
          <p:nvPr>
            <p:ph type="title"/>
          </p:nvPr>
        </p:nvSpPr>
        <p:spPr>
          <a:xfrm>
            <a:off x="1642654" y="1948985"/>
            <a:ext cx="8906692" cy="2960028"/>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428137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s - Kendeda">
    <p:spTree>
      <p:nvGrpSpPr>
        <p:cNvPr id="1" name=""/>
        <p:cNvGrpSpPr/>
        <p:nvPr/>
      </p:nvGrpSpPr>
      <p:grpSpPr>
        <a:xfrm>
          <a:off x="0" y="0"/>
          <a:ext cx="0" cy="0"/>
          <a:chOff x="0" y="0"/>
          <a:chExt cx="0" cy="0"/>
        </a:xfrm>
      </p:grpSpPr>
      <p:sp>
        <p:nvSpPr>
          <p:cNvPr id="2" name="Title Placeholder 10">
            <a:extLst>
              <a:ext uri="{FF2B5EF4-FFF2-40B4-BE49-F238E27FC236}">
                <a16:creationId xmlns:a16="http://schemas.microsoft.com/office/drawing/2014/main" id="{28D4045A-E327-4892-6A89-6CBE5583D417}"/>
              </a:ext>
            </a:extLst>
          </p:cNvPr>
          <p:cNvSpPr>
            <a:spLocks noGrp="1"/>
          </p:cNvSpPr>
          <p:nvPr>
            <p:ph type="title"/>
          </p:nvPr>
        </p:nvSpPr>
        <p:spPr>
          <a:xfrm>
            <a:off x="1642654" y="1948985"/>
            <a:ext cx="8906692" cy="2960028"/>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366797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s - Tech Tower">
    <p:spTree>
      <p:nvGrpSpPr>
        <p:cNvPr id="1" name=""/>
        <p:cNvGrpSpPr/>
        <p:nvPr/>
      </p:nvGrpSpPr>
      <p:grpSpPr>
        <a:xfrm>
          <a:off x="0" y="0"/>
          <a:ext cx="0" cy="0"/>
          <a:chOff x="0" y="0"/>
          <a:chExt cx="0" cy="0"/>
        </a:xfrm>
      </p:grpSpPr>
      <p:sp>
        <p:nvSpPr>
          <p:cNvPr id="2" name="Title Placeholder 10">
            <a:extLst>
              <a:ext uri="{FF2B5EF4-FFF2-40B4-BE49-F238E27FC236}">
                <a16:creationId xmlns:a16="http://schemas.microsoft.com/office/drawing/2014/main" id="{6B75A76D-59A5-A55D-8427-D310560791ED}"/>
              </a:ext>
            </a:extLst>
          </p:cNvPr>
          <p:cNvSpPr>
            <a:spLocks noGrp="1"/>
          </p:cNvSpPr>
          <p:nvPr>
            <p:ph type="title"/>
          </p:nvPr>
        </p:nvSpPr>
        <p:spPr>
          <a:xfrm>
            <a:off x="1642654" y="1948985"/>
            <a:ext cx="8906692" cy="2960028"/>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781624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s - Wreck">
    <p:spTree>
      <p:nvGrpSpPr>
        <p:cNvPr id="1" name=""/>
        <p:cNvGrpSpPr/>
        <p:nvPr/>
      </p:nvGrpSpPr>
      <p:grpSpPr>
        <a:xfrm>
          <a:off x="0" y="0"/>
          <a:ext cx="0" cy="0"/>
          <a:chOff x="0" y="0"/>
          <a:chExt cx="0" cy="0"/>
        </a:xfrm>
      </p:grpSpPr>
      <p:sp>
        <p:nvSpPr>
          <p:cNvPr id="2" name="Title Placeholder 10">
            <a:extLst>
              <a:ext uri="{FF2B5EF4-FFF2-40B4-BE49-F238E27FC236}">
                <a16:creationId xmlns:a16="http://schemas.microsoft.com/office/drawing/2014/main" id="{E3126A54-2183-1E0F-7A09-1B69C88EFBF2}"/>
              </a:ext>
            </a:extLst>
          </p:cNvPr>
          <p:cNvSpPr>
            <a:spLocks noGrp="1"/>
          </p:cNvSpPr>
          <p:nvPr>
            <p:ph type="title"/>
          </p:nvPr>
        </p:nvSpPr>
        <p:spPr>
          <a:xfrm>
            <a:off x="1642654" y="1948985"/>
            <a:ext cx="8906692" cy="2960028"/>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680686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FBEFA-1B24-BD40-967B-224093822B35}"/>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128C1E-32D8-CF48-A92C-E6AC112D0D06}"/>
              </a:ext>
            </a:extLst>
          </p:cNvPr>
          <p:cNvSpPr>
            <a:spLocks noGrp="1"/>
          </p:cNvSpPr>
          <p:nvPr>
            <p:ph type="dt" sz="half" idx="10"/>
          </p:nvPr>
        </p:nvSpPr>
        <p:spPr/>
        <p:txBody>
          <a:bodyPr/>
          <a:lstStyle/>
          <a:p>
            <a:fld id="{53622879-D9B5-A74C-9590-F8A78A3F8A5B}" type="datetime1">
              <a:rPr lang="en-US" smtClean="0"/>
              <a:t>3/10/2026</a:t>
            </a:fld>
            <a:endParaRPr lang="en-US"/>
          </a:p>
        </p:txBody>
      </p:sp>
      <p:sp>
        <p:nvSpPr>
          <p:cNvPr id="6" name="Slide Number Placeholder 5">
            <a:extLst>
              <a:ext uri="{FF2B5EF4-FFF2-40B4-BE49-F238E27FC236}">
                <a16:creationId xmlns:a16="http://schemas.microsoft.com/office/drawing/2014/main" id="{4F2FBA1A-F7CC-514B-BEB5-104BA2E09E1E}"/>
              </a:ext>
            </a:extLst>
          </p:cNvPr>
          <p:cNvSpPr>
            <a:spLocks noGrp="1"/>
          </p:cNvSpPr>
          <p:nvPr>
            <p:ph type="sldNum" sz="quarter" idx="12"/>
          </p:nvPr>
        </p:nvSpPr>
        <p:spPr/>
        <p:txBody>
          <a:bodyPr/>
          <a:lstStyle/>
          <a:p>
            <a:fld id="{AE678206-0642-9F48-9727-6B519CB285FA}" type="slidenum">
              <a:rPr lang="en-US" smtClean="0"/>
              <a:t>‹#›</a:t>
            </a:fld>
            <a:endParaRPr lang="en-US"/>
          </a:p>
        </p:txBody>
      </p:sp>
      <p:sp>
        <p:nvSpPr>
          <p:cNvPr id="7" name="Title Placeholder 1">
            <a:extLst>
              <a:ext uri="{FF2B5EF4-FFF2-40B4-BE49-F238E27FC236}">
                <a16:creationId xmlns:a16="http://schemas.microsoft.com/office/drawing/2014/main" id="{D1CD0E1A-EFF5-9943-8AA6-521A2B23E647}"/>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71505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768D-628B-BB40-BEE5-32E27182F2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A323E-BF1A-8C44-9650-0F8A4E12DCC0}"/>
              </a:ext>
            </a:extLst>
          </p:cNvPr>
          <p:cNvSpPr>
            <a:spLocks noGrp="1"/>
          </p:cNvSpPr>
          <p:nvPr>
            <p:ph sz="half" idx="1"/>
          </p:nvPr>
        </p:nvSpPr>
        <p:spPr>
          <a:xfrm>
            <a:off x="379048" y="1215483"/>
            <a:ext cx="5615353" cy="42256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71EEF26-478D-684B-BFF1-D8FD9BE7D5F9}"/>
              </a:ext>
            </a:extLst>
          </p:cNvPr>
          <p:cNvSpPr>
            <a:spLocks noGrp="1"/>
          </p:cNvSpPr>
          <p:nvPr>
            <p:ph sz="half" idx="2"/>
          </p:nvPr>
        </p:nvSpPr>
        <p:spPr>
          <a:xfrm>
            <a:off x="6197600" y="1215483"/>
            <a:ext cx="5613400" cy="42256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5ABF72E-E074-E741-8514-3417AC9D80AB}"/>
              </a:ext>
            </a:extLst>
          </p:cNvPr>
          <p:cNvSpPr>
            <a:spLocks noGrp="1"/>
          </p:cNvSpPr>
          <p:nvPr>
            <p:ph type="dt" sz="half" idx="10"/>
          </p:nvPr>
        </p:nvSpPr>
        <p:spPr/>
        <p:txBody>
          <a:bodyPr/>
          <a:lstStyle/>
          <a:p>
            <a:fld id="{3C448D5C-182C-3746-B2F0-BCFC28CE2C55}" type="datetime1">
              <a:rPr lang="en-US" smtClean="0"/>
              <a:t>3/10/2026</a:t>
            </a:fld>
            <a:endParaRPr lang="en-US"/>
          </a:p>
        </p:txBody>
      </p:sp>
      <p:sp>
        <p:nvSpPr>
          <p:cNvPr id="7" name="Slide Number Placeholder 6">
            <a:extLst>
              <a:ext uri="{FF2B5EF4-FFF2-40B4-BE49-F238E27FC236}">
                <a16:creationId xmlns:a16="http://schemas.microsoft.com/office/drawing/2014/main" id="{CB44C3EF-E136-164D-954C-112EADD99ADD}"/>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6612988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alphaModFix amt="0"/>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1C16630-5558-9114-4463-47E138DB6255}"/>
              </a:ext>
            </a:extLst>
          </p:cNvPr>
          <p:cNvSpPr txBox="1">
            <a:spLocks/>
          </p:cNvSpPr>
          <p:nvPr userDrawn="1"/>
        </p:nvSpPr>
        <p:spPr>
          <a:xfrm>
            <a:off x="2447108" y="1680753"/>
            <a:ext cx="8682445" cy="2760617"/>
          </a:xfrm>
          <a:prstGeom prst="rect">
            <a:avLst/>
          </a:prstGeom>
        </p:spPr>
        <p:txBody>
          <a:bodyPr anchor="ctr" anchorCtr="0">
            <a:normAutofit/>
          </a:bodyPr>
          <a:lstStyle>
            <a:lvl1pPr algn="l" defTabSz="342900" rtl="0" eaLnBrk="1" latinLnBrk="0" hangingPunct="1">
              <a:lnSpc>
                <a:spcPct val="100000"/>
              </a:lnSpc>
              <a:spcBef>
                <a:spcPct val="0"/>
              </a:spcBef>
              <a:buNone/>
              <a:defRPr sz="6000" b="1" i="0" kern="1200" cap="none" spc="0" baseline="0">
                <a:solidFill>
                  <a:srgbClr val="003057"/>
                </a:solidFill>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11" name="Title Placeholder 10">
            <a:extLst>
              <a:ext uri="{FF2B5EF4-FFF2-40B4-BE49-F238E27FC236}">
                <a16:creationId xmlns:a16="http://schemas.microsoft.com/office/drawing/2014/main" id="{3552819F-CE1E-70EB-07B5-3B61D2578A1C}"/>
              </a:ext>
            </a:extLst>
          </p:cNvPr>
          <p:cNvSpPr>
            <a:spLocks noGrp="1"/>
          </p:cNvSpPr>
          <p:nvPr>
            <p:ph type="title"/>
          </p:nvPr>
        </p:nvSpPr>
        <p:spPr>
          <a:xfrm>
            <a:off x="2447108" y="1846217"/>
            <a:ext cx="8906692" cy="2595153"/>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
        <p:nvSpPr>
          <p:cNvPr id="12" name="Text Placeholder 11">
            <a:extLst>
              <a:ext uri="{FF2B5EF4-FFF2-40B4-BE49-F238E27FC236}">
                <a16:creationId xmlns:a16="http://schemas.microsoft.com/office/drawing/2014/main" id="{CBD913C0-CC86-E0C0-B503-69104064ECF7}"/>
              </a:ext>
            </a:extLst>
          </p:cNvPr>
          <p:cNvSpPr>
            <a:spLocks noGrp="1"/>
          </p:cNvSpPr>
          <p:nvPr>
            <p:ph type="body" idx="1"/>
          </p:nvPr>
        </p:nvSpPr>
        <p:spPr>
          <a:xfrm>
            <a:off x="2447108" y="4441370"/>
            <a:ext cx="8906692" cy="625930"/>
          </a:xfrm>
          <a:prstGeom prst="rect">
            <a:avLst/>
          </a:prstGeom>
        </p:spPr>
        <p:txBody>
          <a:bodyPr vert="horz" lIns="91440" tIns="45720" rIns="91440" bIns="45720" rtlCol="0">
            <a:normAutofit/>
          </a:bodyPr>
          <a:lstStyle/>
          <a:p>
            <a:r>
              <a:rPr lang="en-US" dirty="0"/>
              <a:t>Click to edit Master subtitle style</a:t>
            </a:r>
          </a:p>
        </p:txBody>
      </p:sp>
    </p:spTree>
    <p:extLst>
      <p:ext uri="{BB962C8B-B14F-4D97-AF65-F5344CB8AC3E}">
        <p14:creationId xmlns:p14="http://schemas.microsoft.com/office/powerpoint/2010/main" val="2336126548"/>
      </p:ext>
    </p:extLst>
  </p:cSld>
  <p:clrMap bg1="lt1" tx1="dk1" bg2="lt2" tx2="dk2" accent1="accent1" accent2="accent2" accent3="accent3" accent4="accent4" accent5="accent5" accent6="accent6" hlink="hlink" folHlink="folHlink"/>
  <p:sldLayoutIdLst>
    <p:sldLayoutId id="2147483696" r:id="rId1"/>
    <p:sldLayoutId id="2147483707" r:id="rId2"/>
    <p:sldLayoutId id="2147483703" r:id="rId3"/>
  </p:sldLayoutIdLst>
  <p:hf hdr="0" dt="0"/>
  <p:txStyles>
    <p:titleStyle>
      <a:lvl1pPr algn="l" defTabSz="342900" rtl="0" eaLnBrk="1" latinLnBrk="0" hangingPunct="1">
        <a:spcBef>
          <a:spcPct val="0"/>
        </a:spcBef>
        <a:buNone/>
        <a:defRPr sz="6000" b="1" i="0" kern="1200">
          <a:solidFill>
            <a:schemeClr val="tx1"/>
          </a:solidFill>
          <a:latin typeface="Roboto" panose="02000000000000000000" pitchFamily="2" charset="0"/>
          <a:ea typeface="Roboto" panose="02000000000000000000" pitchFamily="2" charset="0"/>
          <a:cs typeface="Roboto" panose="02000000000000000000" pitchFamily="2" charset="0"/>
        </a:defRPr>
      </a:lvl1pPr>
    </p:titleStyle>
    <p:bodyStyle>
      <a:lvl1pPr marL="0" indent="0" algn="l" defTabSz="342900" rtl="0" eaLnBrk="1" latinLnBrk="0" hangingPunct="1">
        <a:spcBef>
          <a:spcPct val="20000"/>
        </a:spcBef>
        <a:buFont typeface="Arial"/>
        <a:buNone/>
        <a:defRPr sz="1800" kern="1200">
          <a:solidFill>
            <a:srgbClr val="B3A369"/>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0"/>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555A20D-930F-A185-C845-C95F4365004A}"/>
              </a:ext>
            </a:extLst>
          </p:cNvPr>
          <p:cNvSpPr txBox="1">
            <a:spLocks/>
          </p:cNvSpPr>
          <p:nvPr userDrawn="1"/>
        </p:nvSpPr>
        <p:spPr>
          <a:xfrm>
            <a:off x="1746069" y="2137954"/>
            <a:ext cx="8699862" cy="2582091"/>
          </a:xfrm>
          <a:prstGeom prst="rect">
            <a:avLst/>
          </a:prstGeom>
        </p:spPr>
        <p:txBody>
          <a:bodyPr anchor="ctr" anchorCtr="0">
            <a:normAutofit/>
          </a:bodyPr>
          <a:lstStyle>
            <a:lvl1pPr algn="ctr" defTabSz="342900" rtl="0" eaLnBrk="1" latinLnBrk="0" hangingPunct="1">
              <a:lnSpc>
                <a:spcPct val="100000"/>
              </a:lnSpc>
              <a:spcBef>
                <a:spcPct val="0"/>
              </a:spcBef>
              <a:buNone/>
              <a:defRPr sz="6000" b="1" i="0" kern="1200" cap="none" spc="0" baseline="0">
                <a:solidFill>
                  <a:srgbClr val="003057"/>
                </a:solidFill>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4" name="Title Placeholder 10">
            <a:extLst>
              <a:ext uri="{FF2B5EF4-FFF2-40B4-BE49-F238E27FC236}">
                <a16:creationId xmlns:a16="http://schemas.microsoft.com/office/drawing/2014/main" id="{C83A85DD-FCD4-4A59-0F3C-B8F9FA03085F}"/>
              </a:ext>
            </a:extLst>
          </p:cNvPr>
          <p:cNvSpPr>
            <a:spLocks noGrp="1"/>
          </p:cNvSpPr>
          <p:nvPr>
            <p:ph type="title"/>
          </p:nvPr>
        </p:nvSpPr>
        <p:spPr>
          <a:xfrm>
            <a:off x="1642654" y="1948985"/>
            <a:ext cx="8906692" cy="2960028"/>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426583652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dt="0"/>
  <p:txStyles>
    <p:titleStyle>
      <a:lvl1pPr algn="ctr" defTabSz="342900" rtl="0" eaLnBrk="1" latinLnBrk="0" hangingPunct="1">
        <a:spcBef>
          <a:spcPct val="0"/>
        </a:spcBef>
        <a:buNone/>
        <a:defRPr sz="6000" b="1" i="0" kern="1200">
          <a:solidFill>
            <a:schemeClr val="tx1"/>
          </a:solidFill>
          <a:latin typeface="Roboto" panose="02000000000000000000" pitchFamily="2" charset="0"/>
          <a:ea typeface="Roboto" panose="02000000000000000000" pitchFamily="2" charset="0"/>
          <a:cs typeface="Roboto" panose="02000000000000000000" pitchFamily="2" charset="0"/>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6794E2-0939-7444-A82A-8BD5C7FA1DDC}"/>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5"/>
            <a:ext cx="11429999" cy="42256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1408329" y="6182540"/>
            <a:ext cx="1546654"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stStyle>
          <a:p>
            <a:fld id="{7B537713-C92B-064C-A21C-E6AABBE44CBC}" type="datetime1">
              <a:rPr lang="en-US" smtClean="0"/>
              <a:t>3/10/2026</a:t>
            </a:fld>
            <a:endParaRPr lang="en-US" dirty="0"/>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381000" y="6182540"/>
            <a:ext cx="916577"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stStyle>
          <a:p>
            <a:fld id="{AE678206-0642-9F48-9727-6B519CB285FA}" type="slidenum">
              <a:rPr lang="en-US" smtClean="0"/>
              <a:pPr/>
              <a:t>‹#›</a:t>
            </a:fld>
            <a:endParaRPr lang="en-US" dirty="0"/>
          </a:p>
        </p:txBody>
      </p:sp>
    </p:spTree>
    <p:extLst>
      <p:ext uri="{BB962C8B-B14F-4D97-AF65-F5344CB8AC3E}">
        <p14:creationId xmlns:p14="http://schemas.microsoft.com/office/powerpoint/2010/main" val="287103284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 id="2147483693" r:id="rId4"/>
    <p:sldLayoutId id="2147483690" r:id="rId5"/>
    <p:sldLayoutId id="2147483691" r:id="rId6"/>
    <p:sldLayoutId id="2147483692" r:id="rId7"/>
    <p:sldLayoutId id="2147483694" r:id="rId8"/>
    <p:sldLayoutId id="2147483708" r:id="rId9"/>
    <p:sldLayoutId id="2147483709" r:id="rId10"/>
    <p:sldLayoutId id="2147483710" r:id="rId11"/>
  </p:sldLayoutIdLst>
  <p:hf hdr="0" dt="0"/>
  <p:txStyles>
    <p:title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rgbClr val="003057"/>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rgbClr val="003057"/>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kern="1200">
          <a:solidFill>
            <a:srgbClr val="003057"/>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rgbClr val="003057"/>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b="0" kern="1200">
          <a:solidFill>
            <a:srgbClr val="003057"/>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ebooks.iospress.nl/pdf/doi/10.3233/978-1-61499-769-6-34" TargetMode="Externa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ebooks.iospress.nl/pdf/doi/10.3233/978-1-61499-769-6-34" TargetMode="Externa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hyperlink" Target="http://www.jstor.org/stable/25835786" TargetMode="Externa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scholarlykitchen.sspnet.org/2013/07/16/the-price-of-posting-pubmed-central-spends-most-of-its-budget-handling-author-manuscripts/"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hyperlink" Target="https://plos.org/wp-content/uploads/2023/03/Public-Library-of-Science-Dec21-AR-Final.pdf" TargetMode="External"/><Relationship Id="rId4" Type="http://schemas.openxmlformats.org/officeDocument/2006/relationships/hyperlink" Target="https://arxiv.org/about/reports-financial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FACC4-8BA4-D145-6D28-7181D4BBF84B}"/>
              </a:ext>
            </a:extLst>
          </p:cNvPr>
          <p:cNvSpPr>
            <a:spLocks noGrp="1"/>
          </p:cNvSpPr>
          <p:nvPr>
            <p:ph type="title"/>
          </p:nvPr>
        </p:nvSpPr>
        <p:spPr>
          <a:xfrm>
            <a:off x="927608" y="997378"/>
            <a:ext cx="10391556" cy="2595153"/>
          </a:xfrm>
        </p:spPr>
        <p:txBody>
          <a:bodyPr>
            <a:normAutofit/>
          </a:bodyPr>
          <a:lstStyle/>
          <a:p>
            <a:r>
              <a:rPr lang="en-US" sz="4000" dirty="0"/>
              <a:t>Empirical Inquiries into the Public Value of  Openly Accessible Research</a:t>
            </a:r>
            <a:endParaRPr lang="en-US" sz="3200" dirty="0"/>
          </a:p>
        </p:txBody>
      </p:sp>
      <p:sp>
        <p:nvSpPr>
          <p:cNvPr id="3" name="Content Placeholder 2">
            <a:extLst>
              <a:ext uri="{FF2B5EF4-FFF2-40B4-BE49-F238E27FC236}">
                <a16:creationId xmlns:a16="http://schemas.microsoft.com/office/drawing/2014/main" id="{C0E02467-1D6D-30DE-402A-35783DB9D563}"/>
              </a:ext>
            </a:extLst>
          </p:cNvPr>
          <p:cNvSpPr>
            <a:spLocks noGrp="1"/>
          </p:cNvSpPr>
          <p:nvPr>
            <p:ph idx="1"/>
          </p:nvPr>
        </p:nvSpPr>
        <p:spPr>
          <a:xfrm>
            <a:off x="927608" y="3574760"/>
            <a:ext cx="6056986" cy="2057958"/>
          </a:xfrm>
        </p:spPr>
        <p:txBody>
          <a:bodyPr>
            <a:normAutofit/>
          </a:bodyPr>
          <a:lstStyle/>
          <a:p>
            <a:r>
              <a:rPr lang="en-US" sz="2800" dirty="0">
                <a:solidFill>
                  <a:schemeClr val="accent1"/>
                </a:solidFill>
              </a:rPr>
              <a:t>Ameet D. Doshi, PhD</a:t>
            </a:r>
            <a:endParaRPr lang="en-US" sz="2200" dirty="0">
              <a:solidFill>
                <a:schemeClr val="accent1"/>
              </a:solidFill>
            </a:endParaRPr>
          </a:p>
          <a:p>
            <a:r>
              <a:rPr lang="en-US" sz="2800" dirty="0">
                <a:solidFill>
                  <a:schemeClr val="accent1"/>
                </a:solidFill>
              </a:rPr>
              <a:t>Princeton University Library</a:t>
            </a:r>
          </a:p>
          <a:p>
            <a:r>
              <a:rPr lang="en-US" sz="2800" dirty="0">
                <a:solidFill>
                  <a:schemeClr val="accent1"/>
                </a:solidFill>
              </a:rPr>
              <a:t>Open Research Week 2026</a:t>
            </a:r>
          </a:p>
          <a:p>
            <a:endParaRPr lang="en-US" dirty="0"/>
          </a:p>
        </p:txBody>
      </p:sp>
      <p:sp>
        <p:nvSpPr>
          <p:cNvPr id="4" name="Content Placeholder 2">
            <a:extLst>
              <a:ext uri="{FF2B5EF4-FFF2-40B4-BE49-F238E27FC236}">
                <a16:creationId xmlns:a16="http://schemas.microsoft.com/office/drawing/2014/main" id="{6F78CF9F-2783-7C4E-F83F-46E52E1DDC19}"/>
              </a:ext>
            </a:extLst>
          </p:cNvPr>
          <p:cNvSpPr txBox="1">
            <a:spLocks/>
          </p:cNvSpPr>
          <p:nvPr/>
        </p:nvSpPr>
        <p:spPr>
          <a:xfrm>
            <a:off x="6492472" y="4213370"/>
            <a:ext cx="3690896" cy="1484417"/>
          </a:xfrm>
          <a:prstGeom prst="rect">
            <a:avLst/>
          </a:prstGeom>
        </p:spPr>
        <p:txBody>
          <a:bodyPr vert="horz" lIns="91440" tIns="45720" rIns="91440" bIns="45720" rtlCol="0">
            <a:normAutofit/>
          </a:bodyPr>
          <a:lstStyle>
            <a:lvl1pPr marL="0" indent="0" algn="l" defTabSz="342900" rtl="0" eaLnBrk="1" latinLnBrk="0" hangingPunct="1">
              <a:spcBef>
                <a:spcPct val="20000"/>
              </a:spcBef>
              <a:buFont typeface="Arial"/>
              <a:buNone/>
              <a:defRPr sz="1800" kern="1200">
                <a:solidFill>
                  <a:srgbClr val="B3A369"/>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862558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9ACE267-5498-454D-8569-493E6EDFE21F}"/>
              </a:ext>
            </a:extLst>
          </p:cNvPr>
          <p:cNvSpPr>
            <a:spLocks noGrp="1"/>
          </p:cNvSpPr>
          <p:nvPr>
            <p:ph idx="1"/>
          </p:nvPr>
        </p:nvSpPr>
        <p:spPr>
          <a:xfrm>
            <a:off x="416360" y="1215483"/>
            <a:ext cx="11359280" cy="4802258"/>
          </a:xfrm>
        </p:spPr>
        <p:txBody>
          <a:bodyPr>
            <a:normAutofit/>
          </a:bodyPr>
          <a:lstStyle/>
          <a:p>
            <a:pPr marL="0" indent="0">
              <a:buNone/>
            </a:pPr>
            <a:endParaRPr lang="en-US" dirty="0"/>
          </a:p>
          <a:p>
            <a:r>
              <a:rPr lang="en-US" dirty="0"/>
              <a:t>Given the scope of the OA movement, empirical investigation of lay use of OA is somewhat limited:</a:t>
            </a:r>
          </a:p>
          <a:p>
            <a:pPr marL="0" indent="0">
              <a:buNone/>
            </a:pPr>
            <a:endParaRPr lang="en-US" dirty="0"/>
          </a:p>
          <a:p>
            <a:pPr lvl="1"/>
            <a:r>
              <a:rPr lang="en-US" dirty="0"/>
              <a:t>Zuccala (2009) – literature review</a:t>
            </a:r>
          </a:p>
          <a:p>
            <a:pPr lvl="1"/>
            <a:r>
              <a:rPr lang="en-US" dirty="0" err="1"/>
              <a:t>Alperin</a:t>
            </a:r>
            <a:r>
              <a:rPr lang="en-US" dirty="0"/>
              <a:t> (2015) – dissertation / mixed method focused on Latin American OA repositories</a:t>
            </a:r>
          </a:p>
          <a:p>
            <a:pPr lvl="1"/>
            <a:r>
              <a:rPr lang="en-US" dirty="0" err="1"/>
              <a:t>ElSabry</a:t>
            </a:r>
            <a:r>
              <a:rPr lang="en-US" dirty="0"/>
              <a:t> (2017) – framework for societal uses of OA</a:t>
            </a:r>
          </a:p>
          <a:p>
            <a:pPr lvl="1"/>
            <a:r>
              <a:rPr lang="en-US" dirty="0"/>
              <a:t>Nunn (2020) – dissertation </a:t>
            </a:r>
          </a:p>
          <a:p>
            <a:pPr lvl="1"/>
            <a:r>
              <a:rPr lang="en-US" dirty="0"/>
              <a:t>Hicks, et al (2022) – first large scale analysis of non-researcher use of OA</a:t>
            </a:r>
          </a:p>
          <a:p>
            <a:pPr marL="457200" lvl="1" indent="0">
              <a:buNone/>
            </a:pPr>
            <a:endParaRPr lang="en-US" dirty="0"/>
          </a:p>
        </p:txBody>
      </p:sp>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p:txBody>
          <a:bodyPr/>
          <a:lstStyle/>
          <a:p>
            <a:r>
              <a:rPr lang="en-US" dirty="0"/>
              <a:t>Key Literature</a:t>
            </a:r>
          </a:p>
        </p:txBody>
      </p:sp>
    </p:spTree>
    <p:extLst>
      <p:ext uri="{BB962C8B-B14F-4D97-AF65-F5344CB8AC3E}">
        <p14:creationId xmlns:p14="http://schemas.microsoft.com/office/powerpoint/2010/main" val="1133677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9ACE267-5498-454D-8569-493E6EDFE21F}"/>
              </a:ext>
            </a:extLst>
          </p:cNvPr>
          <p:cNvSpPr>
            <a:spLocks noGrp="1"/>
          </p:cNvSpPr>
          <p:nvPr>
            <p:ph idx="1"/>
          </p:nvPr>
        </p:nvSpPr>
        <p:spPr>
          <a:xfrm>
            <a:off x="785622" y="891811"/>
            <a:ext cx="10955274" cy="6025562"/>
          </a:xfrm>
        </p:spPr>
        <p:txBody>
          <a:bodyPr>
            <a:noAutofit/>
          </a:bodyPr>
          <a:lstStyle/>
          <a:p>
            <a:pPr marL="0" indent="0">
              <a:buNone/>
            </a:pPr>
            <a:endParaRPr lang="en-US" sz="1600" b="1" dirty="0"/>
          </a:p>
          <a:p>
            <a:pPr marL="0" indent="0">
              <a:buNone/>
            </a:pPr>
            <a:r>
              <a:rPr lang="en-US" sz="2800" b="1" dirty="0"/>
              <a:t>Public Sphere and Communicative Rationality </a:t>
            </a:r>
          </a:p>
          <a:p>
            <a:pPr marL="0" indent="0">
              <a:buNone/>
            </a:pPr>
            <a:r>
              <a:rPr lang="en-US" sz="2800" b="1" dirty="0"/>
              <a:t>(Habermas, 1962)</a:t>
            </a:r>
            <a:r>
              <a:rPr lang="en-US" sz="2800" dirty="0"/>
              <a:t> </a:t>
            </a:r>
          </a:p>
          <a:p>
            <a:pPr marL="0" indent="0">
              <a:buNone/>
            </a:pPr>
            <a:endParaRPr lang="en-US" dirty="0"/>
          </a:p>
          <a:p>
            <a:pPr marL="0" indent="0">
              <a:buNone/>
            </a:pPr>
            <a:r>
              <a:rPr lang="en-US" sz="2800" dirty="0"/>
              <a:t>Democracy flourishes when there are spaces and institutions, such as libraries, that facilitate access to knowledge so deliberation and debate can occur. </a:t>
            </a:r>
          </a:p>
          <a:p>
            <a:pPr marL="0" indent="0">
              <a:buNone/>
            </a:pPr>
            <a:endParaRPr lang="en-US" sz="2800" dirty="0"/>
          </a:p>
          <a:p>
            <a:pPr marL="0" indent="0">
              <a:buNone/>
            </a:pPr>
            <a:r>
              <a:rPr lang="en-US" sz="2800" dirty="0"/>
              <a:t>Habermas argues that the </a:t>
            </a:r>
            <a:r>
              <a:rPr lang="en-US" sz="2800" b="1" dirty="0"/>
              <a:t>“ideal speech situation” </a:t>
            </a:r>
            <a:r>
              <a:rPr lang="en-US" sz="2800" dirty="0"/>
              <a:t>requires that basic facts are agreed upon in order for consensus to happen, even among parties whose core beliefs may differ. </a:t>
            </a:r>
            <a:r>
              <a:rPr lang="en-US" sz="2800" b="1" dirty="0"/>
              <a:t>Access to information and research advances such democratic deliberation. </a:t>
            </a:r>
          </a:p>
          <a:p>
            <a:pPr marL="0" indent="0">
              <a:buNone/>
            </a:pPr>
            <a:endParaRPr lang="en-US" b="1" dirty="0"/>
          </a:p>
          <a:p>
            <a:pPr marL="0" indent="0">
              <a:buNone/>
            </a:pPr>
            <a:endParaRPr lang="en-US" dirty="0"/>
          </a:p>
          <a:p>
            <a:pPr marL="0" indent="0">
              <a:buNone/>
            </a:pPr>
            <a:endParaRPr lang="en-US"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dirty="0"/>
          </a:p>
        </p:txBody>
      </p:sp>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a:xfrm>
            <a:off x="785622" y="-25758"/>
            <a:ext cx="8572500" cy="1014761"/>
          </a:xfrm>
        </p:spPr>
        <p:txBody>
          <a:bodyPr/>
          <a:lstStyle/>
          <a:p>
            <a:r>
              <a:rPr lang="en-US" dirty="0"/>
              <a:t>Key Literature: Theory</a:t>
            </a:r>
          </a:p>
        </p:txBody>
      </p:sp>
    </p:spTree>
    <p:extLst>
      <p:ext uri="{BB962C8B-B14F-4D97-AF65-F5344CB8AC3E}">
        <p14:creationId xmlns:p14="http://schemas.microsoft.com/office/powerpoint/2010/main" val="4272913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9ACE267-5498-454D-8569-493E6EDFE21F}"/>
              </a:ext>
            </a:extLst>
          </p:cNvPr>
          <p:cNvSpPr>
            <a:spLocks noGrp="1"/>
          </p:cNvSpPr>
          <p:nvPr>
            <p:ph idx="1"/>
          </p:nvPr>
        </p:nvSpPr>
        <p:spPr>
          <a:xfrm>
            <a:off x="230658" y="1442434"/>
            <a:ext cx="4992654" cy="4726546"/>
          </a:xfrm>
        </p:spPr>
        <p:txBody>
          <a:bodyPr>
            <a:noAutofit/>
          </a:bodyPr>
          <a:lstStyle/>
          <a:p>
            <a:pPr marL="0" indent="0">
              <a:buNone/>
            </a:pPr>
            <a:endParaRPr lang="en-US" sz="1600" b="1" dirty="0"/>
          </a:p>
          <a:p>
            <a:pPr marL="0" indent="0">
              <a:buNone/>
            </a:pPr>
            <a:r>
              <a:rPr lang="en-US" sz="2800" b="1" dirty="0"/>
              <a:t>Everyday-Life Information Seeking (Savolainen, 1995)</a:t>
            </a:r>
          </a:p>
          <a:p>
            <a:pPr marL="0" indent="0">
              <a:buNone/>
            </a:pPr>
            <a:endParaRPr lang="en-US" sz="2800" dirty="0"/>
          </a:p>
          <a:p>
            <a:pPr marL="0" indent="0">
              <a:buNone/>
            </a:pPr>
            <a:r>
              <a:rPr lang="en-US" sz="2800" b="1" dirty="0"/>
              <a:t>Contexts: </a:t>
            </a:r>
          </a:p>
          <a:p>
            <a:r>
              <a:rPr lang="en-US" sz="2800" b="1" dirty="0"/>
              <a:t>personal values </a:t>
            </a:r>
          </a:p>
          <a:p>
            <a:r>
              <a:rPr lang="en-US" sz="2800" b="1" dirty="0"/>
              <a:t>material capital </a:t>
            </a:r>
          </a:p>
          <a:p>
            <a:r>
              <a:rPr lang="en-US" sz="2800" b="1" dirty="0"/>
              <a:t>cultural / cognitive capital </a:t>
            </a:r>
          </a:p>
          <a:p>
            <a:r>
              <a:rPr lang="en-US" sz="2800" b="1" dirty="0"/>
              <a:t>current situation of life </a:t>
            </a:r>
          </a:p>
          <a:p>
            <a:pPr marL="0" indent="0">
              <a:buNone/>
            </a:pPr>
            <a:endParaRPr lang="en-US" sz="1600" dirty="0"/>
          </a:p>
        </p:txBody>
      </p:sp>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a:xfrm>
            <a:off x="230658" y="330228"/>
            <a:ext cx="8572500" cy="1014761"/>
          </a:xfrm>
        </p:spPr>
        <p:txBody>
          <a:bodyPr/>
          <a:lstStyle/>
          <a:p>
            <a:r>
              <a:rPr lang="en-US" dirty="0"/>
              <a:t>Key Literature: Theory</a:t>
            </a:r>
          </a:p>
        </p:txBody>
      </p:sp>
      <p:pic>
        <p:nvPicPr>
          <p:cNvPr id="7" name="image1.png">
            <a:extLst>
              <a:ext uri="{FF2B5EF4-FFF2-40B4-BE49-F238E27FC236}">
                <a16:creationId xmlns:a16="http://schemas.microsoft.com/office/drawing/2014/main" id="{FB397CE0-6054-1840-BCC1-ABCB520211B2}"/>
              </a:ext>
            </a:extLst>
          </p:cNvPr>
          <p:cNvPicPr/>
          <p:nvPr/>
        </p:nvPicPr>
        <p:blipFill>
          <a:blip r:embed="rId2"/>
          <a:srcRect/>
          <a:stretch>
            <a:fillRect/>
          </a:stretch>
        </p:blipFill>
        <p:spPr>
          <a:xfrm>
            <a:off x="5223312" y="855887"/>
            <a:ext cx="4992654" cy="5917918"/>
          </a:xfrm>
          <a:prstGeom prst="rect">
            <a:avLst/>
          </a:prstGeom>
          <a:ln/>
        </p:spPr>
      </p:pic>
    </p:spTree>
    <p:extLst>
      <p:ext uri="{BB962C8B-B14F-4D97-AF65-F5344CB8AC3E}">
        <p14:creationId xmlns:p14="http://schemas.microsoft.com/office/powerpoint/2010/main" val="2131553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781256-D3BC-59CC-89CF-A7BF57FDB27B}"/>
              </a:ext>
            </a:extLst>
          </p:cNvPr>
          <p:cNvSpPr>
            <a:spLocks noGrp="1"/>
          </p:cNvSpPr>
          <p:nvPr>
            <p:ph idx="1"/>
          </p:nvPr>
        </p:nvSpPr>
        <p:spPr>
          <a:xfrm>
            <a:off x="744254" y="1478531"/>
            <a:ext cx="7453815" cy="4225650"/>
          </a:xfrm>
        </p:spPr>
        <p:txBody>
          <a:bodyPr/>
          <a:lstStyle/>
          <a:p>
            <a:r>
              <a:rPr lang="en-US" b="1" dirty="0"/>
              <a:t>Stebbins (2001), Serious Leisure</a:t>
            </a:r>
          </a:p>
          <a:p>
            <a:r>
              <a:rPr lang="en-US" dirty="0"/>
              <a:t>Garrison (1997), Self-Directed Learning</a:t>
            </a:r>
          </a:p>
          <a:p>
            <a:r>
              <a:rPr lang="en-US" dirty="0"/>
              <a:t>Bandura (1977), Self-Efficacy</a:t>
            </a:r>
          </a:p>
          <a:p>
            <a:r>
              <a:rPr lang="en-US" dirty="0"/>
              <a:t>Zipf (1949), Least Effort Principle </a:t>
            </a:r>
          </a:p>
          <a:p>
            <a:endParaRPr lang="en-US" dirty="0"/>
          </a:p>
        </p:txBody>
      </p:sp>
      <p:sp>
        <p:nvSpPr>
          <p:cNvPr id="3" name="Title 2">
            <a:extLst>
              <a:ext uri="{FF2B5EF4-FFF2-40B4-BE49-F238E27FC236}">
                <a16:creationId xmlns:a16="http://schemas.microsoft.com/office/drawing/2014/main" id="{9A41D1D9-7E3D-0ABA-D1F1-2065D8B9D9BE}"/>
              </a:ext>
            </a:extLst>
          </p:cNvPr>
          <p:cNvSpPr>
            <a:spLocks noGrp="1"/>
          </p:cNvSpPr>
          <p:nvPr>
            <p:ph type="title"/>
          </p:nvPr>
        </p:nvSpPr>
        <p:spPr/>
        <p:txBody>
          <a:bodyPr/>
          <a:lstStyle/>
          <a:p>
            <a:r>
              <a:rPr lang="en-US" dirty="0"/>
              <a:t>Additional relevant theory </a:t>
            </a:r>
          </a:p>
        </p:txBody>
      </p:sp>
    </p:spTree>
    <p:extLst>
      <p:ext uri="{BB962C8B-B14F-4D97-AF65-F5344CB8AC3E}">
        <p14:creationId xmlns:p14="http://schemas.microsoft.com/office/powerpoint/2010/main" val="1419261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5B876-C2EB-5C2E-A424-5BD2F63011AA}"/>
              </a:ext>
            </a:extLst>
          </p:cNvPr>
          <p:cNvSpPr>
            <a:spLocks noGrp="1"/>
          </p:cNvSpPr>
          <p:nvPr>
            <p:ph type="title"/>
          </p:nvPr>
        </p:nvSpPr>
        <p:spPr>
          <a:xfrm>
            <a:off x="1642654" y="1948985"/>
            <a:ext cx="8906692" cy="2960028"/>
          </a:xfrm>
        </p:spPr>
        <p:txBody>
          <a:bodyPr>
            <a:normAutofit/>
          </a:bodyPr>
          <a:lstStyle/>
          <a:p>
            <a:pPr algn="ctr"/>
            <a:r>
              <a:rPr lang="en-US" sz="4000" dirty="0"/>
              <a:t>Questions, Data and Methods</a:t>
            </a:r>
          </a:p>
        </p:txBody>
      </p:sp>
    </p:spTree>
    <p:extLst>
      <p:ext uri="{BB962C8B-B14F-4D97-AF65-F5344CB8AC3E}">
        <p14:creationId xmlns:p14="http://schemas.microsoft.com/office/powerpoint/2010/main" val="2257447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9ACE267-5498-454D-8569-493E6EDFE21F}"/>
              </a:ext>
            </a:extLst>
          </p:cNvPr>
          <p:cNvSpPr>
            <a:spLocks noGrp="1"/>
          </p:cNvSpPr>
          <p:nvPr>
            <p:ph idx="1"/>
          </p:nvPr>
        </p:nvSpPr>
        <p:spPr>
          <a:xfrm>
            <a:off x="270458" y="1355953"/>
            <a:ext cx="11758410" cy="5188449"/>
          </a:xfrm>
        </p:spPr>
        <p:txBody>
          <a:bodyPr>
            <a:normAutofit/>
          </a:bodyPr>
          <a:lstStyle/>
          <a:p>
            <a:r>
              <a:rPr lang="en-US" sz="2000" dirty="0"/>
              <a:t>Data source: National Academies of Science, Engineering and Medicine (NASEM) report downloads. </a:t>
            </a:r>
          </a:p>
          <a:p>
            <a:r>
              <a:rPr lang="en-US" sz="2000" dirty="0"/>
              <a:t>Data description: </a:t>
            </a:r>
          </a:p>
          <a:p>
            <a:pPr lvl="1"/>
            <a:r>
              <a:rPr lang="en-US" sz="1600" dirty="0"/>
              <a:t>2006-2020 (5107 days)</a:t>
            </a:r>
          </a:p>
          <a:p>
            <a:pPr lvl="1"/>
            <a:r>
              <a:rPr lang="en-US" sz="1600" i="1" dirty="0"/>
              <a:t>n</a:t>
            </a:r>
            <a:r>
              <a:rPr lang="en-US" sz="1600" dirty="0"/>
              <a:t>=1,076,133 downloads</a:t>
            </a:r>
          </a:p>
          <a:p>
            <a:pPr lvl="1"/>
            <a:r>
              <a:rPr lang="en-US" sz="1600" dirty="0"/>
              <a:t>6,271 reports published 2010 or earlier</a:t>
            </a:r>
          </a:p>
          <a:p>
            <a:pPr lvl="1"/>
            <a:r>
              <a:rPr lang="en-US" sz="1600" dirty="0"/>
              <a:t>Metadata: time stamp (to the second), title of the NASEM report that was downloaded, and the email domain </a:t>
            </a:r>
          </a:p>
          <a:p>
            <a:r>
              <a:rPr lang="en-US" sz="2000" dirty="0"/>
              <a:t>Identification of non-researcher is obtained by limiting to 32 personal email domains including Gmail, Yahoo and Hotmail downloaders.</a:t>
            </a:r>
          </a:p>
        </p:txBody>
      </p:sp>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a:xfrm>
            <a:off x="184072" y="191247"/>
            <a:ext cx="10734387" cy="1014761"/>
          </a:xfrm>
        </p:spPr>
        <p:txBody>
          <a:bodyPr>
            <a:normAutofit fontScale="90000"/>
          </a:bodyPr>
          <a:lstStyle/>
          <a:p>
            <a:r>
              <a:rPr lang="en-US" dirty="0"/>
              <a:t>RQ1a: What is the effect of OA on non-researcher use of high-quality science?</a:t>
            </a:r>
          </a:p>
        </p:txBody>
      </p:sp>
      <p:pic>
        <p:nvPicPr>
          <p:cNvPr id="3" name="Picture 2">
            <a:extLst>
              <a:ext uri="{FF2B5EF4-FFF2-40B4-BE49-F238E27FC236}">
                <a16:creationId xmlns:a16="http://schemas.microsoft.com/office/drawing/2014/main" id="{AFAABE01-789E-384A-9A44-FB5626FD3EBC}"/>
              </a:ext>
            </a:extLst>
          </p:cNvPr>
          <p:cNvPicPr>
            <a:picLocks noChangeAspect="1"/>
          </p:cNvPicPr>
          <p:nvPr/>
        </p:nvPicPr>
        <p:blipFill>
          <a:blip r:embed="rId2"/>
          <a:stretch>
            <a:fillRect/>
          </a:stretch>
        </p:blipFill>
        <p:spPr>
          <a:xfrm>
            <a:off x="781312" y="4538192"/>
            <a:ext cx="8320572" cy="2221116"/>
          </a:xfrm>
          <a:prstGeom prst="rect">
            <a:avLst/>
          </a:prstGeom>
        </p:spPr>
      </p:pic>
      <p:sp>
        <p:nvSpPr>
          <p:cNvPr id="6" name="Left Arrow 5">
            <a:extLst>
              <a:ext uri="{FF2B5EF4-FFF2-40B4-BE49-F238E27FC236}">
                <a16:creationId xmlns:a16="http://schemas.microsoft.com/office/drawing/2014/main" id="{C6E5C3C7-6DC2-F940-AF76-B36FD660CAAC}"/>
              </a:ext>
            </a:extLst>
          </p:cNvPr>
          <p:cNvSpPr/>
          <p:nvPr/>
        </p:nvSpPr>
        <p:spPr>
          <a:xfrm rot="20508562">
            <a:off x="9038896" y="5474125"/>
            <a:ext cx="523982" cy="2157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32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9ACE267-5498-454D-8569-493E6EDFE21F}"/>
              </a:ext>
            </a:extLst>
          </p:cNvPr>
          <p:cNvSpPr>
            <a:spLocks noGrp="1"/>
          </p:cNvSpPr>
          <p:nvPr>
            <p:ph idx="1"/>
          </p:nvPr>
        </p:nvSpPr>
        <p:spPr>
          <a:xfrm>
            <a:off x="479454" y="1136945"/>
            <a:ext cx="10403910" cy="5412871"/>
          </a:xfrm>
        </p:spPr>
        <p:txBody>
          <a:bodyPr>
            <a:normAutofit fontScale="92500" lnSpcReduction="20000"/>
          </a:bodyPr>
          <a:lstStyle/>
          <a:p>
            <a:pPr marL="0" indent="0">
              <a:buNone/>
            </a:pPr>
            <a:endParaRPr lang="en-US" dirty="0"/>
          </a:p>
          <a:p>
            <a:pPr marL="0" indent="0">
              <a:buNone/>
            </a:pPr>
            <a:r>
              <a:rPr lang="en-US" sz="2800" dirty="0"/>
              <a:t>Method is Interrupted Time Series (ITS) quasi-experimental design</a:t>
            </a:r>
            <a:r>
              <a:rPr lang="en-US" sz="2800" baseline="30000" dirty="0"/>
              <a:t>*</a:t>
            </a:r>
            <a:r>
              <a:rPr lang="en-US" sz="2800" dirty="0"/>
              <a:t>:</a:t>
            </a:r>
          </a:p>
          <a:p>
            <a:pPr marL="0" indent="0">
              <a:buNone/>
            </a:pPr>
            <a:endParaRPr lang="en-US" sz="2800" dirty="0"/>
          </a:p>
          <a:p>
            <a:pPr marL="0" indent="0">
              <a:buNone/>
            </a:pPr>
            <a:r>
              <a:rPr lang="en-US" sz="2800" dirty="0"/>
              <a:t>Y</a:t>
            </a:r>
            <a:r>
              <a:rPr lang="en-US" sz="2800" i="1" baseline="-25000" dirty="0"/>
              <a:t>reportDownloads </a:t>
            </a:r>
            <a:r>
              <a:rPr lang="en-US" sz="2800" dirty="0"/>
              <a:t>= b0 + b1</a:t>
            </a:r>
            <a:r>
              <a:rPr lang="en-US" sz="2800" i="1" baseline="-25000" dirty="0"/>
              <a:t>timeOverall</a:t>
            </a:r>
            <a:r>
              <a:rPr lang="en-US" sz="2800" i="1" dirty="0"/>
              <a:t> </a:t>
            </a:r>
            <a:r>
              <a:rPr lang="en-US" sz="2800" dirty="0"/>
              <a:t>+ b2</a:t>
            </a:r>
            <a:r>
              <a:rPr lang="en-US" sz="2800" i="1" baseline="-25000" dirty="0"/>
              <a:t>treatmentEffect</a:t>
            </a:r>
            <a:r>
              <a:rPr lang="en-US" sz="2800" i="1" dirty="0"/>
              <a:t> </a:t>
            </a:r>
            <a:r>
              <a:rPr lang="en-US" sz="2800" dirty="0"/>
              <a:t>+ b3</a:t>
            </a:r>
            <a:r>
              <a:rPr lang="en-US" sz="2800" i="1" baseline="-25000" dirty="0"/>
              <a:t>timePassedSinceOA</a:t>
            </a:r>
            <a:r>
              <a:rPr lang="en-US" sz="2800" i="1" dirty="0"/>
              <a:t> </a:t>
            </a:r>
            <a:r>
              <a:rPr lang="en-US" sz="2800" dirty="0"/>
              <a:t>+ e</a:t>
            </a:r>
          </a:p>
          <a:p>
            <a:endParaRPr lang="en-US" sz="2800" dirty="0"/>
          </a:p>
          <a:p>
            <a:pPr marL="0" indent="0">
              <a:buNone/>
            </a:pPr>
            <a:r>
              <a:rPr lang="en-US" sz="2800" dirty="0"/>
              <a:t>Hypothesis 1a: There is a positive effect of NASEM’s OA policy on non-researcher downloads of NASEM reports.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1500" dirty="0"/>
              <a:t>Bernal, J. L., Cummins, S., &amp; </a:t>
            </a:r>
            <a:r>
              <a:rPr lang="en-US" sz="1500" dirty="0" err="1"/>
              <a:t>Gasparrini</a:t>
            </a:r>
            <a:r>
              <a:rPr lang="en-US" sz="1500" dirty="0"/>
              <a:t>, A. (2017). Interrupted time series regression for the evaluation of public health interventions: a tutorial. </a:t>
            </a:r>
            <a:r>
              <a:rPr lang="en-US" sz="1500" i="1" dirty="0"/>
              <a:t>International Journal of Epidemiology</a:t>
            </a:r>
            <a:r>
              <a:rPr lang="en-US" sz="1500" dirty="0"/>
              <a:t>, </a:t>
            </a:r>
            <a:r>
              <a:rPr lang="en-US" sz="1500" i="1" dirty="0"/>
              <a:t>46</a:t>
            </a:r>
            <a:r>
              <a:rPr lang="en-US" sz="1500" dirty="0"/>
              <a:t>(1), 348-355.</a:t>
            </a:r>
          </a:p>
          <a:p>
            <a:pPr marL="0" indent="0">
              <a:buNone/>
            </a:pPr>
            <a:endParaRPr lang="en-US" sz="2000" dirty="0"/>
          </a:p>
        </p:txBody>
      </p:sp>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a:xfrm>
            <a:off x="173736" y="200722"/>
            <a:ext cx="11814048" cy="1014761"/>
          </a:xfrm>
        </p:spPr>
        <p:txBody>
          <a:bodyPr>
            <a:normAutofit/>
          </a:bodyPr>
          <a:lstStyle/>
          <a:p>
            <a:r>
              <a:rPr lang="en-US" sz="2600" dirty="0"/>
              <a:t>RQ1a: What is the effect of OA on non-researcher use of high-quality science?</a:t>
            </a:r>
          </a:p>
        </p:txBody>
      </p:sp>
    </p:spTree>
    <p:extLst>
      <p:ext uri="{BB962C8B-B14F-4D97-AF65-F5344CB8AC3E}">
        <p14:creationId xmlns:p14="http://schemas.microsoft.com/office/powerpoint/2010/main" val="569974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9ACE267-5498-454D-8569-493E6EDFE21F}"/>
              </a:ext>
            </a:extLst>
          </p:cNvPr>
          <p:cNvSpPr>
            <a:spLocks noGrp="1"/>
          </p:cNvSpPr>
          <p:nvPr>
            <p:ph idx="1"/>
          </p:nvPr>
        </p:nvSpPr>
        <p:spPr>
          <a:xfrm>
            <a:off x="163244" y="1537275"/>
            <a:ext cx="11536066" cy="5536351"/>
          </a:xfrm>
        </p:spPr>
        <p:txBody>
          <a:bodyPr>
            <a:normAutofit/>
          </a:bodyPr>
          <a:lstStyle/>
          <a:p>
            <a:pPr marL="0" indent="0">
              <a:spcAft>
                <a:spcPts val="2400"/>
              </a:spcAft>
              <a:buNone/>
            </a:pPr>
            <a:r>
              <a:rPr lang="en-US" dirty="0">
                <a:solidFill>
                  <a:prstClr val="black"/>
                </a:solidFill>
                <a:latin typeface="Arial" panose="020B0604020202020204" pitchFamily="34" charset="0"/>
                <a:cs typeface="Arial" panose="020B0604020202020204" pitchFamily="34" charset="0"/>
              </a:rPr>
              <a:t>DASH Story Examples:</a:t>
            </a:r>
          </a:p>
          <a:p>
            <a:pPr>
              <a:spcAft>
                <a:spcPts val="2400"/>
              </a:spcAft>
            </a:pPr>
            <a:r>
              <a:rPr lang="en-US" dirty="0">
                <a:solidFill>
                  <a:prstClr val="black"/>
                </a:solidFill>
                <a:latin typeface="Arial" panose="020B0604020202020204" pitchFamily="34" charset="0"/>
                <a:cs typeface="Arial" panose="020B0604020202020204" pitchFamily="34" charset="0"/>
              </a:rPr>
              <a:t>I'm </a:t>
            </a:r>
            <a:r>
              <a:rPr lang="en-US" b="1" dirty="0">
                <a:solidFill>
                  <a:prstClr val="black"/>
                </a:solidFill>
                <a:latin typeface="Arial" panose="020B0604020202020204" pitchFamily="34" charset="0"/>
                <a:cs typeface="Arial" panose="020B0604020202020204" pitchFamily="34" charset="0"/>
              </a:rPr>
              <a:t>doing research for a novel</a:t>
            </a:r>
            <a:r>
              <a:rPr lang="en-US" dirty="0">
                <a:solidFill>
                  <a:prstClr val="black"/>
                </a:solidFill>
                <a:latin typeface="Arial" panose="020B0604020202020204" pitchFamily="34" charset="0"/>
                <a:cs typeface="Arial" panose="020B0604020202020204" pitchFamily="34" charset="0"/>
              </a:rPr>
              <a:t> to be set in the 1890's. Needed some idea of single women's job options. Thank you for making this information available (“The Work and Wages of Single Women, 1870-1920”). </a:t>
            </a:r>
          </a:p>
          <a:p>
            <a:pPr>
              <a:spcAft>
                <a:spcPts val="2400"/>
              </a:spcAft>
            </a:pPr>
            <a:r>
              <a:rPr lang="en-US" dirty="0">
                <a:solidFill>
                  <a:prstClr val="black"/>
                </a:solidFill>
                <a:latin typeface="Arial" panose="020B0604020202020204" pitchFamily="34" charset="0"/>
                <a:cs typeface="Arial" panose="020B0604020202020204" pitchFamily="34" charset="0"/>
              </a:rPr>
              <a:t>I am </a:t>
            </a:r>
            <a:r>
              <a:rPr lang="en-US" b="1" dirty="0">
                <a:solidFill>
                  <a:prstClr val="black"/>
                </a:solidFill>
                <a:latin typeface="Arial" panose="020B0604020202020204" pitchFamily="34" charset="0"/>
                <a:cs typeface="Arial" panose="020B0604020202020204" pitchFamily="34" charset="0"/>
              </a:rPr>
              <a:t>fascinated by lizards</a:t>
            </a:r>
            <a:r>
              <a:rPr lang="en-US" dirty="0">
                <a:solidFill>
                  <a:prstClr val="black"/>
                </a:solidFill>
                <a:latin typeface="Arial" panose="020B0604020202020204" pitchFamily="34" charset="0"/>
                <a:cs typeface="Arial" panose="020B0604020202020204" pitchFamily="34" charset="0"/>
              </a:rPr>
              <a:t>, and this research being available helps me expand my own knowledge about them. Having research like this available online to everyone is so much more effective in spreading knowledge than having to pay for an article from a journal publication. Thank you Harvard for making learning more accessible! (“Detective Work in the West Indies: Integrating Historical and Experimental Approaches to Study Island Lizard Evolution”). </a:t>
            </a:r>
          </a:p>
        </p:txBody>
      </p:sp>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a:xfrm>
            <a:off x="163244" y="0"/>
            <a:ext cx="10383671" cy="1014761"/>
          </a:xfrm>
        </p:spPr>
        <p:txBody>
          <a:bodyPr>
            <a:normAutofit fontScale="90000"/>
          </a:bodyPr>
          <a:lstStyle/>
          <a:p>
            <a:r>
              <a:rPr lang="en-US" dirty="0"/>
              <a:t>RQ2a: What is the typology of Harvard DASH OA use?</a:t>
            </a:r>
          </a:p>
        </p:txBody>
      </p:sp>
    </p:spTree>
    <p:extLst>
      <p:ext uri="{BB962C8B-B14F-4D97-AF65-F5344CB8AC3E}">
        <p14:creationId xmlns:p14="http://schemas.microsoft.com/office/powerpoint/2010/main" val="418637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a:xfrm>
            <a:off x="758952" y="94456"/>
            <a:ext cx="9909049" cy="1014761"/>
          </a:xfrm>
        </p:spPr>
        <p:txBody>
          <a:bodyPr>
            <a:normAutofit fontScale="90000"/>
          </a:bodyPr>
          <a:lstStyle/>
          <a:p>
            <a:r>
              <a:rPr lang="en-US" dirty="0"/>
              <a:t>RQ2a: What is the typology of layperson OA use?</a:t>
            </a:r>
          </a:p>
        </p:txBody>
      </p:sp>
      <p:pic>
        <p:nvPicPr>
          <p:cNvPr id="1026" name="Picture 2">
            <a:extLst>
              <a:ext uri="{FF2B5EF4-FFF2-40B4-BE49-F238E27FC236}">
                <a16:creationId xmlns:a16="http://schemas.microsoft.com/office/drawing/2014/main" id="{FDF2F567-6A18-3DB6-F390-5B6E510D8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56850"/>
            <a:ext cx="8357419" cy="48171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8D534CF-11A9-A2BA-2DC5-1D8A958F8284}"/>
              </a:ext>
            </a:extLst>
          </p:cNvPr>
          <p:cNvSpPr txBox="1"/>
          <p:nvPr/>
        </p:nvSpPr>
        <p:spPr>
          <a:xfrm>
            <a:off x="8475978" y="6173973"/>
            <a:ext cx="2153264" cy="307777"/>
          </a:xfrm>
          <a:prstGeom prst="rect">
            <a:avLst/>
          </a:prstGeom>
          <a:noFill/>
        </p:spPr>
        <p:txBody>
          <a:bodyPr wrap="square" rtlCol="0">
            <a:spAutoFit/>
          </a:bodyPr>
          <a:lstStyle/>
          <a:p>
            <a:r>
              <a:rPr lang="en-US" sz="1400" dirty="0"/>
              <a:t>(</a:t>
            </a:r>
            <a:r>
              <a:rPr lang="en-US" sz="1400" dirty="0" err="1"/>
              <a:t>ElSabry</a:t>
            </a:r>
            <a:r>
              <a:rPr lang="en-US" sz="1400" dirty="0"/>
              <a:t>, 2017)</a:t>
            </a:r>
          </a:p>
        </p:txBody>
      </p:sp>
    </p:spTree>
    <p:extLst>
      <p:ext uri="{BB962C8B-B14F-4D97-AF65-F5344CB8AC3E}">
        <p14:creationId xmlns:p14="http://schemas.microsoft.com/office/powerpoint/2010/main" val="2395018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a:xfrm>
            <a:off x="813816" y="1"/>
            <a:ext cx="9854185" cy="1014761"/>
          </a:xfrm>
        </p:spPr>
        <p:txBody>
          <a:bodyPr>
            <a:normAutofit fontScale="90000"/>
          </a:bodyPr>
          <a:lstStyle/>
          <a:p>
            <a:r>
              <a:rPr lang="en-US" dirty="0"/>
              <a:t>RQ2a: What is the typology of layperson OA use?</a:t>
            </a:r>
          </a:p>
        </p:txBody>
      </p:sp>
      <p:sp>
        <p:nvSpPr>
          <p:cNvPr id="6" name="TextBox 5">
            <a:extLst>
              <a:ext uri="{FF2B5EF4-FFF2-40B4-BE49-F238E27FC236}">
                <a16:creationId xmlns:a16="http://schemas.microsoft.com/office/drawing/2014/main" id="{E8D534CF-11A9-A2BA-2DC5-1D8A958F8284}"/>
              </a:ext>
            </a:extLst>
          </p:cNvPr>
          <p:cNvSpPr txBox="1"/>
          <p:nvPr/>
        </p:nvSpPr>
        <p:spPr>
          <a:xfrm>
            <a:off x="8347587" y="6065026"/>
            <a:ext cx="2153264" cy="307777"/>
          </a:xfrm>
          <a:prstGeom prst="rect">
            <a:avLst/>
          </a:prstGeom>
          <a:noFill/>
        </p:spPr>
        <p:txBody>
          <a:bodyPr wrap="square" rtlCol="0">
            <a:spAutoFit/>
          </a:bodyPr>
          <a:lstStyle/>
          <a:p>
            <a:r>
              <a:rPr lang="en-US" sz="1400" dirty="0"/>
              <a:t>(Hicks, et al, 2022)</a:t>
            </a:r>
          </a:p>
        </p:txBody>
      </p:sp>
      <p:pic>
        <p:nvPicPr>
          <p:cNvPr id="3074" name="Picture 2">
            <a:extLst>
              <a:ext uri="{FF2B5EF4-FFF2-40B4-BE49-F238E27FC236}">
                <a16:creationId xmlns:a16="http://schemas.microsoft.com/office/drawing/2014/main" id="{D528F276-769B-FFFD-7183-502F4D9B6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737" y="1018395"/>
            <a:ext cx="7593529" cy="4935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326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B86D15-F767-04EA-6B75-7E3D3D3BDC20}"/>
              </a:ext>
            </a:extLst>
          </p:cNvPr>
          <p:cNvSpPr>
            <a:spLocks noGrp="1"/>
          </p:cNvSpPr>
          <p:nvPr>
            <p:ph idx="1"/>
          </p:nvPr>
        </p:nvSpPr>
        <p:spPr>
          <a:xfrm>
            <a:off x="381000" y="1089357"/>
            <a:ext cx="11429999" cy="4225650"/>
          </a:xfrm>
        </p:spPr>
        <p:txBody>
          <a:bodyPr/>
          <a:lstStyle/>
          <a:p>
            <a:pPr marL="0" indent="0">
              <a:buNone/>
            </a:pPr>
            <a:endParaRPr lang="en-US" dirty="0"/>
          </a:p>
          <a:p>
            <a:pPr marL="0" indent="0">
              <a:buNone/>
            </a:pPr>
            <a:r>
              <a:rPr lang="en-US" dirty="0"/>
              <a:t>“Public Value” (economistic) vs “How the Public </a:t>
            </a:r>
            <a:r>
              <a:rPr lang="en-US" i="1" dirty="0"/>
              <a:t>Values</a:t>
            </a:r>
            <a:r>
              <a:rPr lang="en-US" dirty="0"/>
              <a:t>” (sociological) </a:t>
            </a:r>
          </a:p>
          <a:p>
            <a:pPr marL="0" indent="0">
              <a:buNone/>
            </a:pPr>
            <a:endParaRPr lang="en-US" dirty="0"/>
          </a:p>
          <a:p>
            <a:pPr marL="0" indent="0">
              <a:buNone/>
            </a:pPr>
            <a:r>
              <a:rPr lang="en-US" dirty="0"/>
              <a:t>“Public”                    “Non-researcher”                     “Laypersons” </a:t>
            </a:r>
          </a:p>
        </p:txBody>
      </p:sp>
      <p:sp>
        <p:nvSpPr>
          <p:cNvPr id="3" name="Title 2">
            <a:extLst>
              <a:ext uri="{FF2B5EF4-FFF2-40B4-BE49-F238E27FC236}">
                <a16:creationId xmlns:a16="http://schemas.microsoft.com/office/drawing/2014/main" id="{B9440CB7-1E29-9893-FCEB-9947FCBE1484}"/>
              </a:ext>
            </a:extLst>
          </p:cNvPr>
          <p:cNvSpPr>
            <a:spLocks noGrp="1"/>
          </p:cNvSpPr>
          <p:nvPr>
            <p:ph type="title"/>
          </p:nvPr>
        </p:nvSpPr>
        <p:spPr/>
        <p:txBody>
          <a:bodyPr/>
          <a:lstStyle/>
          <a:p>
            <a:r>
              <a:rPr lang="en-US" dirty="0"/>
              <a:t>Definitions</a:t>
            </a:r>
          </a:p>
        </p:txBody>
      </p:sp>
      <p:sp>
        <p:nvSpPr>
          <p:cNvPr id="4" name="Left-Right Arrow 3">
            <a:extLst>
              <a:ext uri="{FF2B5EF4-FFF2-40B4-BE49-F238E27FC236}">
                <a16:creationId xmlns:a16="http://schemas.microsoft.com/office/drawing/2014/main" id="{2122147A-17AF-0EEB-A531-EDD65C3D3124}"/>
              </a:ext>
            </a:extLst>
          </p:cNvPr>
          <p:cNvSpPr/>
          <p:nvPr/>
        </p:nvSpPr>
        <p:spPr>
          <a:xfrm>
            <a:off x="1789495" y="2485226"/>
            <a:ext cx="1002083" cy="33431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Right Arrow 4">
            <a:extLst>
              <a:ext uri="{FF2B5EF4-FFF2-40B4-BE49-F238E27FC236}">
                <a16:creationId xmlns:a16="http://schemas.microsoft.com/office/drawing/2014/main" id="{9A445A58-8F5A-EC0B-4D78-697CCCE009BB}"/>
              </a:ext>
            </a:extLst>
          </p:cNvPr>
          <p:cNvSpPr/>
          <p:nvPr/>
        </p:nvSpPr>
        <p:spPr>
          <a:xfrm>
            <a:off x="5660114" y="2472699"/>
            <a:ext cx="1002083" cy="33431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151862B-FF5B-CA2A-AF9D-12F9E6F224C9}"/>
              </a:ext>
            </a:extLst>
          </p:cNvPr>
          <p:cNvSpPr txBox="1"/>
          <p:nvPr/>
        </p:nvSpPr>
        <p:spPr>
          <a:xfrm>
            <a:off x="943918" y="3592391"/>
            <a:ext cx="1870810" cy="400110"/>
          </a:xfrm>
          <a:prstGeom prst="rect">
            <a:avLst/>
          </a:prstGeom>
          <a:noFill/>
        </p:spPr>
        <p:txBody>
          <a:bodyPr wrap="square" rtlCol="0">
            <a:spAutoFit/>
          </a:bodyPr>
          <a:lstStyle/>
          <a:p>
            <a:r>
              <a:rPr lang="en-US" sz="2000" dirty="0"/>
              <a:t>US Taxpayers</a:t>
            </a:r>
          </a:p>
        </p:txBody>
      </p:sp>
      <p:sp>
        <p:nvSpPr>
          <p:cNvPr id="7" name="Right Arrow 6">
            <a:extLst>
              <a:ext uri="{FF2B5EF4-FFF2-40B4-BE49-F238E27FC236}">
                <a16:creationId xmlns:a16="http://schemas.microsoft.com/office/drawing/2014/main" id="{42E84798-CCE3-64B5-0F41-AE15BBEC22C9}"/>
              </a:ext>
            </a:extLst>
          </p:cNvPr>
          <p:cNvSpPr/>
          <p:nvPr/>
        </p:nvSpPr>
        <p:spPr>
          <a:xfrm rot="14663873">
            <a:off x="1053297" y="3119158"/>
            <a:ext cx="648183" cy="2083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1DB9E4F-7D0F-3A1C-EFBE-930E0A3E27F4}"/>
              </a:ext>
            </a:extLst>
          </p:cNvPr>
          <p:cNvSpPr txBox="1"/>
          <p:nvPr/>
        </p:nvSpPr>
        <p:spPr>
          <a:xfrm>
            <a:off x="886043" y="4095866"/>
            <a:ext cx="10924956" cy="861774"/>
          </a:xfrm>
          <a:prstGeom prst="rect">
            <a:avLst/>
          </a:prstGeom>
          <a:noFill/>
        </p:spPr>
        <p:txBody>
          <a:bodyPr wrap="square" rtlCol="0">
            <a:spAutoFit/>
          </a:bodyPr>
          <a:lstStyle/>
          <a:p>
            <a:r>
              <a:rPr lang="en-US" b="1" dirty="0"/>
              <a:t>“There should be no delay between taxpayers and the returns on their investments in research.” </a:t>
            </a:r>
          </a:p>
          <a:p>
            <a:r>
              <a:rPr lang="en-US" sz="1600" dirty="0"/>
              <a:t>	– </a:t>
            </a:r>
            <a:r>
              <a:rPr lang="en-US" sz="1600" i="1" dirty="0"/>
              <a:t>Ensuring Free, Immediate, and Equitable Access to Federally Funded Research, </a:t>
            </a:r>
            <a:r>
              <a:rPr lang="en-US" sz="1600" dirty="0"/>
              <a:t>Dr. Alondra Nelson, Office of 	   Science and Technology Policy (OSTP), August 2022. </a:t>
            </a:r>
            <a:endParaRPr lang="en-US" sz="1600" i="1" dirty="0"/>
          </a:p>
        </p:txBody>
      </p:sp>
    </p:spTree>
    <p:extLst>
      <p:ext uri="{BB962C8B-B14F-4D97-AF65-F5344CB8AC3E}">
        <p14:creationId xmlns:p14="http://schemas.microsoft.com/office/powerpoint/2010/main" val="820753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9ACE267-5498-454D-8569-493E6EDFE21F}"/>
              </a:ext>
            </a:extLst>
          </p:cNvPr>
          <p:cNvSpPr>
            <a:spLocks noGrp="1"/>
          </p:cNvSpPr>
          <p:nvPr>
            <p:ph idx="1"/>
          </p:nvPr>
        </p:nvSpPr>
        <p:spPr>
          <a:xfrm>
            <a:off x="527038" y="1014761"/>
            <a:ext cx="11172272" cy="5536351"/>
          </a:xfrm>
        </p:spPr>
        <p:txBody>
          <a:bodyPr>
            <a:normAutofit/>
          </a:bodyPr>
          <a:lstStyle/>
          <a:p>
            <a:pPr marL="0" indent="0">
              <a:spcAft>
                <a:spcPts val="2400"/>
              </a:spcAft>
              <a:buNone/>
            </a:pPr>
            <a:r>
              <a:rPr lang="en-US" sz="2000" i="1" dirty="0">
                <a:solidFill>
                  <a:prstClr val="black"/>
                </a:solidFill>
                <a:latin typeface="Arial" panose="020B0604020202020204" pitchFamily="34" charset="0"/>
                <a:cs typeface="Arial" panose="020B0604020202020204" pitchFamily="34" charset="0"/>
              </a:rPr>
              <a:t>I'm doing research for a novel to be set in the 1890's. Needed some idea of single women's job options. Thank you for making this information available (“The Work and Wages of Single Women, 1870-1920”). </a:t>
            </a:r>
          </a:p>
          <a:p>
            <a:pPr lvl="1">
              <a:spcAft>
                <a:spcPts val="2400"/>
              </a:spcAft>
            </a:pPr>
            <a:r>
              <a:rPr lang="en-US" sz="1600" dirty="0">
                <a:solidFill>
                  <a:prstClr val="black"/>
                </a:solidFill>
                <a:latin typeface="Arial" panose="020B0604020202020204" pitchFamily="34" charset="0"/>
                <a:cs typeface="Arial" panose="020B0604020202020204" pitchFamily="34" charset="0"/>
              </a:rPr>
              <a:t>Classified as “Book” </a:t>
            </a:r>
            <a:r>
              <a:rPr lang="en-US" sz="1600" dirty="0">
                <a:solidFill>
                  <a:prstClr val="black"/>
                </a:solidFill>
                <a:latin typeface="Arial" panose="020B0604020202020204" pitchFamily="34" charset="0"/>
                <a:cs typeface="Arial" panose="020B0604020202020204" pitchFamily="34" charset="0"/>
                <a:sym typeface="Wingdings" pitchFamily="2" charset="2"/>
              </a:rPr>
              <a:t> </a:t>
            </a:r>
            <a:r>
              <a:rPr lang="en-US" sz="1600" dirty="0">
                <a:solidFill>
                  <a:prstClr val="black"/>
                </a:solidFill>
                <a:latin typeface="Arial" panose="020B0604020202020204" pitchFamily="34" charset="0"/>
                <a:cs typeface="Arial" panose="020B0604020202020204" pitchFamily="34" charset="0"/>
              </a:rPr>
              <a:t>“historical research” per Hicks, et al classification</a:t>
            </a:r>
          </a:p>
          <a:p>
            <a:pPr lvl="1">
              <a:spcAft>
                <a:spcPts val="2400"/>
              </a:spcAft>
            </a:pPr>
            <a:r>
              <a:rPr lang="en-US" sz="1600" dirty="0">
                <a:solidFill>
                  <a:prstClr val="black"/>
                </a:solidFill>
                <a:latin typeface="Arial" panose="020B0604020202020204" pitchFamily="34" charset="0"/>
                <a:cs typeface="Arial" panose="020B0604020202020204" pitchFamily="34" charset="0"/>
              </a:rPr>
              <a:t>Classified as “Extramural Research”          Amateur / Independent Researcher” per ElSabry classification</a:t>
            </a:r>
            <a:endParaRPr lang="en-US" sz="1200" dirty="0">
              <a:solidFill>
                <a:prstClr val="black"/>
              </a:solidFill>
              <a:latin typeface="Arial" panose="020B0604020202020204" pitchFamily="34" charset="0"/>
              <a:cs typeface="Arial" panose="020B0604020202020204" pitchFamily="34" charset="0"/>
            </a:endParaRPr>
          </a:p>
          <a:p>
            <a:pPr marL="0" indent="0">
              <a:spcAft>
                <a:spcPts val="2400"/>
              </a:spcAft>
              <a:buNone/>
            </a:pPr>
            <a:r>
              <a:rPr lang="en-US" sz="2000" i="1" dirty="0">
                <a:solidFill>
                  <a:prstClr val="black"/>
                </a:solidFill>
                <a:latin typeface="Arial" panose="020B0604020202020204" pitchFamily="34" charset="0"/>
                <a:cs typeface="Arial" panose="020B0604020202020204" pitchFamily="34" charset="0"/>
              </a:rPr>
              <a:t>I am fascinated by lizards, and this research being available helps me expand my own knowledge about them. Having research like this available online to everyone is so much more effective in spreading knowledge than having to pay for an article from a journal publication.  Thank you Harvard for making learning more accessible! (“Detective Work in the West Indies: Integrating Historical and Experimental Approaches to Study Island Lizard Evolution”). </a:t>
            </a:r>
          </a:p>
          <a:p>
            <a:pPr lvl="1">
              <a:spcAft>
                <a:spcPts val="2400"/>
              </a:spcAft>
            </a:pPr>
            <a:r>
              <a:rPr lang="en-US" sz="1600" dirty="0">
                <a:solidFill>
                  <a:prstClr val="black"/>
                </a:solidFill>
                <a:latin typeface="Arial" panose="020B0604020202020204" pitchFamily="34" charset="0"/>
                <a:cs typeface="Arial" panose="020B0604020202020204" pitchFamily="34" charset="0"/>
              </a:rPr>
              <a:t>Classified as “Information Activity” </a:t>
            </a:r>
            <a:r>
              <a:rPr lang="en-US" sz="1600" dirty="0">
                <a:solidFill>
                  <a:prstClr val="black"/>
                </a:solidFill>
                <a:latin typeface="Arial" panose="020B0604020202020204" pitchFamily="34" charset="0"/>
                <a:cs typeface="Arial" panose="020B0604020202020204" pitchFamily="34" charset="0"/>
                <a:sym typeface="Wingdings" pitchFamily="2" charset="2"/>
              </a:rPr>
              <a:t></a:t>
            </a:r>
            <a:r>
              <a:rPr lang="en-US" sz="1600" dirty="0">
                <a:solidFill>
                  <a:prstClr val="black"/>
                </a:solidFill>
                <a:latin typeface="Arial" panose="020B0604020202020204" pitchFamily="34" charset="0"/>
                <a:cs typeface="Arial" panose="020B0604020202020204" pitchFamily="34" charset="0"/>
              </a:rPr>
              <a:t> “learn about” per Hicks, et al classification</a:t>
            </a:r>
          </a:p>
          <a:p>
            <a:pPr lvl="1">
              <a:spcAft>
                <a:spcPts val="2400"/>
              </a:spcAft>
            </a:pPr>
            <a:r>
              <a:rPr lang="en-US" sz="1600" dirty="0">
                <a:solidFill>
                  <a:prstClr val="black"/>
                </a:solidFill>
                <a:latin typeface="Arial" panose="020B0604020202020204" pitchFamily="34" charset="0"/>
                <a:cs typeface="Arial" panose="020B0604020202020204" pitchFamily="34" charset="0"/>
              </a:rPr>
              <a:t>Classified as “Personal Use </a:t>
            </a:r>
            <a:r>
              <a:rPr lang="en-US" sz="1600" dirty="0">
                <a:solidFill>
                  <a:prstClr val="black"/>
                </a:solidFill>
                <a:latin typeface="Arial" panose="020B0604020202020204" pitchFamily="34" charset="0"/>
                <a:cs typeface="Arial" panose="020B0604020202020204" pitchFamily="34" charset="0"/>
                <a:sym typeface="Wingdings" pitchFamily="2" charset="2"/>
              </a:rPr>
              <a:t> </a:t>
            </a:r>
            <a:r>
              <a:rPr lang="en-US" sz="1600" dirty="0">
                <a:solidFill>
                  <a:prstClr val="black"/>
                </a:solidFill>
                <a:latin typeface="Arial" panose="020B0604020202020204" pitchFamily="34" charset="0"/>
                <a:cs typeface="Arial" panose="020B0604020202020204" pitchFamily="34" charset="0"/>
              </a:rPr>
              <a:t>Curious Minds” per ElSabry classification</a:t>
            </a:r>
          </a:p>
        </p:txBody>
      </p:sp>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a:xfrm>
            <a:off x="163244" y="0"/>
            <a:ext cx="10383671" cy="1014761"/>
          </a:xfrm>
        </p:spPr>
        <p:txBody>
          <a:bodyPr>
            <a:normAutofit fontScale="90000"/>
          </a:bodyPr>
          <a:lstStyle/>
          <a:p>
            <a:r>
              <a:rPr lang="en-US" dirty="0"/>
              <a:t>RQ2a: What is the typology of Harvard DASH OA use?</a:t>
            </a:r>
          </a:p>
        </p:txBody>
      </p:sp>
      <p:sp>
        <p:nvSpPr>
          <p:cNvPr id="8" name="TextBox 7">
            <a:extLst>
              <a:ext uri="{FF2B5EF4-FFF2-40B4-BE49-F238E27FC236}">
                <a16:creationId xmlns:a16="http://schemas.microsoft.com/office/drawing/2014/main" id="{8C4F6DF3-D74D-C7DC-1F16-F2A3B1EA11DB}"/>
              </a:ext>
            </a:extLst>
          </p:cNvPr>
          <p:cNvSpPr txBox="1"/>
          <p:nvPr/>
        </p:nvSpPr>
        <p:spPr>
          <a:xfrm>
            <a:off x="4569343" y="2755235"/>
            <a:ext cx="6097772" cy="369332"/>
          </a:xfrm>
          <a:prstGeom prst="rect">
            <a:avLst/>
          </a:prstGeom>
          <a:noFill/>
        </p:spPr>
        <p:txBody>
          <a:bodyPr wrap="square">
            <a:spAutoFit/>
          </a:bodyPr>
          <a:lstStyle/>
          <a:p>
            <a:r>
              <a:rPr lang="en-US" sz="1800" dirty="0">
                <a:solidFill>
                  <a:prstClr val="black"/>
                </a:solidFill>
                <a:latin typeface="Arial" panose="020B0604020202020204" pitchFamily="34" charset="0"/>
                <a:cs typeface="Arial" panose="020B0604020202020204" pitchFamily="34" charset="0"/>
                <a:sym typeface="Wingdings" pitchFamily="2" charset="2"/>
              </a:rPr>
              <a:t></a:t>
            </a:r>
            <a:endParaRPr lang="en-US" dirty="0"/>
          </a:p>
        </p:txBody>
      </p:sp>
    </p:spTree>
    <p:extLst>
      <p:ext uri="{BB962C8B-B14F-4D97-AF65-F5344CB8AC3E}">
        <p14:creationId xmlns:p14="http://schemas.microsoft.com/office/powerpoint/2010/main" val="2830624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9ACE267-5498-454D-8569-493E6EDFE21F}"/>
              </a:ext>
            </a:extLst>
          </p:cNvPr>
          <p:cNvSpPr>
            <a:spLocks noGrp="1"/>
          </p:cNvSpPr>
          <p:nvPr>
            <p:ph idx="1"/>
          </p:nvPr>
        </p:nvSpPr>
        <p:spPr>
          <a:xfrm>
            <a:off x="331680" y="1072164"/>
            <a:ext cx="11016901" cy="1014762"/>
          </a:xfrm>
        </p:spPr>
        <p:txBody>
          <a:bodyPr>
            <a:normAutofit/>
          </a:bodyPr>
          <a:lstStyle/>
          <a:p>
            <a:pPr>
              <a:spcAft>
                <a:spcPts val="2400"/>
              </a:spcAft>
            </a:pPr>
            <a:r>
              <a:rPr lang="en-US" sz="2000" dirty="0">
                <a:solidFill>
                  <a:prstClr val="black"/>
                </a:solidFill>
                <a:latin typeface="Arial" panose="020B0604020202020204" pitchFamily="34" charset="0"/>
                <a:cs typeface="Arial" panose="020B0604020202020204" pitchFamily="34" charset="0"/>
              </a:rPr>
              <a:t>As part of this effort to understand public use of scientific information I leverage a unique data set obtained from </a:t>
            </a:r>
            <a:r>
              <a:rPr lang="en-US" sz="2000" b="1" dirty="0">
                <a:solidFill>
                  <a:prstClr val="black"/>
                </a:solidFill>
                <a:latin typeface="Arial" panose="020B0604020202020204" pitchFamily="34" charset="0"/>
                <a:cs typeface="Arial" panose="020B0604020202020204" pitchFamily="34" charset="0"/>
              </a:rPr>
              <a:t>Harvard’s DASH Open Access repository. </a:t>
            </a:r>
          </a:p>
        </p:txBody>
      </p:sp>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a:xfrm>
            <a:off x="180353" y="91255"/>
            <a:ext cx="11544009" cy="1014761"/>
          </a:xfrm>
        </p:spPr>
        <p:txBody>
          <a:bodyPr>
            <a:normAutofit fontScale="90000"/>
          </a:bodyPr>
          <a:lstStyle/>
          <a:p>
            <a:r>
              <a:rPr lang="en-US" dirty="0"/>
              <a:t>RQ2b: What is the sociocultural context of public OA use?</a:t>
            </a:r>
          </a:p>
        </p:txBody>
      </p:sp>
      <p:pic>
        <p:nvPicPr>
          <p:cNvPr id="7" name="Picture 6">
            <a:extLst>
              <a:ext uri="{FF2B5EF4-FFF2-40B4-BE49-F238E27FC236}">
                <a16:creationId xmlns:a16="http://schemas.microsoft.com/office/drawing/2014/main" id="{C08E1806-63F5-5041-90AB-D955FF6A4274}"/>
              </a:ext>
            </a:extLst>
          </p:cNvPr>
          <p:cNvPicPr>
            <a:picLocks noChangeAspect="1"/>
          </p:cNvPicPr>
          <p:nvPr/>
        </p:nvPicPr>
        <p:blipFill>
          <a:blip r:embed="rId2"/>
          <a:stretch>
            <a:fillRect/>
          </a:stretch>
        </p:blipFill>
        <p:spPr>
          <a:xfrm>
            <a:off x="829949" y="1878884"/>
            <a:ext cx="10532102" cy="3970750"/>
          </a:xfrm>
          <a:prstGeom prst="rect">
            <a:avLst/>
          </a:prstGeom>
        </p:spPr>
      </p:pic>
    </p:spTree>
    <p:extLst>
      <p:ext uri="{BB962C8B-B14F-4D97-AF65-F5344CB8AC3E}">
        <p14:creationId xmlns:p14="http://schemas.microsoft.com/office/powerpoint/2010/main" val="601691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5B876-C2EB-5C2E-A424-5BD2F63011AA}"/>
              </a:ext>
            </a:extLst>
          </p:cNvPr>
          <p:cNvSpPr>
            <a:spLocks noGrp="1"/>
          </p:cNvSpPr>
          <p:nvPr>
            <p:ph type="title"/>
          </p:nvPr>
        </p:nvSpPr>
        <p:spPr>
          <a:xfrm>
            <a:off x="1642654" y="1948985"/>
            <a:ext cx="8906692" cy="2960028"/>
          </a:xfrm>
        </p:spPr>
        <p:txBody>
          <a:bodyPr>
            <a:normAutofit/>
          </a:bodyPr>
          <a:lstStyle/>
          <a:p>
            <a:pPr algn="ctr"/>
            <a:r>
              <a:rPr lang="en-US" sz="4800" dirty="0"/>
              <a:t>Results</a:t>
            </a:r>
          </a:p>
        </p:txBody>
      </p:sp>
    </p:spTree>
    <p:extLst>
      <p:ext uri="{BB962C8B-B14F-4D97-AF65-F5344CB8AC3E}">
        <p14:creationId xmlns:p14="http://schemas.microsoft.com/office/powerpoint/2010/main" val="3171779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a line graph&#10;&#10;Description automatically generated">
            <a:extLst>
              <a:ext uri="{FF2B5EF4-FFF2-40B4-BE49-F238E27FC236}">
                <a16:creationId xmlns:a16="http://schemas.microsoft.com/office/drawing/2014/main" id="{C461EB63-DB05-714A-6D3F-AB1CAB8DF6D5}"/>
              </a:ext>
            </a:extLst>
          </p:cNvPr>
          <p:cNvPicPr>
            <a:picLocks noGrp="1" noChangeAspect="1"/>
          </p:cNvPicPr>
          <p:nvPr>
            <p:ph idx="1"/>
          </p:nvPr>
        </p:nvPicPr>
        <p:blipFill>
          <a:blip r:embed="rId2"/>
          <a:stretch>
            <a:fillRect/>
          </a:stretch>
        </p:blipFill>
        <p:spPr>
          <a:xfrm>
            <a:off x="772948" y="354285"/>
            <a:ext cx="11090739" cy="6464526"/>
          </a:xfrm>
        </p:spPr>
      </p:pic>
      <p:sp>
        <p:nvSpPr>
          <p:cNvPr id="3" name="Title 2">
            <a:extLst>
              <a:ext uri="{FF2B5EF4-FFF2-40B4-BE49-F238E27FC236}">
                <a16:creationId xmlns:a16="http://schemas.microsoft.com/office/drawing/2014/main" id="{D1E362A4-B684-B9F7-C628-4D16683952D7}"/>
              </a:ext>
            </a:extLst>
          </p:cNvPr>
          <p:cNvSpPr>
            <a:spLocks noGrp="1"/>
          </p:cNvSpPr>
          <p:nvPr>
            <p:ph type="title"/>
          </p:nvPr>
        </p:nvSpPr>
        <p:spPr>
          <a:xfrm>
            <a:off x="1077410" y="-201073"/>
            <a:ext cx="10965237" cy="1014761"/>
          </a:xfrm>
        </p:spPr>
        <p:txBody>
          <a:bodyPr>
            <a:normAutofit/>
          </a:bodyPr>
          <a:lstStyle/>
          <a:p>
            <a:r>
              <a:rPr lang="en-US" sz="2000" dirty="0"/>
              <a:t>RQ1(a) Results: Effect of OA Policy on Non-Researcher Downloads (with Counterfactual)</a:t>
            </a:r>
          </a:p>
        </p:txBody>
      </p:sp>
    </p:spTree>
    <p:extLst>
      <p:ext uri="{BB962C8B-B14F-4D97-AF65-F5344CB8AC3E}">
        <p14:creationId xmlns:p14="http://schemas.microsoft.com/office/powerpoint/2010/main" val="4239714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82423-9592-6450-8CBB-158C801C657F}"/>
              </a:ext>
            </a:extLst>
          </p:cNvPr>
          <p:cNvSpPr>
            <a:spLocks noGrp="1"/>
          </p:cNvSpPr>
          <p:nvPr>
            <p:ph type="title"/>
          </p:nvPr>
        </p:nvSpPr>
        <p:spPr>
          <a:xfrm>
            <a:off x="244991" y="188196"/>
            <a:ext cx="11379161" cy="1014761"/>
          </a:xfrm>
        </p:spPr>
        <p:txBody>
          <a:bodyPr>
            <a:normAutofit/>
          </a:bodyPr>
          <a:lstStyle/>
          <a:p>
            <a:r>
              <a:rPr lang="en-US" sz="2400" dirty="0"/>
              <a:t>RQ1(a) Results: Effect of OA Policy on Non-Researcher Downloads (interrupted time-series)</a:t>
            </a:r>
          </a:p>
        </p:txBody>
      </p:sp>
      <p:pic>
        <p:nvPicPr>
          <p:cNvPr id="6" name="Picture 5" descr="A picture containing text, screenshot, font, number&#10;&#10;Description automatically generated">
            <a:extLst>
              <a:ext uri="{FF2B5EF4-FFF2-40B4-BE49-F238E27FC236}">
                <a16:creationId xmlns:a16="http://schemas.microsoft.com/office/drawing/2014/main" id="{7853A2DD-3474-C54E-1C33-8E96EA2EA6D3}"/>
              </a:ext>
            </a:extLst>
          </p:cNvPr>
          <p:cNvPicPr>
            <a:picLocks noChangeAspect="1"/>
          </p:cNvPicPr>
          <p:nvPr/>
        </p:nvPicPr>
        <p:blipFill>
          <a:blip r:embed="rId2"/>
          <a:stretch>
            <a:fillRect/>
          </a:stretch>
        </p:blipFill>
        <p:spPr>
          <a:xfrm>
            <a:off x="1485353" y="1528176"/>
            <a:ext cx="4604469" cy="4351476"/>
          </a:xfrm>
          <a:prstGeom prst="rect">
            <a:avLst/>
          </a:prstGeom>
        </p:spPr>
      </p:pic>
      <p:sp>
        <p:nvSpPr>
          <p:cNvPr id="3" name="TextBox 2">
            <a:extLst>
              <a:ext uri="{FF2B5EF4-FFF2-40B4-BE49-F238E27FC236}">
                <a16:creationId xmlns:a16="http://schemas.microsoft.com/office/drawing/2014/main" id="{B0981BD2-9137-F332-BF35-B9BB2AC5AFB9}"/>
              </a:ext>
            </a:extLst>
          </p:cNvPr>
          <p:cNvSpPr txBox="1"/>
          <p:nvPr/>
        </p:nvSpPr>
        <p:spPr>
          <a:xfrm>
            <a:off x="6089822" y="3059668"/>
            <a:ext cx="4398950" cy="738664"/>
          </a:xfrm>
          <a:prstGeom prst="rect">
            <a:avLst/>
          </a:prstGeom>
          <a:noFill/>
        </p:spPr>
        <p:txBody>
          <a:bodyPr wrap="square" rtlCol="0">
            <a:spAutoFit/>
          </a:bodyPr>
          <a:lstStyle/>
          <a:p>
            <a:r>
              <a:rPr lang="en-US" sz="1400" dirty="0"/>
              <a:t>Avg download rate pre-OA policy: </a:t>
            </a:r>
            <a:r>
              <a:rPr lang="en-US" sz="1400" dirty="0">
                <a:solidFill>
                  <a:srgbClr val="FF0000"/>
                </a:solidFill>
              </a:rPr>
              <a:t>72 reports / day</a:t>
            </a:r>
          </a:p>
          <a:p>
            <a:endParaRPr lang="en-US" sz="1400" dirty="0"/>
          </a:p>
          <a:p>
            <a:r>
              <a:rPr lang="en-US" sz="1400" dirty="0"/>
              <a:t>Avg download rate post-OA policy: </a:t>
            </a:r>
            <a:r>
              <a:rPr lang="en-US" sz="1400" dirty="0">
                <a:solidFill>
                  <a:srgbClr val="FF0000"/>
                </a:solidFill>
              </a:rPr>
              <a:t>229 reports / day</a:t>
            </a:r>
          </a:p>
        </p:txBody>
      </p:sp>
      <p:sp>
        <p:nvSpPr>
          <p:cNvPr id="4" name="Slide Number Placeholder 3">
            <a:extLst>
              <a:ext uri="{FF2B5EF4-FFF2-40B4-BE49-F238E27FC236}">
                <a16:creationId xmlns:a16="http://schemas.microsoft.com/office/drawing/2014/main" id="{FB130FC6-5F3A-C785-BBFC-8335EB60504D}"/>
              </a:ext>
            </a:extLst>
          </p:cNvPr>
          <p:cNvSpPr>
            <a:spLocks noGrp="1"/>
          </p:cNvSpPr>
          <p:nvPr>
            <p:ph type="sldNum" sz="quarter" idx="12"/>
          </p:nvPr>
        </p:nvSpPr>
        <p:spPr/>
        <p:txBody>
          <a:bodyPr/>
          <a:lstStyle/>
          <a:p>
            <a:fld id="{AE678206-0642-9F48-9727-6B519CB285FA}" type="slidenum">
              <a:rPr lang="en-US" smtClean="0"/>
              <a:t>24</a:t>
            </a:fld>
            <a:endParaRPr lang="en-US"/>
          </a:p>
        </p:txBody>
      </p:sp>
    </p:spTree>
    <p:extLst>
      <p:ext uri="{BB962C8B-B14F-4D97-AF65-F5344CB8AC3E}">
        <p14:creationId xmlns:p14="http://schemas.microsoft.com/office/powerpoint/2010/main" val="3924623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a:xfrm>
            <a:off x="298993" y="-18202"/>
            <a:ext cx="10758867" cy="1014761"/>
          </a:xfrm>
        </p:spPr>
        <p:txBody>
          <a:bodyPr>
            <a:normAutofit/>
          </a:bodyPr>
          <a:lstStyle/>
          <a:p>
            <a:r>
              <a:rPr lang="en-US" dirty="0"/>
              <a:t>RQ2: Summary Info for “Your Story Matters”</a:t>
            </a:r>
          </a:p>
        </p:txBody>
      </p:sp>
      <p:sp>
        <p:nvSpPr>
          <p:cNvPr id="3" name="Content Placeholder 2">
            <a:extLst>
              <a:ext uri="{FF2B5EF4-FFF2-40B4-BE49-F238E27FC236}">
                <a16:creationId xmlns:a16="http://schemas.microsoft.com/office/drawing/2014/main" id="{487DC233-472F-03D9-D557-13A6FE7191BB}"/>
              </a:ext>
            </a:extLst>
          </p:cNvPr>
          <p:cNvSpPr>
            <a:spLocks noGrp="1"/>
          </p:cNvSpPr>
          <p:nvPr>
            <p:ph idx="1"/>
          </p:nvPr>
        </p:nvSpPr>
        <p:spPr>
          <a:xfrm>
            <a:off x="110834" y="1339707"/>
            <a:ext cx="5879809" cy="5305649"/>
          </a:xfrm>
        </p:spPr>
        <p:txBody>
          <a:bodyPr>
            <a:normAutofit fontScale="55000" lnSpcReduction="20000"/>
          </a:bodyPr>
          <a:lstStyle/>
          <a:p>
            <a:pPr>
              <a:lnSpc>
                <a:spcPct val="120000"/>
              </a:lnSpc>
            </a:pPr>
            <a:r>
              <a:rPr lang="en-US" sz="3300" dirty="0"/>
              <a:t>3548 user “stories” from Oct 2012 to Dec 2018</a:t>
            </a:r>
          </a:p>
          <a:p>
            <a:pPr marL="0" indent="0">
              <a:lnSpc>
                <a:spcPct val="120000"/>
              </a:lnSpc>
              <a:buNone/>
            </a:pPr>
            <a:endParaRPr lang="en-US" sz="3300" dirty="0"/>
          </a:p>
          <a:p>
            <a:pPr>
              <a:lnSpc>
                <a:spcPct val="120000"/>
              </a:lnSpc>
            </a:pPr>
            <a:r>
              <a:rPr lang="en-US" sz="3300" dirty="0"/>
              <a:t>1500 comments hand-coded.</a:t>
            </a:r>
          </a:p>
          <a:p>
            <a:pPr marL="0" indent="0">
              <a:lnSpc>
                <a:spcPct val="120000"/>
              </a:lnSpc>
              <a:buNone/>
            </a:pPr>
            <a:endParaRPr lang="en-US" sz="3300" dirty="0"/>
          </a:p>
          <a:p>
            <a:pPr>
              <a:lnSpc>
                <a:spcPct val="120000"/>
              </a:lnSpc>
            </a:pPr>
            <a:r>
              <a:rPr lang="en-US" sz="3300" dirty="0"/>
              <a:t>Remaining 2048 comments coded using BERT Deep Learning natural language classifier. </a:t>
            </a:r>
          </a:p>
          <a:p>
            <a:pPr marL="0" indent="0">
              <a:lnSpc>
                <a:spcPct val="120000"/>
              </a:lnSpc>
              <a:buNone/>
            </a:pPr>
            <a:endParaRPr lang="en-US" sz="3300" dirty="0"/>
          </a:p>
          <a:p>
            <a:pPr>
              <a:lnSpc>
                <a:spcPct val="120000"/>
              </a:lnSpc>
            </a:pPr>
            <a:r>
              <a:rPr lang="en-US" sz="3300" dirty="0"/>
              <a:t>Average DASH story length: 51 words (median: 38).</a:t>
            </a:r>
          </a:p>
          <a:p>
            <a:pPr marL="0" indent="0">
              <a:lnSpc>
                <a:spcPct val="120000"/>
              </a:lnSpc>
              <a:buNone/>
            </a:pPr>
            <a:endParaRPr lang="en-US" sz="3300" dirty="0"/>
          </a:p>
          <a:p>
            <a:pPr>
              <a:lnSpc>
                <a:spcPct val="120000"/>
              </a:lnSpc>
            </a:pPr>
            <a:r>
              <a:rPr lang="en-US" sz="3300" dirty="0"/>
              <a:t>Maximum # of words: 770 and Minimum # of word: 1.</a:t>
            </a:r>
          </a:p>
          <a:p>
            <a:pPr marL="0" indent="0">
              <a:buNone/>
            </a:pPr>
            <a:endParaRPr lang="en-US" dirty="0"/>
          </a:p>
          <a:p>
            <a:endParaRPr lang="en-US" dirty="0"/>
          </a:p>
          <a:p>
            <a:endParaRPr lang="en-US" dirty="0"/>
          </a:p>
        </p:txBody>
      </p:sp>
      <p:sp>
        <p:nvSpPr>
          <p:cNvPr id="2" name="TextBox 1">
            <a:extLst>
              <a:ext uri="{FF2B5EF4-FFF2-40B4-BE49-F238E27FC236}">
                <a16:creationId xmlns:a16="http://schemas.microsoft.com/office/drawing/2014/main" id="{DF0C0AA6-668B-34B7-DF0F-3944051F78AC}"/>
              </a:ext>
            </a:extLst>
          </p:cNvPr>
          <p:cNvSpPr txBox="1"/>
          <p:nvPr/>
        </p:nvSpPr>
        <p:spPr>
          <a:xfrm>
            <a:off x="6046064" y="1238521"/>
            <a:ext cx="6028661" cy="1354217"/>
          </a:xfrm>
          <a:prstGeom prst="rect">
            <a:avLst/>
          </a:prstGeom>
          <a:noFill/>
        </p:spPr>
        <p:txBody>
          <a:bodyPr wrap="square" rtlCol="0">
            <a:spAutoFit/>
          </a:bodyPr>
          <a:lstStyle/>
          <a:p>
            <a:r>
              <a:rPr lang="en-US" dirty="0"/>
              <a:t>“It has really help[ed] me to read more on the free papers or articles on the Anti malaria drug resistance in respect to </a:t>
            </a:r>
            <a:r>
              <a:rPr lang="en-US" dirty="0" err="1"/>
              <a:t>Arthemisinin</a:t>
            </a:r>
            <a:r>
              <a:rPr lang="en-US" dirty="0"/>
              <a:t>.” </a:t>
            </a:r>
            <a:r>
              <a:rPr lang="en-US" sz="1400" dirty="0"/>
              <a:t>(Accessed from Ghana. Article: “Artemisinin resistance without pfkelch13 mutations in Plasmodium falciparum isolates from Cambodia”)</a:t>
            </a:r>
          </a:p>
        </p:txBody>
      </p:sp>
      <p:sp>
        <p:nvSpPr>
          <p:cNvPr id="5" name="TextBox 4">
            <a:extLst>
              <a:ext uri="{FF2B5EF4-FFF2-40B4-BE49-F238E27FC236}">
                <a16:creationId xmlns:a16="http://schemas.microsoft.com/office/drawing/2014/main" id="{A3060391-F666-D5E0-064E-C379EB0D62E2}"/>
              </a:ext>
            </a:extLst>
          </p:cNvPr>
          <p:cNvSpPr txBox="1"/>
          <p:nvPr/>
        </p:nvSpPr>
        <p:spPr>
          <a:xfrm>
            <a:off x="6046064" y="2849522"/>
            <a:ext cx="5911702" cy="1077218"/>
          </a:xfrm>
          <a:prstGeom prst="rect">
            <a:avLst/>
          </a:prstGeom>
          <a:noFill/>
        </p:spPr>
        <p:txBody>
          <a:bodyPr wrap="square" rtlCol="0">
            <a:spAutoFit/>
          </a:bodyPr>
          <a:lstStyle/>
          <a:p>
            <a:r>
              <a:rPr lang="en-US" dirty="0"/>
              <a:t>“73 </a:t>
            </a:r>
            <a:r>
              <a:rPr lang="en-US" dirty="0" err="1"/>
              <a:t>yr</a:t>
            </a:r>
            <a:r>
              <a:rPr lang="en-US" dirty="0"/>
              <a:t> old g-ma, searching for a source of info I can trust. THANKS” </a:t>
            </a:r>
            <a:r>
              <a:rPr lang="en-US" sz="1400" dirty="0"/>
              <a:t>(Accessed from US. Article: “Partisanship, Propaganda, and Disinformation: Online Media and the 2016 U.S. Presidential Election”)</a:t>
            </a:r>
          </a:p>
        </p:txBody>
      </p:sp>
      <p:sp>
        <p:nvSpPr>
          <p:cNvPr id="6" name="TextBox 5">
            <a:extLst>
              <a:ext uri="{FF2B5EF4-FFF2-40B4-BE49-F238E27FC236}">
                <a16:creationId xmlns:a16="http://schemas.microsoft.com/office/drawing/2014/main" id="{784F3E68-6C93-A460-0F40-6CE557B243EB}"/>
              </a:ext>
            </a:extLst>
          </p:cNvPr>
          <p:cNvSpPr txBox="1"/>
          <p:nvPr/>
        </p:nvSpPr>
        <p:spPr>
          <a:xfrm>
            <a:off x="6046064" y="4215423"/>
            <a:ext cx="5911702" cy="1631216"/>
          </a:xfrm>
          <a:prstGeom prst="rect">
            <a:avLst/>
          </a:prstGeom>
          <a:noFill/>
        </p:spPr>
        <p:txBody>
          <a:bodyPr wrap="square" rtlCol="0">
            <a:spAutoFit/>
          </a:bodyPr>
          <a:lstStyle/>
          <a:p>
            <a:r>
              <a:rPr lang="en-US" dirty="0"/>
              <a:t>“I am a manager in the IT department of a large industrial company. This article gave me clarity on how to approach resolving software architecture issues and technical debt within the code base of my organization.” </a:t>
            </a:r>
            <a:r>
              <a:rPr lang="en-US" sz="1400" dirty="0"/>
              <a:t>(Accessed from US. Article: “Hidden Structure: Using Network Methods to Map Product Architecture”)</a:t>
            </a:r>
          </a:p>
        </p:txBody>
      </p:sp>
    </p:spTree>
    <p:extLst>
      <p:ext uri="{BB962C8B-B14F-4D97-AF65-F5344CB8AC3E}">
        <p14:creationId xmlns:p14="http://schemas.microsoft.com/office/powerpoint/2010/main" val="613631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a:xfrm>
            <a:off x="1098975" y="-91407"/>
            <a:ext cx="9631679" cy="1014761"/>
          </a:xfrm>
        </p:spPr>
        <p:txBody>
          <a:bodyPr>
            <a:normAutofit/>
          </a:bodyPr>
          <a:lstStyle/>
          <a:p>
            <a:r>
              <a:rPr lang="en-US" sz="2800" dirty="0"/>
              <a:t>RQ2a: Results from BERT-based DASH Typology Coding</a:t>
            </a:r>
          </a:p>
        </p:txBody>
      </p:sp>
      <p:sp>
        <p:nvSpPr>
          <p:cNvPr id="2" name="TextBox 1">
            <a:extLst>
              <a:ext uri="{FF2B5EF4-FFF2-40B4-BE49-F238E27FC236}">
                <a16:creationId xmlns:a16="http://schemas.microsoft.com/office/drawing/2014/main" id="{2BBD7015-DD78-0162-8304-4353850C2871}"/>
              </a:ext>
            </a:extLst>
          </p:cNvPr>
          <p:cNvSpPr txBox="1"/>
          <p:nvPr/>
        </p:nvSpPr>
        <p:spPr>
          <a:xfrm>
            <a:off x="1654287" y="6075123"/>
            <a:ext cx="8891792" cy="307777"/>
          </a:xfrm>
          <a:prstGeom prst="rect">
            <a:avLst/>
          </a:prstGeom>
          <a:noFill/>
        </p:spPr>
        <p:txBody>
          <a:bodyPr wrap="square" rtlCol="0">
            <a:spAutoFit/>
          </a:bodyPr>
          <a:lstStyle/>
          <a:p>
            <a:pPr marL="171450" indent="-171450">
              <a:buFont typeface="Arial" panose="020B0604020202020204" pitchFamily="34" charset="0"/>
              <a:buChar char="•"/>
            </a:pPr>
            <a:r>
              <a:rPr lang="en-US" sz="1400" i="1" dirty="0"/>
              <a:t>Note ElSabry typology includes “teaching” in Evidence-Based Practice and is included in above analysis.</a:t>
            </a:r>
          </a:p>
        </p:txBody>
      </p:sp>
      <p:pic>
        <p:nvPicPr>
          <p:cNvPr id="5" name="Picture 4" descr="A table with text and numbers&#10;&#10;Description automatically generated">
            <a:extLst>
              <a:ext uri="{FF2B5EF4-FFF2-40B4-BE49-F238E27FC236}">
                <a16:creationId xmlns:a16="http://schemas.microsoft.com/office/drawing/2014/main" id="{03F9C55D-B152-0560-8D2E-B050AA5C8B40}"/>
              </a:ext>
            </a:extLst>
          </p:cNvPr>
          <p:cNvPicPr>
            <a:picLocks noChangeAspect="1"/>
          </p:cNvPicPr>
          <p:nvPr/>
        </p:nvPicPr>
        <p:blipFill>
          <a:blip r:embed="rId2"/>
          <a:stretch>
            <a:fillRect/>
          </a:stretch>
        </p:blipFill>
        <p:spPr>
          <a:xfrm>
            <a:off x="1461346" y="661120"/>
            <a:ext cx="8967642" cy="5476634"/>
          </a:xfrm>
          <a:prstGeom prst="rect">
            <a:avLst/>
          </a:prstGeom>
        </p:spPr>
      </p:pic>
    </p:spTree>
    <p:extLst>
      <p:ext uri="{BB962C8B-B14F-4D97-AF65-F5344CB8AC3E}">
        <p14:creationId xmlns:p14="http://schemas.microsoft.com/office/powerpoint/2010/main" val="2195558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a:xfrm>
            <a:off x="2063430" y="-310432"/>
            <a:ext cx="9084733" cy="1014761"/>
          </a:xfrm>
        </p:spPr>
        <p:txBody>
          <a:bodyPr>
            <a:normAutofit/>
          </a:bodyPr>
          <a:lstStyle/>
          <a:p>
            <a:r>
              <a:rPr lang="en-US" sz="2400" dirty="0"/>
              <a:t>RQ2a: Results from Hicks Typology Classification</a:t>
            </a:r>
          </a:p>
        </p:txBody>
      </p:sp>
      <p:sp>
        <p:nvSpPr>
          <p:cNvPr id="2" name="TextBox 1">
            <a:extLst>
              <a:ext uri="{FF2B5EF4-FFF2-40B4-BE49-F238E27FC236}">
                <a16:creationId xmlns:a16="http://schemas.microsoft.com/office/drawing/2014/main" id="{F51D6B0F-1FCB-10EA-A22C-1DB8DA0CC89C}"/>
              </a:ext>
            </a:extLst>
          </p:cNvPr>
          <p:cNvSpPr txBox="1"/>
          <p:nvPr/>
        </p:nvSpPr>
        <p:spPr>
          <a:xfrm>
            <a:off x="5548192" y="918574"/>
            <a:ext cx="3929548" cy="276999"/>
          </a:xfrm>
          <a:prstGeom prst="rect">
            <a:avLst/>
          </a:prstGeom>
          <a:noFill/>
        </p:spPr>
        <p:txBody>
          <a:bodyPr wrap="square" rtlCol="0">
            <a:spAutoFit/>
          </a:bodyPr>
          <a:lstStyle/>
          <a:p>
            <a:r>
              <a:rPr lang="en-US" sz="1200" i="1" dirty="0">
                <a:solidFill>
                  <a:schemeClr val="bg1"/>
                </a:solidFill>
              </a:rPr>
              <a:t>* “Education &amp; Research” category (n=2658) excluded</a:t>
            </a:r>
          </a:p>
        </p:txBody>
      </p:sp>
      <p:sp>
        <p:nvSpPr>
          <p:cNvPr id="3" name="TextBox 2">
            <a:extLst>
              <a:ext uri="{FF2B5EF4-FFF2-40B4-BE49-F238E27FC236}">
                <a16:creationId xmlns:a16="http://schemas.microsoft.com/office/drawing/2014/main" id="{A8CBC506-0D54-002A-5363-F5772BC7CA52}"/>
              </a:ext>
            </a:extLst>
          </p:cNvPr>
          <p:cNvSpPr txBox="1"/>
          <p:nvPr/>
        </p:nvSpPr>
        <p:spPr>
          <a:xfrm>
            <a:off x="1898904" y="7159752"/>
            <a:ext cx="3649288" cy="276999"/>
          </a:xfrm>
          <a:prstGeom prst="rect">
            <a:avLst/>
          </a:prstGeom>
          <a:noFill/>
        </p:spPr>
        <p:txBody>
          <a:bodyPr wrap="square" rtlCol="0">
            <a:spAutoFit/>
          </a:bodyPr>
          <a:lstStyle/>
          <a:p>
            <a:r>
              <a:rPr lang="en-US" sz="1200" i="1" dirty="0"/>
              <a:t>* Note: “Misinterpreted” (1%)</a:t>
            </a:r>
          </a:p>
        </p:txBody>
      </p:sp>
      <p:pic>
        <p:nvPicPr>
          <p:cNvPr id="7" name="Picture 6" descr="A table with text and numbers&#10;&#10;Description automatically generated">
            <a:extLst>
              <a:ext uri="{FF2B5EF4-FFF2-40B4-BE49-F238E27FC236}">
                <a16:creationId xmlns:a16="http://schemas.microsoft.com/office/drawing/2014/main" id="{DB767FAD-7C44-011E-1485-AC9D87F98D79}"/>
              </a:ext>
            </a:extLst>
          </p:cNvPr>
          <p:cNvPicPr>
            <a:picLocks noChangeAspect="1"/>
          </p:cNvPicPr>
          <p:nvPr/>
        </p:nvPicPr>
        <p:blipFill>
          <a:blip r:embed="rId3"/>
          <a:stretch>
            <a:fillRect/>
          </a:stretch>
        </p:blipFill>
        <p:spPr>
          <a:xfrm>
            <a:off x="1784532" y="488515"/>
            <a:ext cx="7892816" cy="6369485"/>
          </a:xfrm>
          <a:prstGeom prst="rect">
            <a:avLst/>
          </a:prstGeom>
        </p:spPr>
      </p:pic>
    </p:spTree>
    <p:extLst>
      <p:ext uri="{BB962C8B-B14F-4D97-AF65-F5344CB8AC3E}">
        <p14:creationId xmlns:p14="http://schemas.microsoft.com/office/powerpoint/2010/main" val="2358460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E1D0D-D616-A939-8332-68814BB600DD}"/>
              </a:ext>
            </a:extLst>
          </p:cNvPr>
          <p:cNvSpPr>
            <a:spLocks noGrp="1"/>
          </p:cNvSpPr>
          <p:nvPr>
            <p:ph type="title"/>
          </p:nvPr>
        </p:nvSpPr>
        <p:spPr>
          <a:xfrm>
            <a:off x="200241" y="-160795"/>
            <a:ext cx="11430000" cy="1014761"/>
          </a:xfrm>
        </p:spPr>
        <p:txBody>
          <a:bodyPr>
            <a:normAutofit/>
          </a:bodyPr>
          <a:lstStyle/>
          <a:p>
            <a:r>
              <a:rPr lang="en-US" sz="2800" dirty="0"/>
              <a:t>RQ2a: Typology Gap Analysis</a:t>
            </a:r>
          </a:p>
        </p:txBody>
      </p:sp>
      <p:sp>
        <p:nvSpPr>
          <p:cNvPr id="3" name="Content Placeholder 2">
            <a:extLst>
              <a:ext uri="{FF2B5EF4-FFF2-40B4-BE49-F238E27FC236}">
                <a16:creationId xmlns:a16="http://schemas.microsoft.com/office/drawing/2014/main" id="{307AA129-617C-9EB0-AF7C-3D6ACBBFF620}"/>
              </a:ext>
            </a:extLst>
          </p:cNvPr>
          <p:cNvSpPr>
            <a:spLocks noGrp="1"/>
          </p:cNvSpPr>
          <p:nvPr>
            <p:ph sz="half" idx="1"/>
          </p:nvPr>
        </p:nvSpPr>
        <p:spPr>
          <a:xfrm>
            <a:off x="253406" y="1055996"/>
            <a:ext cx="5615353" cy="5286039"/>
          </a:xfrm>
        </p:spPr>
        <p:txBody>
          <a:bodyPr>
            <a:normAutofit fontScale="62500" lnSpcReduction="20000"/>
          </a:bodyPr>
          <a:lstStyle/>
          <a:p>
            <a:r>
              <a:rPr lang="en-US" sz="3600" dirty="0"/>
              <a:t>Dual identity downloaders, working and attending classes.</a:t>
            </a:r>
          </a:p>
          <a:p>
            <a:endParaRPr lang="en-US" sz="3600" dirty="0"/>
          </a:p>
          <a:p>
            <a:r>
              <a:rPr lang="en-US" sz="3600" dirty="0"/>
              <a:t>Ease-of-use / Ease-of-access.  </a:t>
            </a:r>
          </a:p>
          <a:p>
            <a:endParaRPr lang="en-US" sz="3600" dirty="0"/>
          </a:p>
          <a:p>
            <a:r>
              <a:rPr lang="en-US" sz="3600" dirty="0"/>
              <a:t>Nuance of healthcare clinical vs. healthcare administration. </a:t>
            </a:r>
          </a:p>
          <a:p>
            <a:endParaRPr lang="en-US" sz="3600" dirty="0"/>
          </a:p>
          <a:p>
            <a:r>
              <a:rPr lang="en-US" sz="3600" dirty="0"/>
              <a:t>Cost of journals as a factor and motivator (“material capital”). </a:t>
            </a:r>
          </a:p>
          <a:p>
            <a:endParaRPr lang="en-US" sz="3600" dirty="0"/>
          </a:p>
          <a:p>
            <a:r>
              <a:rPr lang="en-US" sz="3600" dirty="0"/>
              <a:t>Genealogy research. </a:t>
            </a:r>
          </a:p>
          <a:p>
            <a:endParaRPr lang="en-US" sz="3600" dirty="0"/>
          </a:p>
          <a:p>
            <a:r>
              <a:rPr lang="en-US" sz="3600" dirty="0"/>
              <a:t>Translators</a:t>
            </a:r>
          </a:p>
          <a:p>
            <a:pPr marL="0" indent="0">
              <a:buNone/>
            </a:pPr>
            <a:endParaRPr lang="en-US" dirty="0"/>
          </a:p>
        </p:txBody>
      </p:sp>
      <p:sp>
        <p:nvSpPr>
          <p:cNvPr id="4" name="Content Placeholder 3">
            <a:extLst>
              <a:ext uri="{FF2B5EF4-FFF2-40B4-BE49-F238E27FC236}">
                <a16:creationId xmlns:a16="http://schemas.microsoft.com/office/drawing/2014/main" id="{9C23E652-9282-C4BB-6E60-5DD13460F847}"/>
              </a:ext>
            </a:extLst>
          </p:cNvPr>
          <p:cNvSpPr>
            <a:spLocks noGrp="1"/>
          </p:cNvSpPr>
          <p:nvPr>
            <p:ph sz="half" idx="2"/>
          </p:nvPr>
        </p:nvSpPr>
        <p:spPr>
          <a:xfrm>
            <a:off x="5885293" y="726386"/>
            <a:ext cx="6063933" cy="5376708"/>
          </a:xfrm>
        </p:spPr>
        <p:txBody>
          <a:bodyPr>
            <a:normAutofit fontScale="62500" lnSpcReduction="20000"/>
          </a:bodyPr>
          <a:lstStyle/>
          <a:p>
            <a:endParaRPr lang="en-US" sz="2900" dirty="0"/>
          </a:p>
          <a:p>
            <a:r>
              <a:rPr lang="en-US" sz="3800" dirty="0"/>
              <a:t>Students preparing for graduate school</a:t>
            </a:r>
          </a:p>
          <a:p>
            <a:endParaRPr lang="en-US" sz="3800" dirty="0"/>
          </a:p>
          <a:p>
            <a:r>
              <a:rPr lang="en-US" sz="3800" dirty="0"/>
              <a:t>Enrolled in online courses</a:t>
            </a:r>
          </a:p>
          <a:p>
            <a:endParaRPr lang="en-US" sz="3800" dirty="0"/>
          </a:p>
          <a:p>
            <a:r>
              <a:rPr lang="en-US" sz="3800" dirty="0"/>
              <a:t>Searching for general health information, distinct from chronic illness (“current situation of life”). </a:t>
            </a:r>
          </a:p>
          <a:p>
            <a:endParaRPr lang="en-US" sz="3800" dirty="0"/>
          </a:p>
          <a:p>
            <a:r>
              <a:rPr lang="en-US" sz="3800" dirty="0"/>
              <a:t>International student use of OA is significant. </a:t>
            </a:r>
          </a:p>
          <a:p>
            <a:endParaRPr lang="en-US" sz="3800" dirty="0"/>
          </a:p>
          <a:p>
            <a:r>
              <a:rPr lang="en-US" sz="3800" dirty="0"/>
              <a:t>NGO use of specific articles</a:t>
            </a:r>
          </a:p>
          <a:p>
            <a:endParaRPr lang="en-US" sz="3800" dirty="0"/>
          </a:p>
          <a:p>
            <a:r>
              <a:rPr lang="en-US" sz="3800" dirty="0"/>
              <a:t>Chaplains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endParaRPr lang="en-US" dirty="0"/>
          </a:p>
        </p:txBody>
      </p:sp>
      <p:sp>
        <p:nvSpPr>
          <p:cNvPr id="5" name="Slide Number Placeholder 4">
            <a:extLst>
              <a:ext uri="{FF2B5EF4-FFF2-40B4-BE49-F238E27FC236}">
                <a16:creationId xmlns:a16="http://schemas.microsoft.com/office/drawing/2014/main" id="{F0131CF6-B21E-4FCA-5F07-0CDC871825EC}"/>
              </a:ext>
            </a:extLst>
          </p:cNvPr>
          <p:cNvSpPr>
            <a:spLocks noGrp="1"/>
          </p:cNvSpPr>
          <p:nvPr>
            <p:ph type="sldNum" sz="quarter" idx="12"/>
          </p:nvPr>
        </p:nvSpPr>
        <p:spPr/>
        <p:txBody>
          <a:bodyPr/>
          <a:lstStyle/>
          <a:p>
            <a:fld id="{AE678206-0642-9F48-9727-6B519CB285FA}" type="slidenum">
              <a:rPr lang="en-US" smtClean="0"/>
              <a:t>28</a:t>
            </a:fld>
            <a:endParaRPr lang="en-US"/>
          </a:p>
        </p:txBody>
      </p:sp>
    </p:spTree>
    <p:extLst>
      <p:ext uri="{BB962C8B-B14F-4D97-AF65-F5344CB8AC3E}">
        <p14:creationId xmlns:p14="http://schemas.microsoft.com/office/powerpoint/2010/main" val="3761750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D7515B-0088-85C4-10E6-DA42C255F084}"/>
              </a:ext>
            </a:extLst>
          </p:cNvPr>
          <p:cNvSpPr>
            <a:spLocks noGrp="1"/>
          </p:cNvSpPr>
          <p:nvPr>
            <p:ph type="title"/>
          </p:nvPr>
        </p:nvSpPr>
        <p:spPr>
          <a:xfrm>
            <a:off x="381000" y="-76378"/>
            <a:ext cx="9092609" cy="1014761"/>
          </a:xfrm>
        </p:spPr>
        <p:txBody>
          <a:bodyPr>
            <a:normAutofit/>
          </a:bodyPr>
          <a:lstStyle/>
          <a:p>
            <a:r>
              <a:rPr lang="en-US" dirty="0"/>
              <a:t>RQ2a: Proposed multi-option typology</a:t>
            </a:r>
          </a:p>
        </p:txBody>
      </p:sp>
      <p:pic>
        <p:nvPicPr>
          <p:cNvPr id="7" name="Picture 6" descr="A white table with black text&#10;&#10;Description automatically generated">
            <a:extLst>
              <a:ext uri="{FF2B5EF4-FFF2-40B4-BE49-F238E27FC236}">
                <a16:creationId xmlns:a16="http://schemas.microsoft.com/office/drawing/2014/main" id="{F0D92C7D-3CE6-E6B4-7B37-7BEADAB5838F}"/>
              </a:ext>
            </a:extLst>
          </p:cNvPr>
          <p:cNvPicPr>
            <a:picLocks noChangeAspect="1"/>
          </p:cNvPicPr>
          <p:nvPr/>
        </p:nvPicPr>
        <p:blipFill>
          <a:blip r:embed="rId2"/>
          <a:stretch>
            <a:fillRect/>
          </a:stretch>
        </p:blipFill>
        <p:spPr>
          <a:xfrm>
            <a:off x="642166" y="855253"/>
            <a:ext cx="10083217" cy="5944198"/>
          </a:xfrm>
          <a:prstGeom prst="rect">
            <a:avLst/>
          </a:prstGeom>
        </p:spPr>
      </p:pic>
    </p:spTree>
    <p:extLst>
      <p:ext uri="{BB962C8B-B14F-4D97-AF65-F5344CB8AC3E}">
        <p14:creationId xmlns:p14="http://schemas.microsoft.com/office/powerpoint/2010/main" val="3997813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a:xfrm>
            <a:off x="1129238" y="-10392"/>
            <a:ext cx="8393900" cy="834056"/>
          </a:xfrm>
        </p:spPr>
        <p:txBody>
          <a:bodyPr/>
          <a:lstStyle/>
          <a:p>
            <a:r>
              <a:rPr lang="en-US" dirty="0"/>
              <a:t>OA Policy Statements</a:t>
            </a:r>
          </a:p>
        </p:txBody>
      </p:sp>
      <p:sp>
        <p:nvSpPr>
          <p:cNvPr id="2" name="Oval 1">
            <a:extLst>
              <a:ext uri="{FF2B5EF4-FFF2-40B4-BE49-F238E27FC236}">
                <a16:creationId xmlns:a16="http://schemas.microsoft.com/office/drawing/2014/main" id="{6DB1E040-A7E1-1AA0-FB03-5F175B85899B}"/>
              </a:ext>
            </a:extLst>
          </p:cNvPr>
          <p:cNvSpPr/>
          <p:nvPr/>
        </p:nvSpPr>
        <p:spPr>
          <a:xfrm>
            <a:off x="7836309" y="1623835"/>
            <a:ext cx="688258" cy="44245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Table&#10;&#10;Description automatically generated">
            <a:extLst>
              <a:ext uri="{FF2B5EF4-FFF2-40B4-BE49-F238E27FC236}">
                <a16:creationId xmlns:a16="http://schemas.microsoft.com/office/drawing/2014/main" id="{E0EE4ABE-E472-147D-9EB0-98E485FD9779}"/>
              </a:ext>
            </a:extLst>
          </p:cNvPr>
          <p:cNvPicPr>
            <a:picLocks noChangeAspect="1"/>
          </p:cNvPicPr>
          <p:nvPr/>
        </p:nvPicPr>
        <p:blipFill>
          <a:blip r:embed="rId2"/>
          <a:stretch>
            <a:fillRect/>
          </a:stretch>
        </p:blipFill>
        <p:spPr>
          <a:xfrm>
            <a:off x="1129238" y="863278"/>
            <a:ext cx="8510345" cy="5131443"/>
          </a:xfrm>
          <a:prstGeom prst="rect">
            <a:avLst/>
          </a:prstGeom>
        </p:spPr>
      </p:pic>
      <p:sp>
        <p:nvSpPr>
          <p:cNvPr id="7" name="TextBox 6">
            <a:extLst>
              <a:ext uri="{FF2B5EF4-FFF2-40B4-BE49-F238E27FC236}">
                <a16:creationId xmlns:a16="http://schemas.microsoft.com/office/drawing/2014/main" id="{66F95107-0F5F-C781-0BD2-A4401924D40D}"/>
              </a:ext>
            </a:extLst>
          </p:cNvPr>
          <p:cNvSpPr txBox="1"/>
          <p:nvPr/>
        </p:nvSpPr>
        <p:spPr>
          <a:xfrm>
            <a:off x="1809750" y="6256869"/>
            <a:ext cx="7663392" cy="646331"/>
          </a:xfrm>
          <a:prstGeom prst="rect">
            <a:avLst/>
          </a:prstGeom>
          <a:noFill/>
        </p:spPr>
        <p:txBody>
          <a:bodyPr wrap="square" rtlCol="0">
            <a:spAutoFit/>
          </a:bodyPr>
          <a:lstStyle/>
          <a:p>
            <a:r>
              <a:rPr lang="en-US" sz="1200" dirty="0" err="1"/>
              <a:t>ElSabry</a:t>
            </a:r>
            <a:r>
              <a:rPr lang="en-US" sz="1200" dirty="0"/>
              <a:t> (2017). “Claims About Benefits of Open Access to Society (Beyond Academia)” in </a:t>
            </a:r>
            <a:r>
              <a:rPr lang="en-US" sz="1200" i="1" dirty="0"/>
              <a:t>Expanding Perspectives on Open Science</a:t>
            </a:r>
            <a:r>
              <a:rPr lang="en-US" sz="1200" dirty="0"/>
              <a:t>. </a:t>
            </a:r>
            <a:r>
              <a:rPr lang="en-US" sz="1200" dirty="0">
                <a:hlinkClick r:id="rId3"/>
              </a:rPr>
              <a:t>https://ebooks.iospress.nl/pdf/doi/10.3233/978-1-61499-769-6-34</a:t>
            </a:r>
            <a:endParaRPr lang="en-US" sz="1200" dirty="0"/>
          </a:p>
          <a:p>
            <a:endParaRPr lang="en-US" sz="1200" dirty="0"/>
          </a:p>
        </p:txBody>
      </p:sp>
      <p:sp>
        <p:nvSpPr>
          <p:cNvPr id="8" name="TextBox 7">
            <a:extLst>
              <a:ext uri="{FF2B5EF4-FFF2-40B4-BE49-F238E27FC236}">
                <a16:creationId xmlns:a16="http://schemas.microsoft.com/office/drawing/2014/main" id="{6EE02BB5-D914-5972-881C-82D00CE06810}"/>
              </a:ext>
            </a:extLst>
          </p:cNvPr>
          <p:cNvSpPr txBox="1"/>
          <p:nvPr/>
        </p:nvSpPr>
        <p:spPr>
          <a:xfrm>
            <a:off x="7759016" y="5757337"/>
            <a:ext cx="1464734" cy="276999"/>
          </a:xfrm>
          <a:prstGeom prst="rect">
            <a:avLst/>
          </a:prstGeom>
          <a:noFill/>
        </p:spPr>
        <p:txBody>
          <a:bodyPr wrap="square" rtlCol="0">
            <a:spAutoFit/>
          </a:bodyPr>
          <a:lstStyle/>
          <a:p>
            <a:r>
              <a:rPr lang="en-US" sz="1200" dirty="0"/>
              <a:t>(</a:t>
            </a:r>
            <a:r>
              <a:rPr lang="en-US" sz="1200" dirty="0" err="1"/>
              <a:t>ElSabry</a:t>
            </a:r>
            <a:r>
              <a:rPr lang="en-US" sz="1200" dirty="0"/>
              <a:t>, 2017)</a:t>
            </a:r>
          </a:p>
        </p:txBody>
      </p:sp>
    </p:spTree>
    <p:extLst>
      <p:ext uri="{BB962C8B-B14F-4D97-AF65-F5344CB8AC3E}">
        <p14:creationId xmlns:p14="http://schemas.microsoft.com/office/powerpoint/2010/main" val="3492986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able with text on it&#10;&#10;Description automatically generated">
            <a:extLst>
              <a:ext uri="{FF2B5EF4-FFF2-40B4-BE49-F238E27FC236}">
                <a16:creationId xmlns:a16="http://schemas.microsoft.com/office/drawing/2014/main" id="{85FABE97-2876-B00D-8051-22DEEAA953B9}"/>
              </a:ext>
            </a:extLst>
          </p:cNvPr>
          <p:cNvPicPr>
            <a:picLocks noChangeAspect="1"/>
          </p:cNvPicPr>
          <p:nvPr/>
        </p:nvPicPr>
        <p:blipFill>
          <a:blip r:embed="rId2"/>
          <a:stretch>
            <a:fillRect/>
          </a:stretch>
        </p:blipFill>
        <p:spPr>
          <a:xfrm>
            <a:off x="1245295" y="1207988"/>
            <a:ext cx="8888261" cy="5599602"/>
          </a:xfrm>
          <a:prstGeom prst="rect">
            <a:avLst/>
          </a:prstGeom>
          <a:noFill/>
        </p:spPr>
      </p:pic>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a:xfrm>
            <a:off x="381000" y="88447"/>
            <a:ext cx="11430000" cy="1014761"/>
          </a:xfrm>
        </p:spPr>
        <p:txBody>
          <a:bodyPr anchor="ctr">
            <a:normAutofit/>
          </a:bodyPr>
          <a:lstStyle/>
          <a:p>
            <a:r>
              <a:rPr lang="en-US" sz="3300" dirty="0"/>
              <a:t>RQ2b: Sociocultural Context for Non-Research Use of OA (Savolainen)</a:t>
            </a:r>
          </a:p>
        </p:txBody>
      </p:sp>
    </p:spTree>
    <p:extLst>
      <p:ext uri="{BB962C8B-B14F-4D97-AF65-F5344CB8AC3E}">
        <p14:creationId xmlns:p14="http://schemas.microsoft.com/office/powerpoint/2010/main" val="798468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ED09E-69D3-A362-F079-CE7EAAE66BB1}"/>
              </a:ext>
            </a:extLst>
          </p:cNvPr>
          <p:cNvSpPr>
            <a:spLocks noGrp="1"/>
          </p:cNvSpPr>
          <p:nvPr>
            <p:ph type="title"/>
          </p:nvPr>
        </p:nvSpPr>
        <p:spPr>
          <a:xfrm>
            <a:off x="1809750" y="1"/>
            <a:ext cx="8572500" cy="1014761"/>
          </a:xfrm>
        </p:spPr>
        <p:txBody>
          <a:bodyPr>
            <a:normAutofit/>
          </a:bodyPr>
          <a:lstStyle/>
          <a:p>
            <a:r>
              <a:rPr lang="en-US" sz="2400" dirty="0"/>
              <a:t>RQ2b: Comparing Story Distribution with DASH Disciplines</a:t>
            </a:r>
          </a:p>
        </p:txBody>
      </p:sp>
      <p:graphicFrame>
        <p:nvGraphicFramePr>
          <p:cNvPr id="5" name="Table 4">
            <a:extLst>
              <a:ext uri="{FF2B5EF4-FFF2-40B4-BE49-F238E27FC236}">
                <a16:creationId xmlns:a16="http://schemas.microsoft.com/office/drawing/2014/main" id="{3ADEC0BB-C30C-A6B8-9769-1250A8F45C19}"/>
              </a:ext>
            </a:extLst>
          </p:cNvPr>
          <p:cNvGraphicFramePr>
            <a:graphicFrameLocks noGrp="1"/>
          </p:cNvGraphicFramePr>
          <p:nvPr/>
        </p:nvGraphicFramePr>
        <p:xfrm>
          <a:off x="1901953" y="853386"/>
          <a:ext cx="8156449" cy="4466700"/>
        </p:xfrm>
        <a:graphic>
          <a:graphicData uri="http://schemas.openxmlformats.org/drawingml/2006/table">
            <a:tbl>
              <a:tblPr>
                <a:tableStyleId>{5C22544A-7EE6-4342-B048-85BDC9FD1C3A}</a:tableStyleId>
              </a:tblPr>
              <a:tblGrid>
                <a:gridCol w="3816848">
                  <a:extLst>
                    <a:ext uri="{9D8B030D-6E8A-4147-A177-3AD203B41FA5}">
                      <a16:colId xmlns:a16="http://schemas.microsoft.com/office/drawing/2014/main" val="3683959714"/>
                    </a:ext>
                  </a:extLst>
                </a:gridCol>
                <a:gridCol w="2062343">
                  <a:extLst>
                    <a:ext uri="{9D8B030D-6E8A-4147-A177-3AD203B41FA5}">
                      <a16:colId xmlns:a16="http://schemas.microsoft.com/office/drawing/2014/main" val="2787995457"/>
                    </a:ext>
                  </a:extLst>
                </a:gridCol>
                <a:gridCol w="2277258">
                  <a:extLst>
                    <a:ext uri="{9D8B030D-6E8A-4147-A177-3AD203B41FA5}">
                      <a16:colId xmlns:a16="http://schemas.microsoft.com/office/drawing/2014/main" val="1762716061"/>
                    </a:ext>
                  </a:extLst>
                </a:gridCol>
              </a:tblGrid>
              <a:tr h="609684">
                <a:tc>
                  <a:txBody>
                    <a:bodyPr/>
                    <a:lstStyle/>
                    <a:p>
                      <a:pPr algn="ctr" fontAlgn="b"/>
                      <a:r>
                        <a:rPr lang="en-US" sz="1400" b="1" u="none" strike="noStrike" dirty="0">
                          <a:effectLst/>
                        </a:rPr>
                        <a:t>Discipline</a:t>
                      </a:r>
                      <a:endParaRPr lang="en-US" sz="1400" b="1" i="0" u="none" strike="noStrike" dirty="0">
                        <a:solidFill>
                          <a:srgbClr val="000000"/>
                        </a:solidFill>
                        <a:effectLst/>
                        <a:latin typeface="Calibri" panose="020F0502020204030204" pitchFamily="34" charset="0"/>
                      </a:endParaRPr>
                    </a:p>
                  </a:txBody>
                  <a:tcPr marL="8771" marR="8771" marT="8771" marB="0" anchor="b"/>
                </a:tc>
                <a:tc>
                  <a:txBody>
                    <a:bodyPr/>
                    <a:lstStyle/>
                    <a:p>
                      <a:pPr algn="ctr" fontAlgn="b"/>
                      <a:r>
                        <a:rPr lang="en-US" sz="1400" b="1" u="none" strike="noStrike" dirty="0">
                          <a:effectLst/>
                        </a:rPr>
                        <a:t>% of DASH Stories by Author Discipline</a:t>
                      </a:r>
                      <a:endParaRPr lang="en-US" sz="1400" b="1" i="0" u="none" strike="noStrike" dirty="0">
                        <a:solidFill>
                          <a:srgbClr val="000000"/>
                        </a:solidFill>
                        <a:effectLst/>
                        <a:latin typeface="Calibri" panose="020F0502020204030204" pitchFamily="34" charset="0"/>
                      </a:endParaRPr>
                    </a:p>
                  </a:txBody>
                  <a:tcPr marL="8771" marR="8771" marT="8771" marB="0" anchor="b"/>
                </a:tc>
                <a:tc>
                  <a:txBody>
                    <a:bodyPr/>
                    <a:lstStyle/>
                    <a:p>
                      <a:pPr algn="ctr" fontAlgn="b"/>
                      <a:r>
                        <a:rPr lang="en-US" sz="1400" b="1" u="none" strike="noStrike" dirty="0">
                          <a:effectLst/>
                        </a:rPr>
                        <a:t>% Represented in DASH (2023)</a:t>
                      </a:r>
                      <a:endParaRPr lang="en-US" sz="1400" b="1" i="0" u="none" strike="noStrike" dirty="0">
                        <a:solidFill>
                          <a:srgbClr val="000000"/>
                        </a:solidFill>
                        <a:effectLst/>
                        <a:latin typeface="Calibri" panose="020F0502020204030204" pitchFamily="34" charset="0"/>
                      </a:endParaRPr>
                    </a:p>
                  </a:txBody>
                  <a:tcPr marL="8771" marR="8771" marT="8771" marB="0" anchor="b"/>
                </a:tc>
                <a:extLst>
                  <a:ext uri="{0D108BD9-81ED-4DB2-BD59-A6C34878D82A}">
                    <a16:rowId xmlns:a16="http://schemas.microsoft.com/office/drawing/2014/main" val="4021667425"/>
                  </a:ext>
                </a:extLst>
              </a:tr>
              <a:tr h="321418">
                <a:tc>
                  <a:txBody>
                    <a:bodyPr/>
                    <a:lstStyle/>
                    <a:p>
                      <a:pPr algn="ctr" fontAlgn="b"/>
                      <a:r>
                        <a:rPr lang="en-US" sz="1400" u="none" strike="noStrike" dirty="0">
                          <a:effectLst/>
                          <a:highlight>
                            <a:srgbClr val="FFFF00"/>
                          </a:highlight>
                        </a:rPr>
                        <a:t>Economics</a:t>
                      </a:r>
                      <a:endParaRPr lang="en-US" sz="1400" b="0" i="0" u="none" strike="noStrike" dirty="0">
                        <a:solidFill>
                          <a:srgbClr val="000000"/>
                        </a:solidFill>
                        <a:effectLst/>
                        <a:highlight>
                          <a:srgbClr val="FFFF00"/>
                        </a:highlight>
                        <a:latin typeface="Calibri" panose="020F0502020204030204" pitchFamily="34" charset="0"/>
                      </a:endParaRPr>
                    </a:p>
                  </a:txBody>
                  <a:tcPr marL="8771" marR="8771" marT="8771" marB="0" anchor="b"/>
                </a:tc>
                <a:tc>
                  <a:txBody>
                    <a:bodyPr/>
                    <a:lstStyle/>
                    <a:p>
                      <a:pPr algn="ctr" fontAlgn="b"/>
                      <a:r>
                        <a:rPr lang="en-US" sz="1400" u="none" strike="noStrike" dirty="0">
                          <a:effectLst/>
                        </a:rPr>
                        <a:t>33%</a:t>
                      </a:r>
                      <a:endParaRPr lang="en-US" sz="1400" b="0" i="0" u="none" strike="noStrike" dirty="0">
                        <a:solidFill>
                          <a:srgbClr val="000000"/>
                        </a:solidFill>
                        <a:effectLst/>
                        <a:latin typeface="Calibri" panose="020F0502020204030204" pitchFamily="34" charset="0"/>
                      </a:endParaRPr>
                    </a:p>
                  </a:txBody>
                  <a:tcPr marL="8771" marR="8771" marT="8771" marB="0" anchor="b"/>
                </a:tc>
                <a:tc>
                  <a:txBody>
                    <a:bodyPr/>
                    <a:lstStyle/>
                    <a:p>
                      <a:pPr algn="ct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8771" marR="8771" marT="8771" marB="0" anchor="b"/>
                </a:tc>
                <a:extLst>
                  <a:ext uri="{0D108BD9-81ED-4DB2-BD59-A6C34878D82A}">
                    <a16:rowId xmlns:a16="http://schemas.microsoft.com/office/drawing/2014/main" val="1740848836"/>
                  </a:ext>
                </a:extLst>
              </a:tr>
              <a:tr h="321418">
                <a:tc>
                  <a:txBody>
                    <a:bodyPr/>
                    <a:lstStyle/>
                    <a:p>
                      <a:pPr algn="ctr" fontAlgn="b"/>
                      <a:r>
                        <a:rPr lang="en-US" sz="1400" u="none" strike="noStrike">
                          <a:effectLst/>
                        </a:rPr>
                        <a:t>Psychology</a:t>
                      </a:r>
                      <a:endParaRPr lang="en-US" sz="1400" b="0" i="0" u="none" strike="noStrike">
                        <a:solidFill>
                          <a:srgbClr val="000000"/>
                        </a:solidFill>
                        <a:effectLst/>
                        <a:latin typeface="Calibri" panose="020F0502020204030204" pitchFamily="34" charset="0"/>
                      </a:endParaRPr>
                    </a:p>
                  </a:txBody>
                  <a:tcPr marL="8771" marR="8771" marT="8771" marB="0" anchor="b"/>
                </a:tc>
                <a:tc>
                  <a:txBody>
                    <a:bodyPr/>
                    <a:lstStyle/>
                    <a:p>
                      <a:pPr algn="ctr" fontAlgn="b"/>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8771" marR="8771" marT="8771" marB="0" anchor="b"/>
                </a:tc>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8771" marR="8771" marT="8771" marB="0" anchor="b"/>
                </a:tc>
                <a:extLst>
                  <a:ext uri="{0D108BD9-81ED-4DB2-BD59-A6C34878D82A}">
                    <a16:rowId xmlns:a16="http://schemas.microsoft.com/office/drawing/2014/main" val="1207896149"/>
                  </a:ext>
                </a:extLst>
              </a:tr>
              <a:tr h="321418">
                <a:tc>
                  <a:txBody>
                    <a:bodyPr/>
                    <a:lstStyle/>
                    <a:p>
                      <a:pPr algn="ctr" fontAlgn="b"/>
                      <a:r>
                        <a:rPr lang="en-US" sz="1400" u="none" strike="noStrike">
                          <a:effectLst/>
                        </a:rPr>
                        <a:t>History</a:t>
                      </a:r>
                      <a:endParaRPr lang="en-US" sz="1400" b="0" i="0" u="none" strike="noStrike">
                        <a:solidFill>
                          <a:srgbClr val="000000"/>
                        </a:solidFill>
                        <a:effectLst/>
                        <a:latin typeface="Calibri" panose="020F0502020204030204" pitchFamily="34" charset="0"/>
                      </a:endParaRPr>
                    </a:p>
                  </a:txBody>
                  <a:tcPr marL="8771" marR="8771" marT="8771" marB="0" anchor="b"/>
                </a:tc>
                <a:tc>
                  <a:txBody>
                    <a:bodyPr/>
                    <a:lstStyle/>
                    <a:p>
                      <a:pPr algn="ct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8771" marR="8771" marT="8771"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8771" marR="8771" marT="8771" marB="0" anchor="b"/>
                </a:tc>
                <a:extLst>
                  <a:ext uri="{0D108BD9-81ED-4DB2-BD59-A6C34878D82A}">
                    <a16:rowId xmlns:a16="http://schemas.microsoft.com/office/drawing/2014/main" val="2362526563"/>
                  </a:ext>
                </a:extLst>
              </a:tr>
              <a:tr h="321418">
                <a:tc>
                  <a:txBody>
                    <a:bodyPr/>
                    <a:lstStyle/>
                    <a:p>
                      <a:pPr algn="ctr" fontAlgn="b"/>
                      <a:r>
                        <a:rPr lang="en-US" sz="1400" u="none" strike="noStrike">
                          <a:effectLst/>
                        </a:rPr>
                        <a:t>History of Science</a:t>
                      </a:r>
                      <a:endParaRPr lang="en-US" sz="1400" b="0" i="0" u="none" strike="noStrike">
                        <a:solidFill>
                          <a:srgbClr val="000000"/>
                        </a:solidFill>
                        <a:effectLst/>
                        <a:latin typeface="Calibri" panose="020F0502020204030204" pitchFamily="34" charset="0"/>
                      </a:endParaRPr>
                    </a:p>
                  </a:txBody>
                  <a:tcPr marL="8771" marR="8771" marT="8771" marB="0" anchor="b"/>
                </a:tc>
                <a:tc>
                  <a:txBody>
                    <a:bodyPr/>
                    <a:lstStyle/>
                    <a:p>
                      <a:pPr algn="ct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8771" marR="8771" marT="8771"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8771" marR="8771" marT="8771" marB="0" anchor="b"/>
                </a:tc>
                <a:extLst>
                  <a:ext uri="{0D108BD9-81ED-4DB2-BD59-A6C34878D82A}">
                    <a16:rowId xmlns:a16="http://schemas.microsoft.com/office/drawing/2014/main" val="4281774943"/>
                  </a:ext>
                </a:extLst>
              </a:tr>
              <a:tr h="321418">
                <a:tc>
                  <a:txBody>
                    <a:bodyPr/>
                    <a:lstStyle/>
                    <a:p>
                      <a:pPr algn="ctr" fontAlgn="b"/>
                      <a:r>
                        <a:rPr lang="en-US" sz="1400" u="none" strike="noStrike">
                          <a:effectLst/>
                        </a:rPr>
                        <a:t>Anthropology</a:t>
                      </a:r>
                      <a:endParaRPr lang="en-US" sz="1400" b="0" i="0" u="none" strike="noStrike">
                        <a:solidFill>
                          <a:srgbClr val="000000"/>
                        </a:solidFill>
                        <a:effectLst/>
                        <a:latin typeface="Calibri" panose="020F0502020204030204" pitchFamily="34" charset="0"/>
                      </a:endParaRPr>
                    </a:p>
                  </a:txBody>
                  <a:tcPr marL="8771" marR="8771" marT="8771" marB="0" anchor="b"/>
                </a:tc>
                <a:tc>
                  <a:txBody>
                    <a:bodyPr/>
                    <a:lstStyle/>
                    <a:p>
                      <a:pPr algn="ct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8771" marR="8771" marT="8771"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8771" marR="8771" marT="8771" marB="0" anchor="b"/>
                </a:tc>
                <a:extLst>
                  <a:ext uri="{0D108BD9-81ED-4DB2-BD59-A6C34878D82A}">
                    <a16:rowId xmlns:a16="http://schemas.microsoft.com/office/drawing/2014/main" val="1423813411"/>
                  </a:ext>
                </a:extLst>
              </a:tr>
              <a:tr h="321418">
                <a:tc>
                  <a:txBody>
                    <a:bodyPr/>
                    <a:lstStyle/>
                    <a:p>
                      <a:pPr algn="ctr" fontAlgn="b"/>
                      <a:r>
                        <a:rPr lang="en-US" sz="1400" u="none" strike="noStrike">
                          <a:effectLst/>
                        </a:rPr>
                        <a:t>Sociology</a:t>
                      </a:r>
                      <a:endParaRPr lang="en-US" sz="1400" b="0" i="0" u="none" strike="noStrike">
                        <a:solidFill>
                          <a:srgbClr val="000000"/>
                        </a:solidFill>
                        <a:effectLst/>
                        <a:latin typeface="Calibri" panose="020F0502020204030204" pitchFamily="34" charset="0"/>
                      </a:endParaRPr>
                    </a:p>
                  </a:txBody>
                  <a:tcPr marL="8771" marR="8771" marT="8771" marB="0" anchor="b"/>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8771" marR="8771" marT="8771"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8771" marR="8771" marT="8771" marB="0" anchor="b"/>
                </a:tc>
                <a:extLst>
                  <a:ext uri="{0D108BD9-81ED-4DB2-BD59-A6C34878D82A}">
                    <a16:rowId xmlns:a16="http://schemas.microsoft.com/office/drawing/2014/main" val="2711780911"/>
                  </a:ext>
                </a:extLst>
              </a:tr>
              <a:tr h="321418">
                <a:tc>
                  <a:txBody>
                    <a:bodyPr/>
                    <a:lstStyle/>
                    <a:p>
                      <a:pPr algn="ctr" fontAlgn="b"/>
                      <a:r>
                        <a:rPr lang="en-US" sz="1400" u="none" strike="noStrike">
                          <a:effectLst/>
                        </a:rPr>
                        <a:t>Government</a:t>
                      </a:r>
                      <a:endParaRPr lang="en-US" sz="1400" b="0" i="0" u="none" strike="noStrike">
                        <a:solidFill>
                          <a:srgbClr val="000000"/>
                        </a:solidFill>
                        <a:effectLst/>
                        <a:latin typeface="Calibri" panose="020F0502020204030204" pitchFamily="34" charset="0"/>
                      </a:endParaRPr>
                    </a:p>
                  </a:txBody>
                  <a:tcPr marL="8771" marR="8771" marT="8771" marB="0" anchor="b"/>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8771" marR="8771" marT="8771"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8771" marR="8771" marT="8771" marB="0" anchor="b"/>
                </a:tc>
                <a:extLst>
                  <a:ext uri="{0D108BD9-81ED-4DB2-BD59-A6C34878D82A}">
                    <a16:rowId xmlns:a16="http://schemas.microsoft.com/office/drawing/2014/main" val="812536490"/>
                  </a:ext>
                </a:extLst>
              </a:tr>
              <a:tr h="321418">
                <a:tc>
                  <a:txBody>
                    <a:bodyPr/>
                    <a:lstStyle/>
                    <a:p>
                      <a:pPr algn="ctr" fontAlgn="b"/>
                      <a:r>
                        <a:rPr lang="en-US" sz="1400" u="none" strike="noStrike" dirty="0">
                          <a:effectLst/>
                          <a:highlight>
                            <a:srgbClr val="FFFF00"/>
                          </a:highlight>
                        </a:rPr>
                        <a:t>Engineering and Applied Sciences</a:t>
                      </a:r>
                      <a:endParaRPr lang="en-US" sz="1400" b="0" i="0" u="none" strike="noStrike" dirty="0">
                        <a:solidFill>
                          <a:srgbClr val="000000"/>
                        </a:solidFill>
                        <a:effectLst/>
                        <a:highlight>
                          <a:srgbClr val="FFFF00"/>
                        </a:highlight>
                        <a:latin typeface="Calibri" panose="020F0502020204030204" pitchFamily="34" charset="0"/>
                      </a:endParaRPr>
                    </a:p>
                  </a:txBody>
                  <a:tcPr marL="8771" marR="8771" marT="8771" marB="0" anchor="b"/>
                </a:tc>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8771" marR="8771" marT="8771" marB="0" anchor="b"/>
                </a:tc>
                <a:tc>
                  <a:txBody>
                    <a:bodyPr/>
                    <a:lstStyle/>
                    <a:p>
                      <a:pPr algn="ct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8771" marR="8771" marT="8771" marB="0" anchor="b"/>
                </a:tc>
                <a:extLst>
                  <a:ext uri="{0D108BD9-81ED-4DB2-BD59-A6C34878D82A}">
                    <a16:rowId xmlns:a16="http://schemas.microsoft.com/office/drawing/2014/main" val="2395480872"/>
                  </a:ext>
                </a:extLst>
              </a:tr>
              <a:tr h="321418">
                <a:tc>
                  <a:txBody>
                    <a:bodyPr/>
                    <a:lstStyle/>
                    <a:p>
                      <a:pPr algn="ctr" fontAlgn="b"/>
                      <a:r>
                        <a:rPr lang="en-US" sz="1400" u="none" strike="noStrike">
                          <a:effectLst/>
                        </a:rPr>
                        <a:t>Philosophy</a:t>
                      </a:r>
                      <a:endParaRPr lang="en-US" sz="1400" b="0" i="0" u="none" strike="noStrike">
                        <a:solidFill>
                          <a:srgbClr val="000000"/>
                        </a:solidFill>
                        <a:effectLst/>
                        <a:latin typeface="Calibri" panose="020F0502020204030204" pitchFamily="34" charset="0"/>
                      </a:endParaRPr>
                    </a:p>
                  </a:txBody>
                  <a:tcPr marL="8771" marR="8771" marT="8771" marB="0" anchor="b"/>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8771" marR="8771" marT="8771"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8771" marR="8771" marT="8771" marB="0" anchor="b"/>
                </a:tc>
                <a:extLst>
                  <a:ext uri="{0D108BD9-81ED-4DB2-BD59-A6C34878D82A}">
                    <a16:rowId xmlns:a16="http://schemas.microsoft.com/office/drawing/2014/main" val="145814273"/>
                  </a:ext>
                </a:extLst>
              </a:tr>
              <a:tr h="321418">
                <a:tc>
                  <a:txBody>
                    <a:bodyPr/>
                    <a:lstStyle/>
                    <a:p>
                      <a:pPr algn="ctr" fontAlgn="b"/>
                      <a:r>
                        <a:rPr lang="en-US" sz="1400" u="none" strike="noStrike" dirty="0">
                          <a:effectLst/>
                        </a:rPr>
                        <a:t>Organismic and Evolutionary Biology</a:t>
                      </a:r>
                      <a:endParaRPr lang="en-US" sz="1400" b="0" i="0" u="none" strike="noStrike" dirty="0">
                        <a:solidFill>
                          <a:srgbClr val="000000"/>
                        </a:solidFill>
                        <a:effectLst/>
                        <a:latin typeface="Calibri" panose="020F0502020204030204" pitchFamily="34" charset="0"/>
                      </a:endParaRPr>
                    </a:p>
                  </a:txBody>
                  <a:tcPr marL="8771" marR="8771" marT="8771"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8771" marR="8771" marT="8771" marB="0" anchor="b"/>
                </a:tc>
                <a:tc>
                  <a:txBody>
                    <a:bodyPr/>
                    <a:lstStyle/>
                    <a:p>
                      <a:pPr algn="ct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8771" marR="8771" marT="8771" marB="0" anchor="b"/>
                </a:tc>
                <a:extLst>
                  <a:ext uri="{0D108BD9-81ED-4DB2-BD59-A6C34878D82A}">
                    <a16:rowId xmlns:a16="http://schemas.microsoft.com/office/drawing/2014/main" val="1572204977"/>
                  </a:ext>
                </a:extLst>
              </a:tr>
              <a:tr h="321418">
                <a:tc>
                  <a:txBody>
                    <a:bodyPr/>
                    <a:lstStyle/>
                    <a:p>
                      <a:pPr algn="ctr" fontAlgn="b"/>
                      <a:r>
                        <a:rPr lang="en-US" sz="1400" u="none" strike="noStrike" dirty="0">
                          <a:effectLst/>
                        </a:rPr>
                        <a:t>English and American Literature and Language</a:t>
                      </a:r>
                      <a:endParaRPr lang="en-US" sz="1400" b="0" i="0" u="none" strike="noStrike" dirty="0">
                        <a:solidFill>
                          <a:srgbClr val="000000"/>
                        </a:solidFill>
                        <a:effectLst/>
                        <a:latin typeface="Calibri" panose="020F0502020204030204" pitchFamily="34" charset="0"/>
                      </a:endParaRPr>
                    </a:p>
                  </a:txBody>
                  <a:tcPr marL="8771" marR="8771" marT="8771"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8771" marR="8771" marT="8771"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771" marR="8771" marT="8771" marB="0" anchor="b"/>
                </a:tc>
                <a:extLst>
                  <a:ext uri="{0D108BD9-81ED-4DB2-BD59-A6C34878D82A}">
                    <a16:rowId xmlns:a16="http://schemas.microsoft.com/office/drawing/2014/main" val="3673486702"/>
                  </a:ext>
                </a:extLst>
              </a:tr>
              <a:tr h="321418">
                <a:tc>
                  <a:txBody>
                    <a:bodyPr/>
                    <a:lstStyle/>
                    <a:p>
                      <a:pPr algn="ctr" fontAlgn="b"/>
                      <a:r>
                        <a:rPr lang="en-US" sz="1400" b="0" i="0" u="none" strike="noStrike" dirty="0">
                          <a:solidFill>
                            <a:srgbClr val="000000"/>
                          </a:solidFill>
                          <a:effectLst/>
                          <a:latin typeface="+mn-lt"/>
                        </a:rPr>
                        <a:t>Other fields</a:t>
                      </a:r>
                    </a:p>
                  </a:txBody>
                  <a:tcPr marL="8771" marR="8771" marT="8771" marB="0" anchor="b"/>
                </a:tc>
                <a:tc>
                  <a:txBody>
                    <a:bodyPr/>
                    <a:lstStyle/>
                    <a:p>
                      <a:pPr algn="ctr" fontAlgn="b"/>
                      <a:r>
                        <a:rPr lang="en-US" sz="1400" b="0" i="0" u="none" strike="noStrike" dirty="0">
                          <a:solidFill>
                            <a:srgbClr val="000000"/>
                          </a:solidFill>
                          <a:effectLst/>
                          <a:latin typeface="+mn-lt"/>
                        </a:rPr>
                        <a:t>&lt; 1%</a:t>
                      </a:r>
                    </a:p>
                  </a:txBody>
                  <a:tcPr marL="8771" marR="8771" marT="8771" marB="0" anchor="b"/>
                </a:tc>
                <a:tc>
                  <a:txBody>
                    <a:bodyPr/>
                    <a:lstStyle/>
                    <a:p>
                      <a:pPr algn="ctr" fontAlgn="b"/>
                      <a:r>
                        <a:rPr lang="en-US" sz="1400" b="0" i="0" u="none" strike="noStrike" dirty="0">
                          <a:solidFill>
                            <a:srgbClr val="000000"/>
                          </a:solidFill>
                          <a:effectLst/>
                          <a:latin typeface="+mn-lt"/>
                        </a:rPr>
                        <a:t>52%</a:t>
                      </a:r>
                    </a:p>
                  </a:txBody>
                  <a:tcPr marL="8771" marR="8771" marT="8771" marB="0" anchor="b"/>
                </a:tc>
                <a:extLst>
                  <a:ext uri="{0D108BD9-81ED-4DB2-BD59-A6C34878D82A}">
                    <a16:rowId xmlns:a16="http://schemas.microsoft.com/office/drawing/2014/main" val="2685226652"/>
                  </a:ext>
                </a:extLst>
              </a:tr>
            </a:tbl>
          </a:graphicData>
        </a:graphic>
      </p:graphicFrame>
      <p:sp>
        <p:nvSpPr>
          <p:cNvPr id="6" name="TextBox 5">
            <a:extLst>
              <a:ext uri="{FF2B5EF4-FFF2-40B4-BE49-F238E27FC236}">
                <a16:creationId xmlns:a16="http://schemas.microsoft.com/office/drawing/2014/main" id="{40D95827-8B57-293B-E1E5-46AD21ED1AFF}"/>
              </a:ext>
            </a:extLst>
          </p:cNvPr>
          <p:cNvSpPr txBox="1"/>
          <p:nvPr/>
        </p:nvSpPr>
        <p:spPr>
          <a:xfrm>
            <a:off x="2091690" y="5402990"/>
            <a:ext cx="8156449" cy="646331"/>
          </a:xfrm>
          <a:prstGeom prst="rect">
            <a:avLst/>
          </a:prstGeom>
          <a:noFill/>
        </p:spPr>
        <p:txBody>
          <a:bodyPr wrap="square" rtlCol="0">
            <a:spAutoFit/>
          </a:bodyPr>
          <a:lstStyle/>
          <a:p>
            <a:r>
              <a:rPr lang="en-US" i="1" dirty="0"/>
              <a:t>Implication: OA users (e.g. the public) are more interested in social sciences, yet repositories are more inclusive of physical and biological sciences. </a:t>
            </a:r>
          </a:p>
        </p:txBody>
      </p:sp>
      <p:sp>
        <p:nvSpPr>
          <p:cNvPr id="3" name="Slide Number Placeholder 2">
            <a:extLst>
              <a:ext uri="{FF2B5EF4-FFF2-40B4-BE49-F238E27FC236}">
                <a16:creationId xmlns:a16="http://schemas.microsoft.com/office/drawing/2014/main" id="{4A29ECCC-F2FB-412F-A177-80692DD3F4D2}"/>
              </a:ext>
            </a:extLst>
          </p:cNvPr>
          <p:cNvSpPr>
            <a:spLocks noGrp="1"/>
          </p:cNvSpPr>
          <p:nvPr>
            <p:ph type="sldNum" sz="quarter" idx="12"/>
          </p:nvPr>
        </p:nvSpPr>
        <p:spPr/>
        <p:txBody>
          <a:bodyPr/>
          <a:lstStyle/>
          <a:p>
            <a:fld id="{AE678206-0642-9F48-9727-6B519CB285FA}" type="slidenum">
              <a:rPr lang="en-US" smtClean="0"/>
              <a:t>31</a:t>
            </a:fld>
            <a:endParaRPr lang="en-US"/>
          </a:p>
        </p:txBody>
      </p:sp>
    </p:spTree>
    <p:extLst>
      <p:ext uri="{BB962C8B-B14F-4D97-AF65-F5344CB8AC3E}">
        <p14:creationId xmlns:p14="http://schemas.microsoft.com/office/powerpoint/2010/main" val="2961213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a:xfrm>
            <a:off x="1553634" y="-100361"/>
            <a:ext cx="9084733" cy="1014761"/>
          </a:xfrm>
        </p:spPr>
        <p:txBody>
          <a:bodyPr>
            <a:normAutofit/>
          </a:bodyPr>
          <a:lstStyle/>
          <a:p>
            <a:r>
              <a:rPr lang="en-US" sz="3200" dirty="0"/>
              <a:t>RQ2b Text Analysis: Sentiment / Emotion </a:t>
            </a:r>
          </a:p>
        </p:txBody>
      </p:sp>
      <p:pic>
        <p:nvPicPr>
          <p:cNvPr id="1026" name="Picture 2" descr="Image preview">
            <a:extLst>
              <a:ext uri="{FF2B5EF4-FFF2-40B4-BE49-F238E27FC236}">
                <a16:creationId xmlns:a16="http://schemas.microsoft.com/office/drawing/2014/main" id="{EF72A586-DFE8-FE06-84CB-F56F5EC530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4530" y="1573093"/>
            <a:ext cx="8837910" cy="51613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830AFAF-F7A1-38B0-B9EF-F9E7BFA9C1AD}"/>
              </a:ext>
            </a:extLst>
          </p:cNvPr>
          <p:cNvSpPr txBox="1"/>
          <p:nvPr/>
        </p:nvSpPr>
        <p:spPr>
          <a:xfrm>
            <a:off x="1956485" y="806355"/>
            <a:ext cx="7747745" cy="646331"/>
          </a:xfrm>
          <a:prstGeom prst="rect">
            <a:avLst/>
          </a:prstGeom>
          <a:noFill/>
        </p:spPr>
        <p:txBody>
          <a:bodyPr wrap="square" rtlCol="0">
            <a:spAutoFit/>
          </a:bodyPr>
          <a:lstStyle/>
          <a:p>
            <a:pPr algn="ctr"/>
            <a:r>
              <a:rPr lang="en-US" b="1" dirty="0"/>
              <a:t>Emotional sentiment expressed by Harvard DASH Story Commenters (NRC lexicon)</a:t>
            </a:r>
            <a:endParaRPr lang="en-US" dirty="0"/>
          </a:p>
        </p:txBody>
      </p:sp>
    </p:spTree>
    <p:extLst>
      <p:ext uri="{BB962C8B-B14F-4D97-AF65-F5344CB8AC3E}">
        <p14:creationId xmlns:p14="http://schemas.microsoft.com/office/powerpoint/2010/main" val="1623672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a:xfrm>
            <a:off x="1599354" y="-36353"/>
            <a:ext cx="9084733" cy="1014761"/>
          </a:xfrm>
        </p:spPr>
        <p:txBody>
          <a:bodyPr>
            <a:normAutofit/>
          </a:bodyPr>
          <a:lstStyle/>
          <a:p>
            <a:r>
              <a:rPr lang="en-US" dirty="0"/>
              <a:t>RQ2b Text Analysis: Sentiment / Emotion</a:t>
            </a:r>
          </a:p>
        </p:txBody>
      </p:sp>
      <p:sp>
        <p:nvSpPr>
          <p:cNvPr id="5" name="TextBox 4">
            <a:extLst>
              <a:ext uri="{FF2B5EF4-FFF2-40B4-BE49-F238E27FC236}">
                <a16:creationId xmlns:a16="http://schemas.microsoft.com/office/drawing/2014/main" id="{25E8BC69-17ED-09FA-2014-CBA5C83E9152}"/>
              </a:ext>
            </a:extLst>
          </p:cNvPr>
          <p:cNvSpPr txBox="1"/>
          <p:nvPr/>
        </p:nvSpPr>
        <p:spPr>
          <a:xfrm>
            <a:off x="9045805" y="1687809"/>
            <a:ext cx="2715768" cy="923330"/>
          </a:xfrm>
          <a:prstGeom prst="rect">
            <a:avLst/>
          </a:prstGeom>
          <a:noFill/>
        </p:spPr>
        <p:txBody>
          <a:bodyPr wrap="square" rtlCol="0">
            <a:spAutoFit/>
          </a:bodyPr>
          <a:lstStyle/>
          <a:p>
            <a:r>
              <a:rPr lang="en-US" b="1" dirty="0"/>
              <a:t>Words associated with “trust” sentiment in DASH stories</a:t>
            </a:r>
            <a:endParaRPr lang="en-US" dirty="0"/>
          </a:p>
        </p:txBody>
      </p:sp>
      <p:pic>
        <p:nvPicPr>
          <p:cNvPr id="8" name="Picture 7" descr="A close-up of words&#10;&#10;Description automatically generated with medium confidence">
            <a:extLst>
              <a:ext uri="{FF2B5EF4-FFF2-40B4-BE49-F238E27FC236}">
                <a16:creationId xmlns:a16="http://schemas.microsoft.com/office/drawing/2014/main" id="{DD3E8850-1E19-976F-F1DE-916F5D8DBEAE}"/>
              </a:ext>
            </a:extLst>
          </p:cNvPr>
          <p:cNvPicPr>
            <a:picLocks noChangeAspect="1"/>
          </p:cNvPicPr>
          <p:nvPr/>
        </p:nvPicPr>
        <p:blipFill>
          <a:blip r:embed="rId2"/>
          <a:stretch>
            <a:fillRect/>
          </a:stretch>
        </p:blipFill>
        <p:spPr>
          <a:xfrm>
            <a:off x="2039112" y="812929"/>
            <a:ext cx="7006693" cy="5886576"/>
          </a:xfrm>
          <a:prstGeom prst="rect">
            <a:avLst/>
          </a:prstGeom>
        </p:spPr>
      </p:pic>
    </p:spTree>
    <p:extLst>
      <p:ext uri="{BB962C8B-B14F-4D97-AF65-F5344CB8AC3E}">
        <p14:creationId xmlns:p14="http://schemas.microsoft.com/office/powerpoint/2010/main" val="3259282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a:xfrm>
            <a:off x="2236026" y="-146081"/>
            <a:ext cx="9084733" cy="1014761"/>
          </a:xfrm>
        </p:spPr>
        <p:txBody>
          <a:bodyPr>
            <a:normAutofit/>
          </a:bodyPr>
          <a:lstStyle/>
          <a:p>
            <a:r>
              <a:rPr lang="en-US" dirty="0"/>
              <a:t>RQ2b Text Analysis: Sentiment / Emotion</a:t>
            </a:r>
          </a:p>
        </p:txBody>
      </p:sp>
      <p:pic>
        <p:nvPicPr>
          <p:cNvPr id="2050" name="Picture 2" descr="Image preview">
            <a:extLst>
              <a:ext uri="{FF2B5EF4-FFF2-40B4-BE49-F238E27FC236}">
                <a16:creationId xmlns:a16="http://schemas.microsoft.com/office/drawing/2014/main" id="{63877D03-2629-A2BE-5F0F-E6B1FA8115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382" y="548238"/>
            <a:ext cx="11449876" cy="6181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5E8BC69-17ED-09FA-2014-CBA5C83E9152}"/>
              </a:ext>
            </a:extLst>
          </p:cNvPr>
          <p:cNvSpPr txBox="1"/>
          <p:nvPr/>
        </p:nvSpPr>
        <p:spPr>
          <a:xfrm>
            <a:off x="8991104" y="1371614"/>
            <a:ext cx="2761488" cy="1938992"/>
          </a:xfrm>
          <a:prstGeom prst="rect">
            <a:avLst/>
          </a:prstGeom>
          <a:noFill/>
        </p:spPr>
        <p:txBody>
          <a:bodyPr wrap="square" rtlCol="0">
            <a:spAutoFit/>
          </a:bodyPr>
          <a:lstStyle/>
          <a:p>
            <a:r>
              <a:rPr lang="en-US" sz="2400" b="1" dirty="0"/>
              <a:t>Words associated with “anger” sentiment in DASH stories</a:t>
            </a:r>
            <a:endParaRPr lang="en-US" sz="2400" dirty="0"/>
          </a:p>
        </p:txBody>
      </p:sp>
    </p:spTree>
    <p:extLst>
      <p:ext uri="{BB962C8B-B14F-4D97-AF65-F5344CB8AC3E}">
        <p14:creationId xmlns:p14="http://schemas.microsoft.com/office/powerpoint/2010/main" val="2943801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a:xfrm>
            <a:off x="2179481" y="-109505"/>
            <a:ext cx="9084733" cy="1014761"/>
          </a:xfrm>
        </p:spPr>
        <p:txBody>
          <a:bodyPr>
            <a:normAutofit/>
          </a:bodyPr>
          <a:lstStyle/>
          <a:p>
            <a:r>
              <a:rPr lang="en-US" sz="3200" dirty="0"/>
              <a:t>RQ2b Text Analysis: Sentiment / Emotion</a:t>
            </a:r>
          </a:p>
        </p:txBody>
      </p:sp>
      <p:pic>
        <p:nvPicPr>
          <p:cNvPr id="3076" name="Picture 4" descr="Image preview">
            <a:extLst>
              <a:ext uri="{FF2B5EF4-FFF2-40B4-BE49-F238E27FC236}">
                <a16:creationId xmlns:a16="http://schemas.microsoft.com/office/drawing/2014/main" id="{0BF03DF1-FF61-7229-FF7A-60C806176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728" y="830914"/>
            <a:ext cx="8974095" cy="52457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450880E-AE9A-3176-452F-F28DED0A8B4A}"/>
              </a:ext>
            </a:extLst>
          </p:cNvPr>
          <p:cNvSpPr txBox="1"/>
          <p:nvPr/>
        </p:nvSpPr>
        <p:spPr>
          <a:xfrm>
            <a:off x="8803759" y="1644323"/>
            <a:ext cx="2981786" cy="1477328"/>
          </a:xfrm>
          <a:prstGeom prst="rect">
            <a:avLst/>
          </a:prstGeom>
          <a:noFill/>
        </p:spPr>
        <p:txBody>
          <a:bodyPr wrap="square" rtlCol="0">
            <a:spAutoFit/>
          </a:bodyPr>
          <a:lstStyle/>
          <a:p>
            <a:r>
              <a:rPr lang="en-US" sz="2400" b="1" dirty="0">
                <a:solidFill>
                  <a:srgbClr val="000000"/>
                </a:solidFill>
                <a:latin typeface="Calibri" panose="020F0502020204030204" pitchFamily="34" charset="0"/>
              </a:rPr>
              <a:t>Words associated with "joy" sentiment in DASH stories</a:t>
            </a:r>
            <a:endParaRPr lang="en-US" sz="2400"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934959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5B876-C2EB-5C2E-A424-5BD2F63011AA}"/>
              </a:ext>
            </a:extLst>
          </p:cNvPr>
          <p:cNvSpPr>
            <a:spLocks noGrp="1"/>
          </p:cNvSpPr>
          <p:nvPr>
            <p:ph type="title"/>
          </p:nvPr>
        </p:nvSpPr>
        <p:spPr>
          <a:xfrm>
            <a:off x="1642654" y="1948985"/>
            <a:ext cx="8906692" cy="2960028"/>
          </a:xfrm>
        </p:spPr>
        <p:txBody>
          <a:bodyPr/>
          <a:lstStyle/>
          <a:p>
            <a:pPr algn="ctr"/>
            <a:r>
              <a:rPr lang="en-US" dirty="0"/>
              <a:t>Study Implications</a:t>
            </a:r>
          </a:p>
        </p:txBody>
      </p:sp>
    </p:spTree>
    <p:extLst>
      <p:ext uri="{BB962C8B-B14F-4D97-AF65-F5344CB8AC3E}">
        <p14:creationId xmlns:p14="http://schemas.microsoft.com/office/powerpoint/2010/main" val="136525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B86D15-F767-04EA-6B75-7E3D3D3BDC20}"/>
              </a:ext>
            </a:extLst>
          </p:cNvPr>
          <p:cNvSpPr>
            <a:spLocks noGrp="1"/>
          </p:cNvSpPr>
          <p:nvPr>
            <p:ph idx="1"/>
          </p:nvPr>
        </p:nvSpPr>
        <p:spPr>
          <a:xfrm>
            <a:off x="121417" y="714615"/>
            <a:ext cx="11797312" cy="5922666"/>
          </a:xfrm>
        </p:spPr>
        <p:txBody>
          <a:bodyPr>
            <a:normAutofit/>
          </a:bodyPr>
          <a:lstStyle/>
          <a:p>
            <a:pPr marL="0" indent="0">
              <a:buNone/>
            </a:pPr>
            <a:endParaRPr lang="en-US" sz="2000" dirty="0"/>
          </a:p>
          <a:p>
            <a:pPr lvl="1"/>
            <a:r>
              <a:rPr lang="en-US" sz="2600" dirty="0"/>
              <a:t>The 2011 NASEM open access policy resulted in non-researcher, public downloads of scientific research. </a:t>
            </a:r>
          </a:p>
          <a:p>
            <a:pPr marL="457200" lvl="1" indent="0">
              <a:buNone/>
            </a:pPr>
            <a:endParaRPr lang="en-US" sz="2600" dirty="0"/>
          </a:p>
          <a:p>
            <a:pPr lvl="1"/>
            <a:r>
              <a:rPr lang="en-US" sz="2600" dirty="0"/>
              <a:t>Initial public interest in NASEM reports has gradually faded.</a:t>
            </a:r>
          </a:p>
          <a:p>
            <a:endParaRPr lang="en-US" sz="2600" dirty="0"/>
          </a:p>
          <a:p>
            <a:pPr lvl="1"/>
            <a:r>
              <a:rPr lang="en-US" sz="2600" dirty="0"/>
              <a:t>The use of Harvard DASH OA driven by in-the-moment life needs. </a:t>
            </a:r>
          </a:p>
          <a:p>
            <a:pPr marL="0" indent="0">
              <a:buNone/>
            </a:pPr>
            <a:endParaRPr lang="en-US" sz="2600" dirty="0"/>
          </a:p>
          <a:p>
            <a:pPr lvl="1"/>
            <a:r>
              <a:rPr lang="en-US" sz="2600" dirty="0"/>
              <a:t>A secondary consideration among DASH users is desire for high-quality, scholarly sources (”Cultural or Cognitive Capital”).</a:t>
            </a:r>
          </a:p>
          <a:p>
            <a:pPr marL="0" indent="0">
              <a:buNone/>
            </a:pPr>
            <a:endParaRPr lang="en-US" sz="2600" dirty="0"/>
          </a:p>
          <a:p>
            <a:pPr lvl="1"/>
            <a:r>
              <a:rPr lang="en-US" sz="2600" dirty="0"/>
              <a:t>Lack of “material capital” is not a primary driver of DASH OA use.  </a:t>
            </a:r>
          </a:p>
          <a:p>
            <a:pPr lvl="1"/>
            <a:endParaRPr lang="en-US" sz="2600" dirty="0"/>
          </a:p>
          <a:p>
            <a:pPr lvl="1"/>
            <a:r>
              <a:rPr lang="en-US" sz="2600" dirty="0"/>
              <a:t>Sentiment analysis indicates “trust” and positive affect are predominant. </a:t>
            </a:r>
          </a:p>
          <a:p>
            <a:pPr lvl="1"/>
            <a:endParaRPr lang="en-US" sz="2400" dirty="0"/>
          </a:p>
          <a:p>
            <a:pPr marL="457200" lvl="1" indent="0">
              <a:buNone/>
            </a:pPr>
            <a:endParaRPr lang="en-US" sz="2400" dirty="0"/>
          </a:p>
          <a:p>
            <a:pPr marL="457200" lvl="1" indent="0">
              <a:buNone/>
            </a:pPr>
            <a:endParaRPr lang="en-US" sz="2400" dirty="0"/>
          </a:p>
        </p:txBody>
      </p:sp>
      <p:sp>
        <p:nvSpPr>
          <p:cNvPr id="3" name="Title 2">
            <a:extLst>
              <a:ext uri="{FF2B5EF4-FFF2-40B4-BE49-F238E27FC236}">
                <a16:creationId xmlns:a16="http://schemas.microsoft.com/office/drawing/2014/main" id="{B9440CB7-1E29-9893-FCEB-9947FCBE1484}"/>
              </a:ext>
            </a:extLst>
          </p:cNvPr>
          <p:cNvSpPr>
            <a:spLocks noGrp="1"/>
          </p:cNvSpPr>
          <p:nvPr>
            <p:ph type="title"/>
          </p:nvPr>
        </p:nvSpPr>
        <p:spPr>
          <a:xfrm>
            <a:off x="370367" y="-69286"/>
            <a:ext cx="11430000" cy="1014761"/>
          </a:xfrm>
        </p:spPr>
        <p:txBody>
          <a:bodyPr>
            <a:normAutofit/>
          </a:bodyPr>
          <a:lstStyle/>
          <a:p>
            <a:r>
              <a:rPr lang="en-US" sz="4000" dirty="0"/>
              <a:t>Results</a:t>
            </a:r>
          </a:p>
        </p:txBody>
      </p:sp>
      <p:sp>
        <p:nvSpPr>
          <p:cNvPr id="4" name="Title 2">
            <a:extLst>
              <a:ext uri="{FF2B5EF4-FFF2-40B4-BE49-F238E27FC236}">
                <a16:creationId xmlns:a16="http://schemas.microsoft.com/office/drawing/2014/main" id="{BBAC3455-4F94-F4B2-BE22-25533E750012}"/>
              </a:ext>
            </a:extLst>
          </p:cNvPr>
          <p:cNvSpPr txBox="1">
            <a:spLocks/>
          </p:cNvSpPr>
          <p:nvPr/>
        </p:nvSpPr>
        <p:spPr>
          <a:xfrm>
            <a:off x="370367" y="3452648"/>
            <a:ext cx="11430000"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endParaRPr lang="en-US" sz="4000" dirty="0"/>
          </a:p>
        </p:txBody>
      </p:sp>
    </p:spTree>
    <p:extLst>
      <p:ext uri="{BB962C8B-B14F-4D97-AF65-F5344CB8AC3E}">
        <p14:creationId xmlns:p14="http://schemas.microsoft.com/office/powerpoint/2010/main" val="2426169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E3B4D-AC64-D5FA-4034-98DE4846D8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365C06-D62A-34A1-EF87-C4B0EECD248B}"/>
              </a:ext>
            </a:extLst>
          </p:cNvPr>
          <p:cNvSpPr>
            <a:spLocks noGrp="1"/>
          </p:cNvSpPr>
          <p:nvPr>
            <p:ph type="title"/>
          </p:nvPr>
        </p:nvSpPr>
        <p:spPr>
          <a:xfrm>
            <a:off x="886691" y="692727"/>
            <a:ext cx="10764982" cy="5029200"/>
          </a:xfrm>
        </p:spPr>
        <p:txBody>
          <a:bodyPr>
            <a:normAutofit/>
          </a:bodyPr>
          <a:lstStyle/>
          <a:p>
            <a:pPr algn="ctr"/>
            <a:r>
              <a:rPr lang="en-US" dirty="0"/>
              <a:t>Work in Process:</a:t>
            </a:r>
            <a:br>
              <a:rPr lang="en-US" dirty="0"/>
            </a:br>
            <a:br>
              <a:rPr lang="en-US" sz="3100" dirty="0"/>
            </a:br>
            <a:r>
              <a:rPr lang="en-US" sz="3100" b="0" dirty="0">
                <a:solidFill>
                  <a:schemeClr val="tx1"/>
                </a:solidFill>
              </a:rPr>
              <a:t>Public Use of Openly Accessible Monographs</a:t>
            </a:r>
            <a:br>
              <a:rPr lang="en-US" sz="3100" b="0" dirty="0">
                <a:solidFill>
                  <a:schemeClr val="tx1"/>
                </a:solidFill>
              </a:rPr>
            </a:br>
            <a:br>
              <a:rPr lang="en-US" sz="3100" b="0" dirty="0">
                <a:solidFill>
                  <a:schemeClr val="tx1"/>
                </a:solidFill>
              </a:rPr>
            </a:br>
            <a:r>
              <a:rPr lang="en-US" sz="3100" b="0" dirty="0">
                <a:solidFill>
                  <a:schemeClr val="tx1"/>
                </a:solidFill>
              </a:rPr>
              <a:t>Analyzing the public impact of University of Michigan’s Fulcrum OA Monograph Platform</a:t>
            </a:r>
            <a:br>
              <a:rPr lang="en-US" sz="3100" b="0" dirty="0">
                <a:solidFill>
                  <a:schemeClr val="tx1"/>
                </a:solidFill>
              </a:rPr>
            </a:br>
            <a:br>
              <a:rPr lang="en-US" sz="3100" b="0" dirty="0">
                <a:solidFill>
                  <a:schemeClr val="tx1"/>
                </a:solidFill>
              </a:rPr>
            </a:br>
            <a:r>
              <a:rPr lang="en-US" sz="3100" b="0" dirty="0">
                <a:solidFill>
                  <a:schemeClr val="tx1"/>
                </a:solidFill>
              </a:rPr>
              <a:t>With Diana Hicks (Georgia Tech)</a:t>
            </a:r>
            <a:br>
              <a:rPr lang="en-US" sz="3100" b="0" dirty="0">
                <a:solidFill>
                  <a:schemeClr val="tx1"/>
                </a:solidFill>
              </a:rPr>
            </a:br>
            <a:r>
              <a:rPr lang="en-US" sz="3100" b="0" dirty="0">
                <a:solidFill>
                  <a:schemeClr val="tx1"/>
                </a:solidFill>
              </a:rPr>
              <a:t> and Charles Watkinson (Michigan)</a:t>
            </a:r>
          </a:p>
        </p:txBody>
      </p:sp>
    </p:spTree>
    <p:extLst>
      <p:ext uri="{BB962C8B-B14F-4D97-AF65-F5344CB8AC3E}">
        <p14:creationId xmlns:p14="http://schemas.microsoft.com/office/powerpoint/2010/main" val="2645764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87C1E8-D655-43C1-9416-DA8FD1097556}"/>
              </a:ext>
            </a:extLst>
          </p:cNvPr>
          <p:cNvSpPr>
            <a:spLocks noGrp="1"/>
          </p:cNvSpPr>
          <p:nvPr>
            <p:ph type="title"/>
          </p:nvPr>
        </p:nvSpPr>
        <p:spPr>
          <a:xfrm>
            <a:off x="831850" y="-1529628"/>
            <a:ext cx="10515600" cy="2852737"/>
          </a:xfrm>
        </p:spPr>
        <p:txBody>
          <a:bodyPr>
            <a:normAutofit/>
          </a:bodyPr>
          <a:lstStyle/>
          <a:p>
            <a:r>
              <a:rPr lang="en-US" sz="4800" dirty="0"/>
              <a:t>Public motivation</a:t>
            </a:r>
          </a:p>
        </p:txBody>
      </p:sp>
      <p:sp>
        <p:nvSpPr>
          <p:cNvPr id="4" name="Text Placeholder 3">
            <a:extLst>
              <a:ext uri="{FF2B5EF4-FFF2-40B4-BE49-F238E27FC236}">
                <a16:creationId xmlns:a16="http://schemas.microsoft.com/office/drawing/2014/main" id="{E8BC1280-538B-BA68-C2DF-FDB82872518B}"/>
              </a:ext>
            </a:extLst>
          </p:cNvPr>
          <p:cNvSpPr>
            <a:spLocks noGrp="1"/>
          </p:cNvSpPr>
          <p:nvPr>
            <p:ph type="body" idx="1"/>
          </p:nvPr>
        </p:nvSpPr>
        <p:spPr>
          <a:xfrm>
            <a:off x="838200" y="2507673"/>
            <a:ext cx="10515600" cy="4184072"/>
          </a:xfrm>
        </p:spPr>
        <p:txBody>
          <a:bodyPr>
            <a:normAutofit/>
          </a:bodyPr>
          <a:lstStyle/>
          <a:p>
            <a:pPr algn="ctr"/>
            <a:r>
              <a:rPr lang="en-US" sz="4000" dirty="0"/>
              <a:t>Why does the public read open access books published by university presses? </a:t>
            </a:r>
          </a:p>
          <a:p>
            <a:pPr algn="ctr"/>
            <a:endParaRPr lang="en-US" sz="3200" dirty="0"/>
          </a:p>
          <a:p>
            <a:pPr algn="ctr"/>
            <a:endParaRPr lang="en-US" sz="3200" dirty="0"/>
          </a:p>
          <a:p>
            <a:pPr algn="ctr"/>
            <a:endParaRPr lang="en-US" sz="3200" dirty="0"/>
          </a:p>
        </p:txBody>
      </p:sp>
    </p:spTree>
    <p:extLst>
      <p:ext uri="{BB962C8B-B14F-4D97-AF65-F5344CB8AC3E}">
        <p14:creationId xmlns:p14="http://schemas.microsoft.com/office/powerpoint/2010/main" val="19301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a:xfrm>
            <a:off x="1129238" y="-10392"/>
            <a:ext cx="8393900" cy="834056"/>
          </a:xfrm>
        </p:spPr>
        <p:txBody>
          <a:bodyPr/>
          <a:lstStyle/>
          <a:p>
            <a:r>
              <a:rPr lang="en-US" dirty="0"/>
              <a:t>OA Policy Statements</a:t>
            </a:r>
          </a:p>
        </p:txBody>
      </p:sp>
      <p:sp>
        <p:nvSpPr>
          <p:cNvPr id="2" name="Oval 1">
            <a:extLst>
              <a:ext uri="{FF2B5EF4-FFF2-40B4-BE49-F238E27FC236}">
                <a16:creationId xmlns:a16="http://schemas.microsoft.com/office/drawing/2014/main" id="{6DB1E040-A7E1-1AA0-FB03-5F175B85899B}"/>
              </a:ext>
            </a:extLst>
          </p:cNvPr>
          <p:cNvSpPr/>
          <p:nvPr/>
        </p:nvSpPr>
        <p:spPr>
          <a:xfrm>
            <a:off x="7836309" y="1623835"/>
            <a:ext cx="688258" cy="44245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Table&#10;&#10;Description automatically generated">
            <a:extLst>
              <a:ext uri="{FF2B5EF4-FFF2-40B4-BE49-F238E27FC236}">
                <a16:creationId xmlns:a16="http://schemas.microsoft.com/office/drawing/2014/main" id="{E0EE4ABE-E472-147D-9EB0-98E485FD9779}"/>
              </a:ext>
            </a:extLst>
          </p:cNvPr>
          <p:cNvPicPr>
            <a:picLocks noChangeAspect="1"/>
          </p:cNvPicPr>
          <p:nvPr/>
        </p:nvPicPr>
        <p:blipFill>
          <a:blip r:embed="rId2"/>
          <a:stretch>
            <a:fillRect/>
          </a:stretch>
        </p:blipFill>
        <p:spPr>
          <a:xfrm>
            <a:off x="1129238" y="863278"/>
            <a:ext cx="8510345" cy="5131443"/>
          </a:xfrm>
          <a:prstGeom prst="rect">
            <a:avLst/>
          </a:prstGeom>
        </p:spPr>
      </p:pic>
      <p:sp>
        <p:nvSpPr>
          <p:cNvPr id="7" name="TextBox 6">
            <a:extLst>
              <a:ext uri="{FF2B5EF4-FFF2-40B4-BE49-F238E27FC236}">
                <a16:creationId xmlns:a16="http://schemas.microsoft.com/office/drawing/2014/main" id="{66F95107-0F5F-C781-0BD2-A4401924D40D}"/>
              </a:ext>
            </a:extLst>
          </p:cNvPr>
          <p:cNvSpPr txBox="1"/>
          <p:nvPr/>
        </p:nvSpPr>
        <p:spPr>
          <a:xfrm>
            <a:off x="1809750" y="6256869"/>
            <a:ext cx="7663392" cy="646331"/>
          </a:xfrm>
          <a:prstGeom prst="rect">
            <a:avLst/>
          </a:prstGeom>
          <a:noFill/>
        </p:spPr>
        <p:txBody>
          <a:bodyPr wrap="square" rtlCol="0">
            <a:spAutoFit/>
          </a:bodyPr>
          <a:lstStyle/>
          <a:p>
            <a:r>
              <a:rPr lang="en-US" sz="1200" dirty="0" err="1"/>
              <a:t>ElSabry</a:t>
            </a:r>
            <a:r>
              <a:rPr lang="en-US" sz="1200" dirty="0"/>
              <a:t> (2017). “Claims About Benefits of Open Access to Society (Beyond Academia)” in </a:t>
            </a:r>
            <a:r>
              <a:rPr lang="en-US" sz="1200" i="1" dirty="0"/>
              <a:t>Expanding Perspectives on Open Science</a:t>
            </a:r>
            <a:r>
              <a:rPr lang="en-US" sz="1200" dirty="0"/>
              <a:t>. </a:t>
            </a:r>
            <a:r>
              <a:rPr lang="en-US" sz="1200" dirty="0">
                <a:hlinkClick r:id="rId3"/>
              </a:rPr>
              <a:t>https://ebooks.iospress.nl/pdf/doi/10.3233/978-1-61499-769-6-34</a:t>
            </a:r>
            <a:endParaRPr lang="en-US" sz="1200" dirty="0"/>
          </a:p>
          <a:p>
            <a:endParaRPr lang="en-US" sz="1200" dirty="0"/>
          </a:p>
        </p:txBody>
      </p:sp>
      <p:sp>
        <p:nvSpPr>
          <p:cNvPr id="8" name="TextBox 7">
            <a:extLst>
              <a:ext uri="{FF2B5EF4-FFF2-40B4-BE49-F238E27FC236}">
                <a16:creationId xmlns:a16="http://schemas.microsoft.com/office/drawing/2014/main" id="{6EE02BB5-D914-5972-881C-82D00CE06810}"/>
              </a:ext>
            </a:extLst>
          </p:cNvPr>
          <p:cNvSpPr txBox="1"/>
          <p:nvPr/>
        </p:nvSpPr>
        <p:spPr>
          <a:xfrm>
            <a:off x="7759016" y="5757337"/>
            <a:ext cx="1464734" cy="276999"/>
          </a:xfrm>
          <a:prstGeom prst="rect">
            <a:avLst/>
          </a:prstGeom>
          <a:noFill/>
        </p:spPr>
        <p:txBody>
          <a:bodyPr wrap="square" rtlCol="0">
            <a:spAutoFit/>
          </a:bodyPr>
          <a:lstStyle/>
          <a:p>
            <a:r>
              <a:rPr lang="en-US" sz="1200" dirty="0"/>
              <a:t>(</a:t>
            </a:r>
            <a:r>
              <a:rPr lang="en-US" sz="1200" dirty="0" err="1"/>
              <a:t>ElSabry</a:t>
            </a:r>
            <a:r>
              <a:rPr lang="en-US" sz="1200" dirty="0"/>
              <a:t>, 2017)</a:t>
            </a:r>
          </a:p>
        </p:txBody>
      </p:sp>
      <p:sp>
        <p:nvSpPr>
          <p:cNvPr id="3" name="Oval 2">
            <a:extLst>
              <a:ext uri="{FF2B5EF4-FFF2-40B4-BE49-F238E27FC236}">
                <a16:creationId xmlns:a16="http://schemas.microsoft.com/office/drawing/2014/main" id="{6D694F2B-C2FB-40AA-63AD-66D9FF97AA89}"/>
              </a:ext>
            </a:extLst>
          </p:cNvPr>
          <p:cNvSpPr/>
          <p:nvPr/>
        </p:nvSpPr>
        <p:spPr>
          <a:xfrm>
            <a:off x="7993762" y="1781861"/>
            <a:ext cx="825910" cy="277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Oval 8">
            <a:extLst>
              <a:ext uri="{FF2B5EF4-FFF2-40B4-BE49-F238E27FC236}">
                <a16:creationId xmlns:a16="http://schemas.microsoft.com/office/drawing/2014/main" id="{666C2BE1-5538-E465-BBCA-78BD08FA9F09}"/>
              </a:ext>
            </a:extLst>
          </p:cNvPr>
          <p:cNvSpPr/>
          <p:nvPr/>
        </p:nvSpPr>
        <p:spPr>
          <a:xfrm>
            <a:off x="5797546" y="2070436"/>
            <a:ext cx="1195702" cy="4983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2B208DE-01BA-2F22-FD09-7E7B1F4B6608}"/>
              </a:ext>
            </a:extLst>
          </p:cNvPr>
          <p:cNvSpPr/>
          <p:nvPr/>
        </p:nvSpPr>
        <p:spPr>
          <a:xfrm>
            <a:off x="5736027" y="2589669"/>
            <a:ext cx="825910" cy="4424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B662304-8BF8-71FD-4FD8-06D7778F0DEB}"/>
              </a:ext>
            </a:extLst>
          </p:cNvPr>
          <p:cNvSpPr/>
          <p:nvPr/>
        </p:nvSpPr>
        <p:spPr>
          <a:xfrm>
            <a:off x="5847734" y="4776941"/>
            <a:ext cx="1342104" cy="4424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FE603B4-73AB-633F-1A0E-2AAF19D9A344}"/>
              </a:ext>
            </a:extLst>
          </p:cNvPr>
          <p:cNvSpPr/>
          <p:nvPr/>
        </p:nvSpPr>
        <p:spPr>
          <a:xfrm>
            <a:off x="6702243" y="3240853"/>
            <a:ext cx="825910" cy="4424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168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3E4AD-672E-876C-B22C-949CB67A9D38}"/>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B9265799-DA52-5C3B-FCB2-C6A708291BA6}"/>
              </a:ext>
            </a:extLst>
          </p:cNvPr>
          <p:cNvSpPr>
            <a:spLocks noGrp="1"/>
          </p:cNvSpPr>
          <p:nvPr>
            <p:ph idx="1"/>
          </p:nvPr>
        </p:nvSpPr>
        <p:spPr>
          <a:xfrm>
            <a:off x="381000" y="1451012"/>
            <a:ext cx="11429999" cy="4225650"/>
          </a:xfrm>
        </p:spPr>
        <p:txBody>
          <a:bodyPr>
            <a:normAutofit/>
          </a:bodyPr>
          <a:lstStyle/>
          <a:p>
            <a:r>
              <a:rPr lang="en-GB" sz="2800" dirty="0"/>
              <a:t>Survey question: </a:t>
            </a:r>
            <a:r>
              <a:rPr lang="en-US" sz="2800" i="1" dirty="0"/>
              <a:t>Why are you interested in this book?</a:t>
            </a:r>
          </a:p>
          <a:p>
            <a:pPr lvl="1"/>
            <a:r>
              <a:rPr lang="en-US" sz="2800" dirty="0"/>
              <a:t>Responses to other questions also helped</a:t>
            </a:r>
          </a:p>
          <a:p>
            <a:pPr marL="0" indent="0">
              <a:buNone/>
            </a:pPr>
            <a:endParaRPr lang="en-US" sz="2800" dirty="0"/>
          </a:p>
          <a:p>
            <a:r>
              <a:rPr lang="en-US" sz="2800" dirty="0"/>
              <a:t>7,813 usable responses</a:t>
            </a:r>
          </a:p>
          <a:p>
            <a:endParaRPr lang="en-US" sz="2800" dirty="0"/>
          </a:p>
          <a:p>
            <a:r>
              <a:rPr lang="en-US" sz="2800" dirty="0"/>
              <a:t>Team (Doshi, Hicks, Watkinson) coded responses into 39 categories of use.</a:t>
            </a:r>
          </a:p>
        </p:txBody>
      </p:sp>
    </p:spTree>
    <p:extLst>
      <p:ext uri="{BB962C8B-B14F-4D97-AF65-F5344CB8AC3E}">
        <p14:creationId xmlns:p14="http://schemas.microsoft.com/office/powerpoint/2010/main" val="518716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A36EAD-0EAF-EACE-F89E-B09577F98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475" y="0"/>
            <a:ext cx="6877050" cy="6858000"/>
          </a:xfrm>
          <a:prstGeom prst="rect">
            <a:avLst/>
          </a:prstGeom>
        </p:spPr>
      </p:pic>
      <p:sp>
        <p:nvSpPr>
          <p:cNvPr id="2" name="TextBox 1">
            <a:extLst>
              <a:ext uri="{FF2B5EF4-FFF2-40B4-BE49-F238E27FC236}">
                <a16:creationId xmlns:a16="http://schemas.microsoft.com/office/drawing/2014/main" id="{5256916C-24F8-E223-22A1-17B5995C3403}"/>
              </a:ext>
            </a:extLst>
          </p:cNvPr>
          <p:cNvSpPr txBox="1"/>
          <p:nvPr/>
        </p:nvSpPr>
        <p:spPr>
          <a:xfrm>
            <a:off x="8880767" y="6331529"/>
            <a:ext cx="3311236" cy="369332"/>
          </a:xfrm>
          <a:prstGeom prst="rect">
            <a:avLst/>
          </a:prstGeom>
          <a:noFill/>
        </p:spPr>
        <p:txBody>
          <a:bodyPr wrap="square" rtlCol="0">
            <a:spAutoFit/>
          </a:bodyPr>
          <a:lstStyle/>
          <a:p>
            <a:r>
              <a:rPr lang="en-US" dirty="0"/>
              <a:t>(Diana Hicks, Georgia Tech)</a:t>
            </a:r>
          </a:p>
        </p:txBody>
      </p:sp>
    </p:spTree>
    <p:extLst>
      <p:ext uri="{BB962C8B-B14F-4D97-AF65-F5344CB8AC3E}">
        <p14:creationId xmlns:p14="http://schemas.microsoft.com/office/powerpoint/2010/main" val="454648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196026-2D6B-8CFF-AAF9-51943E7D0DB8}"/>
              </a:ext>
            </a:extLst>
          </p:cNvPr>
          <p:cNvPicPr>
            <a:picLocks noChangeAspect="1"/>
          </p:cNvPicPr>
          <p:nvPr/>
        </p:nvPicPr>
        <p:blipFill>
          <a:blip r:embed="rId3"/>
          <a:stretch>
            <a:fillRect/>
          </a:stretch>
        </p:blipFill>
        <p:spPr>
          <a:xfrm>
            <a:off x="1908708" y="2378957"/>
            <a:ext cx="2749534" cy="2755631"/>
          </a:xfrm>
          <a:prstGeom prst="rect">
            <a:avLst/>
          </a:prstGeom>
        </p:spPr>
      </p:pic>
      <p:sp>
        <p:nvSpPr>
          <p:cNvPr id="2" name="Title 1">
            <a:extLst>
              <a:ext uri="{FF2B5EF4-FFF2-40B4-BE49-F238E27FC236}">
                <a16:creationId xmlns:a16="http://schemas.microsoft.com/office/drawing/2014/main" id="{979FD3F6-5EF3-86AA-D271-D7AE650F847B}"/>
              </a:ext>
            </a:extLst>
          </p:cNvPr>
          <p:cNvSpPr>
            <a:spLocks noGrp="1"/>
          </p:cNvSpPr>
          <p:nvPr>
            <p:ph type="title"/>
          </p:nvPr>
        </p:nvSpPr>
        <p:spPr>
          <a:xfrm>
            <a:off x="554978" y="340849"/>
            <a:ext cx="4947606" cy="1325563"/>
          </a:xfrm>
        </p:spPr>
        <p:txBody>
          <a:bodyPr/>
          <a:lstStyle/>
          <a:p>
            <a:r>
              <a:rPr lang="en-GB" dirty="0"/>
              <a:t>Non-academic users</a:t>
            </a:r>
            <a:endParaRPr lang="en-US" dirty="0"/>
          </a:p>
        </p:txBody>
      </p:sp>
      <p:sp>
        <p:nvSpPr>
          <p:cNvPr id="3" name="Content Placeholder 2">
            <a:extLst>
              <a:ext uri="{FF2B5EF4-FFF2-40B4-BE49-F238E27FC236}">
                <a16:creationId xmlns:a16="http://schemas.microsoft.com/office/drawing/2014/main" id="{39D4186D-A92F-EC5E-D0FA-B616C5C396C6}"/>
              </a:ext>
            </a:extLst>
          </p:cNvPr>
          <p:cNvSpPr>
            <a:spLocks noGrp="1"/>
          </p:cNvSpPr>
          <p:nvPr>
            <p:ph sz="half" idx="1"/>
          </p:nvPr>
        </p:nvSpPr>
        <p:spPr>
          <a:xfrm>
            <a:off x="585506" y="2049213"/>
            <a:ext cx="2240145" cy="947315"/>
          </a:xfrm>
        </p:spPr>
        <p:txBody>
          <a:bodyPr/>
          <a:lstStyle/>
          <a:p>
            <a:pPr marL="0" indent="0">
              <a:buNone/>
            </a:pPr>
            <a:r>
              <a:rPr lang="en-GB" dirty="0"/>
              <a:t>56% of responses</a:t>
            </a:r>
          </a:p>
          <a:p>
            <a:endParaRPr lang="en-US" dirty="0"/>
          </a:p>
        </p:txBody>
      </p:sp>
      <p:pic>
        <p:nvPicPr>
          <p:cNvPr id="12" name="Picture 11">
            <a:extLst>
              <a:ext uri="{FF2B5EF4-FFF2-40B4-BE49-F238E27FC236}">
                <a16:creationId xmlns:a16="http://schemas.microsoft.com/office/drawing/2014/main" id="{F27922A1-00DE-1FB2-FB26-BFD77C9346EB}"/>
              </a:ext>
            </a:extLst>
          </p:cNvPr>
          <p:cNvPicPr>
            <a:picLocks noChangeAspect="1"/>
          </p:cNvPicPr>
          <p:nvPr/>
        </p:nvPicPr>
        <p:blipFill>
          <a:blip r:embed="rId4"/>
          <a:stretch>
            <a:fillRect/>
          </a:stretch>
        </p:blipFill>
        <p:spPr>
          <a:xfrm>
            <a:off x="5375925" y="1003629"/>
            <a:ext cx="6816076" cy="5684553"/>
          </a:xfrm>
          <a:prstGeom prst="rect">
            <a:avLst/>
          </a:prstGeom>
        </p:spPr>
      </p:pic>
    </p:spTree>
    <p:extLst>
      <p:ext uri="{BB962C8B-B14F-4D97-AF65-F5344CB8AC3E}">
        <p14:creationId xmlns:p14="http://schemas.microsoft.com/office/powerpoint/2010/main" val="3175369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8306D1F-2BED-883B-1666-F340933C7C5D}"/>
              </a:ext>
            </a:extLst>
          </p:cNvPr>
          <p:cNvGraphicFramePr>
            <a:graphicFrameLocks noGrp="1"/>
          </p:cNvGraphicFramePr>
          <p:nvPr/>
        </p:nvGraphicFramePr>
        <p:xfrm>
          <a:off x="1295764" y="1724717"/>
          <a:ext cx="9600472" cy="4934862"/>
        </p:xfrm>
        <a:graphic>
          <a:graphicData uri="http://schemas.openxmlformats.org/drawingml/2006/table">
            <a:tbl>
              <a:tblPr firstRow="1" firstCol="1" bandRow="1"/>
              <a:tblGrid>
                <a:gridCol w="2331513">
                  <a:extLst>
                    <a:ext uri="{9D8B030D-6E8A-4147-A177-3AD203B41FA5}">
                      <a16:colId xmlns:a16="http://schemas.microsoft.com/office/drawing/2014/main" val="2838044622"/>
                    </a:ext>
                  </a:extLst>
                </a:gridCol>
                <a:gridCol w="2514459">
                  <a:extLst>
                    <a:ext uri="{9D8B030D-6E8A-4147-A177-3AD203B41FA5}">
                      <a16:colId xmlns:a16="http://schemas.microsoft.com/office/drawing/2014/main" val="1995478131"/>
                    </a:ext>
                  </a:extLst>
                </a:gridCol>
                <a:gridCol w="2331513">
                  <a:extLst>
                    <a:ext uri="{9D8B030D-6E8A-4147-A177-3AD203B41FA5}">
                      <a16:colId xmlns:a16="http://schemas.microsoft.com/office/drawing/2014/main" val="3419905634"/>
                    </a:ext>
                  </a:extLst>
                </a:gridCol>
                <a:gridCol w="2422987">
                  <a:extLst>
                    <a:ext uri="{9D8B030D-6E8A-4147-A177-3AD203B41FA5}">
                      <a16:colId xmlns:a16="http://schemas.microsoft.com/office/drawing/2014/main" val="2694580066"/>
                    </a:ext>
                  </a:extLst>
                </a:gridCol>
              </a:tblGrid>
              <a:tr h="290286">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dirty="0">
                          <a:effectLst/>
                          <a:latin typeface="Courier New" panose="02070309020205020404" pitchFamily="49" charset="0"/>
                          <a:ea typeface="Times New Roman" panose="02020603050405020304" pitchFamily="18" charset="0"/>
                          <a:cs typeface="Times New Roman" panose="02020603050405020304" pitchFamily="18" charset="0"/>
                        </a:rPr>
                        <a:t>phd: 110</a:t>
                      </a:r>
                      <a:endParaRPr lang="en-US" sz="1400" b="0" i="0" u="none" strike="noStrike" dirty="0">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digital humanities: 30</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covid: 23</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social media: 18</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3877262"/>
                  </a:ext>
                </a:extLst>
              </a:tr>
              <a:tr h="290286">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I’m: 69</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dirty="0">
                          <a:effectLst/>
                          <a:latin typeface="Courier New" panose="02070309020205020404" pitchFamily="49" charset="0"/>
                          <a:ea typeface="Times New Roman" panose="02020603050405020304" pitchFamily="18" charset="0"/>
                          <a:cs typeface="Times New Roman" panose="02020603050405020304" pitchFamily="18" charset="0"/>
                        </a:rPr>
                        <a:t>research interests: 30</a:t>
                      </a:r>
                      <a:endParaRPr lang="en-US" sz="1400" b="0" i="0" u="none" strike="noStrike" dirty="0">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dirty="0">
                          <a:effectLst/>
                          <a:latin typeface="Courier New" panose="02070309020205020404" pitchFamily="49" charset="0"/>
                          <a:ea typeface="Times New Roman" panose="02020603050405020304" pitchFamily="18" charset="0"/>
                          <a:cs typeface="Times New Roman" panose="02020603050405020304" pitchFamily="18" charset="0"/>
                        </a:rPr>
                        <a:t>curious: 23</a:t>
                      </a:r>
                      <a:endParaRPr lang="en-US" sz="1400" b="0" i="0" u="none" strike="noStrike" dirty="0">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topic: 18</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0407818"/>
                  </a:ext>
                </a:extLst>
              </a:tr>
              <a:tr h="290286">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dirty="0">
                          <a:effectLst/>
                          <a:latin typeface="Courier New" panose="02070309020205020404" pitchFamily="49" charset="0"/>
                          <a:ea typeface="Times New Roman" panose="02020603050405020304" pitchFamily="18" charset="0"/>
                          <a:cs typeface="Times New Roman" panose="02020603050405020304" pitchFamily="18" charset="0"/>
                        </a:rPr>
                        <a:t>china: 67</a:t>
                      </a:r>
                      <a:endParaRPr lang="en-US" sz="1400" b="0" i="0" u="none" strike="noStrike" dirty="0">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's work: 30</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related: 22</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dirty="0">
                          <a:effectLst/>
                          <a:latin typeface="Courier New" panose="02070309020205020404" pitchFamily="49" charset="0"/>
                          <a:ea typeface="Times New Roman" panose="02020603050405020304" pitchFamily="18" charset="0"/>
                          <a:cs typeface="Times New Roman" panose="02020603050405020304" pitchFamily="18" charset="0"/>
                        </a:rPr>
                        <a:t>love: 18</a:t>
                      </a:r>
                      <a:endParaRPr lang="en-US" sz="1400" b="0" i="0" u="none" strike="noStrike" dirty="0">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6052436"/>
                  </a:ext>
                </a:extLst>
              </a:tr>
              <a:tr h="290286">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history: 53</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public history: 29</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dirty="0">
                          <a:effectLst/>
                          <a:latin typeface="Courier New" panose="02070309020205020404" pitchFamily="49" charset="0"/>
                          <a:ea typeface="Times New Roman" panose="02020603050405020304" pitchFamily="18" charset="0"/>
                          <a:cs typeface="Times New Roman" panose="02020603050405020304" pitchFamily="18" charset="0"/>
                        </a:rPr>
                        <a:t>dickinson: 22</a:t>
                      </a:r>
                      <a:endParaRPr lang="en-US" sz="1400" b="0" i="0" u="none" strike="noStrike" dirty="0">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working: 17</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3121398"/>
                  </a:ext>
                </a:extLst>
              </a:tr>
              <a:tr h="290286">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dirty="0">
                          <a:effectLst/>
                          <a:latin typeface="Courier New" panose="02070309020205020404" pitchFamily="49" charset="0"/>
                          <a:ea typeface="Times New Roman" panose="02020603050405020304" pitchFamily="18" charset="0"/>
                          <a:cs typeface="Times New Roman" panose="02020603050405020304" pitchFamily="18" charset="0"/>
                        </a:rPr>
                        <a:t>emily dickinson: 52</a:t>
                      </a:r>
                      <a:endParaRPr lang="en-US" sz="1400" b="0" i="0" u="none" strike="noStrike" dirty="0">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relevant: 29</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african: 21</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america: 17</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0357460"/>
                  </a:ext>
                </a:extLst>
              </a:tr>
              <a:tr h="290286">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dirty="0">
                          <a:effectLst/>
                          <a:latin typeface="Courier New" panose="02070309020205020404" pitchFamily="49" charset="0"/>
                          <a:ea typeface="Times New Roman" panose="02020603050405020304" pitchFamily="18" charset="0"/>
                          <a:cs typeface="Times New Roman" panose="02020603050405020304" pitchFamily="18" charset="0"/>
                        </a:rPr>
                        <a:t>tumblr: 52</a:t>
                      </a:r>
                      <a:endParaRPr lang="en-US" sz="1400" b="0" i="0" u="none" strike="noStrike" dirty="0">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covid-19: 29</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dirty="0">
                          <a:effectLst/>
                          <a:latin typeface="Courier New" panose="02070309020205020404" pitchFamily="49" charset="0"/>
                          <a:ea typeface="Times New Roman" panose="02020603050405020304" pitchFamily="18" charset="0"/>
                          <a:cs typeface="Times New Roman" panose="02020603050405020304" pitchFamily="18" charset="0"/>
                        </a:rPr>
                        <a:t>twine: 21</a:t>
                      </a:r>
                      <a:endParaRPr lang="en-US" sz="1400" b="0" i="0" u="none" strike="noStrike" dirty="0">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dirty="0">
                          <a:effectLst/>
                          <a:latin typeface="Courier New" panose="02070309020205020404" pitchFamily="49" charset="0"/>
                          <a:ea typeface="Times New Roman" panose="02020603050405020304" pitchFamily="18" charset="0"/>
                          <a:cs typeface="Times New Roman" panose="02020603050405020304" pitchFamily="18" charset="0"/>
                        </a:rPr>
                        <a:t>personal interest: 17</a:t>
                      </a:r>
                      <a:endParaRPr lang="en-US" sz="1400" b="0" i="0" u="none" strike="noStrike" dirty="0">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2818217"/>
                  </a:ext>
                </a:extLst>
              </a:tr>
              <a:tr h="290286">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english: 47</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dirty="0">
                          <a:effectLst/>
                          <a:latin typeface="Courier New" panose="02070309020205020404" pitchFamily="49" charset="0"/>
                          <a:ea typeface="Times New Roman" panose="02020603050405020304" pitchFamily="18" charset="0"/>
                          <a:cs typeface="Times New Roman" panose="02020603050405020304" pitchFamily="18" charset="0"/>
                        </a:rPr>
                        <a:t>india: 29</a:t>
                      </a:r>
                      <a:endParaRPr lang="en-US" sz="1400" b="0" i="0" u="none" strike="noStrike" dirty="0">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want: 21</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dirty="0">
                          <a:effectLst/>
                          <a:latin typeface="Courier New" panose="02070309020205020404" pitchFamily="49" charset="0"/>
                          <a:ea typeface="Times New Roman" panose="02020603050405020304" pitchFamily="18" charset="0"/>
                          <a:cs typeface="Times New Roman" panose="02020603050405020304" pitchFamily="18" charset="0"/>
                        </a:rPr>
                        <a:t>thank: 17</a:t>
                      </a:r>
                      <a:endParaRPr lang="en-US" sz="1400" b="0" i="0" u="none" strike="noStrike" dirty="0">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4054308"/>
                  </a:ext>
                </a:extLst>
              </a:tr>
              <a:tr h="290286">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ai: 47</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asia: 28</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dirty="0">
                          <a:effectLst/>
                          <a:latin typeface="Courier New" panose="02070309020205020404" pitchFamily="49" charset="0"/>
                          <a:ea typeface="Times New Roman" panose="02020603050405020304" pitchFamily="18" charset="0"/>
                          <a:cs typeface="Times New Roman" panose="02020603050405020304" pitchFamily="18" charset="0"/>
                        </a:rPr>
                        <a:t>amherst: 21</a:t>
                      </a:r>
                      <a:endParaRPr lang="en-US" sz="1400" b="0" i="0" u="none" strike="noStrike" dirty="0">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oa: 17</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1970011"/>
                  </a:ext>
                </a:extLst>
              </a:tr>
              <a:tr h="290286">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japan: 45</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i'm: 26</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michigan: 20</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black: 17</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8980968"/>
                  </a:ext>
                </a:extLst>
              </a:tr>
              <a:tr h="290286">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subject matter: 40</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wikipedia: 26</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video games: 20</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reading: 17</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419162"/>
                  </a:ext>
                </a:extLst>
              </a:tr>
              <a:tr h="290286">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writing: 37</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academic: 26</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social justice: 19</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it’s: 16</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2608122"/>
                  </a:ext>
                </a:extLst>
              </a:tr>
              <a:tr h="290286">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open access: 37</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research interest: 25</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graduate student: 19</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researching: 16</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1638149"/>
                  </a:ext>
                </a:extLst>
              </a:tr>
              <a:tr h="290286">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interest: 36</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disability studies: 25</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doing: 19</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uk: 16</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4586969"/>
                  </a:ext>
                </a:extLst>
              </a:tr>
              <a:tr h="290286">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looking: 34</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research paper: 24</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dirty="0">
                          <a:effectLst/>
                          <a:latin typeface="Courier New" panose="02070309020205020404" pitchFamily="49" charset="0"/>
                          <a:ea typeface="Times New Roman" panose="02020603050405020304" pitchFamily="18" charset="0"/>
                          <a:cs typeface="Times New Roman" panose="02020603050405020304" pitchFamily="18" charset="0"/>
                        </a:rPr>
                        <a:t>personal: 19</a:t>
                      </a:r>
                      <a:endParaRPr lang="en-US" sz="1400" b="0" i="0" u="none" strike="noStrike" dirty="0">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brazil: 16</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2947837"/>
                  </a:ext>
                </a:extLst>
              </a:tr>
              <a:tr h="290286">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own research: 34</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research project: 24</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learning: 19</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philippines: 15</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9657599"/>
                  </a:ext>
                </a:extLst>
              </a:tr>
              <a:tr h="290286">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general interest: 33</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access: 24</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interesting: 18</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mexico: 14</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2035189"/>
                  </a:ext>
                </a:extLst>
              </a:tr>
              <a:tr h="290286">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dirty="0">
                          <a:effectLst/>
                          <a:latin typeface="Courier New" panose="02070309020205020404" pitchFamily="49" charset="0"/>
                          <a:ea typeface="Times New Roman" panose="02020603050405020304" pitchFamily="18" charset="0"/>
                          <a:cs typeface="Times New Roman" panose="02020603050405020304" pitchFamily="18" charset="0"/>
                        </a:rPr>
                        <a:t>russia: 31</a:t>
                      </a:r>
                      <a:endParaRPr lang="en-US" sz="1400" b="0" i="0" u="none" strike="noStrike" dirty="0">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subject: 23</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a:effectLst/>
                          <a:latin typeface="Courier New" panose="02070309020205020404" pitchFamily="49" charset="0"/>
                          <a:ea typeface="Times New Roman" panose="02020603050405020304" pitchFamily="18" charset="0"/>
                          <a:cs typeface="Times New Roman" panose="02020603050405020304" pitchFamily="18" charset="0"/>
                        </a:rPr>
                        <a:t>africa: 18</a:t>
                      </a:r>
                      <a:endParaRPr lang="en-US" sz="1400" b="0" i="0" u="none" strike="noStrike">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i="0" u="none" strike="noStrike" dirty="0">
                          <a:effectLst/>
                          <a:latin typeface="Courier New" panose="02070309020205020404" pitchFamily="49" charset="0"/>
                          <a:ea typeface="Times New Roman" panose="02020603050405020304" pitchFamily="18" charset="0"/>
                          <a:cs typeface="Times New Roman" panose="02020603050405020304" pitchFamily="18" charset="0"/>
                        </a:rPr>
                        <a:t>korean: 14</a:t>
                      </a:r>
                      <a:endParaRPr lang="en-US" sz="1400" b="0" i="0" u="none" strike="noStrike" dirty="0">
                        <a:effectLst/>
                        <a:latin typeface="Arial" panose="020B0604020202020204" pitchFamily="34" charset="0"/>
                      </a:endParaRPr>
                    </a:p>
                  </a:txBody>
                  <a:tcPr marL="80378" marR="80378" marT="111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321520"/>
                  </a:ext>
                </a:extLst>
              </a:tr>
            </a:tbl>
          </a:graphicData>
        </a:graphic>
      </p:graphicFrame>
      <p:pic>
        <p:nvPicPr>
          <p:cNvPr id="7" name="Picture 6">
            <a:extLst>
              <a:ext uri="{FF2B5EF4-FFF2-40B4-BE49-F238E27FC236}">
                <a16:creationId xmlns:a16="http://schemas.microsoft.com/office/drawing/2014/main" id="{0CF9D6A2-B9FA-3D6C-804B-61C268782A92}"/>
              </a:ext>
            </a:extLst>
          </p:cNvPr>
          <p:cNvPicPr>
            <a:picLocks noChangeAspect="1"/>
          </p:cNvPicPr>
          <p:nvPr/>
        </p:nvPicPr>
        <p:blipFill>
          <a:blip r:embed="rId2"/>
          <a:stretch>
            <a:fillRect/>
          </a:stretch>
        </p:blipFill>
        <p:spPr>
          <a:xfrm>
            <a:off x="1151416" y="484909"/>
            <a:ext cx="9901709" cy="983672"/>
          </a:xfrm>
          <a:prstGeom prst="rect">
            <a:avLst/>
          </a:prstGeom>
        </p:spPr>
      </p:pic>
    </p:spTree>
    <p:extLst>
      <p:ext uri="{BB962C8B-B14F-4D97-AF65-F5344CB8AC3E}">
        <p14:creationId xmlns:p14="http://schemas.microsoft.com/office/powerpoint/2010/main" val="3596813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B662B-8ACE-3D28-5B39-3881B3E65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0513CA-8BC3-8570-9DD8-537B1F03331F}"/>
              </a:ext>
            </a:extLst>
          </p:cNvPr>
          <p:cNvSpPr>
            <a:spLocks noGrp="1"/>
          </p:cNvSpPr>
          <p:nvPr>
            <p:ph type="title"/>
          </p:nvPr>
        </p:nvSpPr>
        <p:spPr>
          <a:xfrm>
            <a:off x="556532" y="643467"/>
            <a:ext cx="11210925" cy="744836"/>
          </a:xfrm>
        </p:spPr>
        <p:txBody>
          <a:bodyPr vert="horz" lIns="91440" tIns="45720" rIns="91440" bIns="45720" rtlCol="0">
            <a:normAutofit/>
          </a:bodyPr>
          <a:lstStyle/>
          <a:p>
            <a:pPr algn="ctr"/>
            <a:r>
              <a:rPr lang="en-US" sz="3200" kern="1200" dirty="0">
                <a:solidFill>
                  <a:schemeClr val="bg1"/>
                </a:solidFill>
                <a:latin typeface="+mj-lt"/>
                <a:ea typeface="+mj-ea"/>
                <a:cs typeface="+mj-cs"/>
              </a:rPr>
              <a:t>“Why?” field text analysis: noun-word pairings, ranked</a:t>
            </a:r>
          </a:p>
        </p:txBody>
      </p:sp>
      <p:pic>
        <p:nvPicPr>
          <p:cNvPr id="5" name="Picture 4" descr="A table with text and numbers&#10;&#10;AI-generated content may be incorrect.">
            <a:extLst>
              <a:ext uri="{FF2B5EF4-FFF2-40B4-BE49-F238E27FC236}">
                <a16:creationId xmlns:a16="http://schemas.microsoft.com/office/drawing/2014/main" id="{6A3245FB-FD97-E639-0AB4-76FFE60E6638}"/>
              </a:ext>
            </a:extLst>
          </p:cNvPr>
          <p:cNvPicPr>
            <a:picLocks noChangeAspect="1"/>
          </p:cNvPicPr>
          <p:nvPr/>
        </p:nvPicPr>
        <p:blipFill>
          <a:blip r:embed="rId2"/>
          <a:stretch>
            <a:fillRect/>
          </a:stretch>
        </p:blipFill>
        <p:spPr>
          <a:xfrm>
            <a:off x="968878" y="367607"/>
            <a:ext cx="10430649" cy="6267109"/>
          </a:xfrm>
          <a:prstGeom prst="rect">
            <a:avLst/>
          </a:prstGeom>
        </p:spPr>
      </p:pic>
      <p:sp>
        <p:nvSpPr>
          <p:cNvPr id="6" name="Right Arrow 5">
            <a:extLst>
              <a:ext uri="{FF2B5EF4-FFF2-40B4-BE49-F238E27FC236}">
                <a16:creationId xmlns:a16="http://schemas.microsoft.com/office/drawing/2014/main" id="{AA99DAB3-BDB6-C56D-A151-C8643A531DB6}"/>
              </a:ext>
            </a:extLst>
          </p:cNvPr>
          <p:cNvSpPr/>
          <p:nvPr/>
        </p:nvSpPr>
        <p:spPr>
          <a:xfrm>
            <a:off x="723014" y="2785730"/>
            <a:ext cx="435935" cy="4571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Right Arrow 6">
            <a:extLst>
              <a:ext uri="{FF2B5EF4-FFF2-40B4-BE49-F238E27FC236}">
                <a16:creationId xmlns:a16="http://schemas.microsoft.com/office/drawing/2014/main" id="{C01B742C-A0D2-02BA-2E4D-8D6D97782664}"/>
              </a:ext>
            </a:extLst>
          </p:cNvPr>
          <p:cNvSpPr/>
          <p:nvPr/>
        </p:nvSpPr>
        <p:spPr>
          <a:xfrm>
            <a:off x="723014" y="3065721"/>
            <a:ext cx="435935" cy="4571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Right Arrow 7">
            <a:extLst>
              <a:ext uri="{FF2B5EF4-FFF2-40B4-BE49-F238E27FC236}">
                <a16:creationId xmlns:a16="http://schemas.microsoft.com/office/drawing/2014/main" id="{498E64EF-35F4-E087-BB60-73B5AF85F883}"/>
              </a:ext>
            </a:extLst>
          </p:cNvPr>
          <p:cNvSpPr/>
          <p:nvPr/>
        </p:nvSpPr>
        <p:spPr>
          <a:xfrm>
            <a:off x="671826" y="5723859"/>
            <a:ext cx="435935" cy="4571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9" name="Right Arrow 8">
            <a:extLst>
              <a:ext uri="{FF2B5EF4-FFF2-40B4-BE49-F238E27FC236}">
                <a16:creationId xmlns:a16="http://schemas.microsoft.com/office/drawing/2014/main" id="{1708FD7C-3667-DF2C-9617-0541EB7BA2FD}"/>
              </a:ext>
            </a:extLst>
          </p:cNvPr>
          <p:cNvSpPr/>
          <p:nvPr/>
        </p:nvSpPr>
        <p:spPr>
          <a:xfrm rot="9920866">
            <a:off x="9681147" y="2064157"/>
            <a:ext cx="435935" cy="4571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0" name="Right Arrow 9">
            <a:extLst>
              <a:ext uri="{FF2B5EF4-FFF2-40B4-BE49-F238E27FC236}">
                <a16:creationId xmlns:a16="http://schemas.microsoft.com/office/drawing/2014/main" id="{D92D7547-747E-3182-3B8C-F957CAEE948E}"/>
              </a:ext>
            </a:extLst>
          </p:cNvPr>
          <p:cNvSpPr/>
          <p:nvPr/>
        </p:nvSpPr>
        <p:spPr>
          <a:xfrm rot="10136969">
            <a:off x="11209116" y="3001506"/>
            <a:ext cx="435935" cy="4571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1" name="Right Arrow 10">
            <a:extLst>
              <a:ext uri="{FF2B5EF4-FFF2-40B4-BE49-F238E27FC236}">
                <a16:creationId xmlns:a16="http://schemas.microsoft.com/office/drawing/2014/main" id="{09564603-C253-A49F-1C04-E4B2D1D60775}"/>
              </a:ext>
            </a:extLst>
          </p:cNvPr>
          <p:cNvSpPr/>
          <p:nvPr/>
        </p:nvSpPr>
        <p:spPr>
          <a:xfrm rot="11090973">
            <a:off x="9882178" y="3371658"/>
            <a:ext cx="435935" cy="4571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2" name="Right Arrow 11">
            <a:extLst>
              <a:ext uri="{FF2B5EF4-FFF2-40B4-BE49-F238E27FC236}">
                <a16:creationId xmlns:a16="http://schemas.microsoft.com/office/drawing/2014/main" id="{8889CAC9-D870-36C4-1678-3083D3C1EBC8}"/>
              </a:ext>
            </a:extLst>
          </p:cNvPr>
          <p:cNvSpPr/>
          <p:nvPr/>
        </p:nvSpPr>
        <p:spPr>
          <a:xfrm rot="11090973">
            <a:off x="7823006" y="5448551"/>
            <a:ext cx="435935" cy="4571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3" name="Right Arrow 12">
            <a:extLst>
              <a:ext uri="{FF2B5EF4-FFF2-40B4-BE49-F238E27FC236}">
                <a16:creationId xmlns:a16="http://schemas.microsoft.com/office/drawing/2014/main" id="{272C4356-3A4E-8FB3-4F4C-549DC1C395AA}"/>
              </a:ext>
            </a:extLst>
          </p:cNvPr>
          <p:cNvSpPr/>
          <p:nvPr/>
        </p:nvSpPr>
        <p:spPr>
          <a:xfrm rot="20336773" flipH="1">
            <a:off x="7610195" y="1769637"/>
            <a:ext cx="359516" cy="4571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4105583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B0875-6BED-0774-3EB2-400888652A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3FE017-2D36-77E2-AA38-FF3AC4AB02F8}"/>
              </a:ext>
            </a:extLst>
          </p:cNvPr>
          <p:cNvSpPr>
            <a:spLocks noGrp="1"/>
          </p:cNvSpPr>
          <p:nvPr>
            <p:ph type="title"/>
          </p:nvPr>
        </p:nvSpPr>
        <p:spPr>
          <a:xfrm>
            <a:off x="96980" y="311530"/>
            <a:ext cx="12164290" cy="1325563"/>
          </a:xfrm>
        </p:spPr>
        <p:txBody>
          <a:bodyPr>
            <a:normAutofit/>
          </a:bodyPr>
          <a:lstStyle/>
          <a:p>
            <a:r>
              <a:rPr lang="en-US" sz="4000" dirty="0"/>
              <a:t>“Why?” column responses: sentiment (NRC lexicon)</a:t>
            </a:r>
          </a:p>
        </p:txBody>
      </p:sp>
      <p:sp>
        <p:nvSpPr>
          <p:cNvPr id="4" name="TextBox 3">
            <a:extLst>
              <a:ext uri="{FF2B5EF4-FFF2-40B4-BE49-F238E27FC236}">
                <a16:creationId xmlns:a16="http://schemas.microsoft.com/office/drawing/2014/main" id="{1CA50359-437D-EC06-B2A6-8DC9D34CAFCA}"/>
              </a:ext>
            </a:extLst>
          </p:cNvPr>
          <p:cNvSpPr txBox="1"/>
          <p:nvPr/>
        </p:nvSpPr>
        <p:spPr>
          <a:xfrm>
            <a:off x="1556533" y="1935770"/>
            <a:ext cx="3881537" cy="4431983"/>
          </a:xfrm>
          <a:prstGeom prst="rect">
            <a:avLst/>
          </a:prstGeom>
          <a:noFill/>
        </p:spPr>
        <p:txBody>
          <a:bodyPr wrap="square" rtlCol="0">
            <a:spAutoFit/>
          </a:bodyPr>
          <a:lstStyle/>
          <a:p>
            <a:r>
              <a:rPr lang="en-US" sz="2400" dirty="0"/>
              <a:t>'fear’: 3% </a:t>
            </a:r>
          </a:p>
          <a:p>
            <a:r>
              <a:rPr lang="en-US" sz="2400" dirty="0"/>
              <a:t>'anger’: 2% </a:t>
            </a:r>
          </a:p>
          <a:p>
            <a:r>
              <a:rPr lang="en-US" sz="2400" dirty="0">
                <a:highlight>
                  <a:srgbClr val="FFFF00"/>
                </a:highlight>
              </a:rPr>
              <a:t>'trust’: 18%</a:t>
            </a:r>
          </a:p>
          <a:p>
            <a:r>
              <a:rPr lang="en-US" sz="2400" dirty="0"/>
              <a:t>'surprise’: 3% </a:t>
            </a:r>
          </a:p>
          <a:p>
            <a:r>
              <a:rPr lang="en-US" sz="2400" dirty="0">
                <a:highlight>
                  <a:srgbClr val="FFFF00"/>
                </a:highlight>
              </a:rPr>
              <a:t>'positive’: 39% </a:t>
            </a:r>
          </a:p>
          <a:p>
            <a:r>
              <a:rPr lang="en-US" sz="2400" dirty="0"/>
              <a:t>'negative’: 6% </a:t>
            </a:r>
          </a:p>
          <a:p>
            <a:r>
              <a:rPr lang="en-US" sz="2400" dirty="0"/>
              <a:t>'sadness’: 8% </a:t>
            </a:r>
          </a:p>
          <a:p>
            <a:r>
              <a:rPr lang="en-US" sz="2400" dirty="0"/>
              <a:t>'disgust’: 5% </a:t>
            </a:r>
          </a:p>
          <a:p>
            <a:r>
              <a:rPr lang="en-US" sz="2400" dirty="0"/>
              <a:t>'joy’: 8% </a:t>
            </a:r>
          </a:p>
          <a:p>
            <a:r>
              <a:rPr lang="en-US" sz="2400" dirty="0"/>
              <a:t>'anticipation’: 7%</a:t>
            </a:r>
          </a:p>
          <a:p>
            <a:endParaRPr lang="en-US" sz="2400" dirty="0"/>
          </a:p>
          <a:p>
            <a:endParaRPr lang="en-US" dirty="0"/>
          </a:p>
        </p:txBody>
      </p:sp>
    </p:spTree>
    <p:extLst>
      <p:ext uri="{BB962C8B-B14F-4D97-AF65-F5344CB8AC3E}">
        <p14:creationId xmlns:p14="http://schemas.microsoft.com/office/powerpoint/2010/main" val="1349849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E9B7E-DB8C-6AA8-9698-3C6EC2B349BC}"/>
              </a:ext>
            </a:extLst>
          </p:cNvPr>
          <p:cNvSpPr>
            <a:spLocks noGrp="1"/>
          </p:cNvSpPr>
          <p:nvPr>
            <p:ph type="title"/>
          </p:nvPr>
        </p:nvSpPr>
        <p:spPr/>
        <p:txBody>
          <a:bodyPr>
            <a:normAutofit fontScale="90000"/>
          </a:bodyPr>
          <a:lstStyle/>
          <a:p>
            <a:r>
              <a:rPr lang="en-US" dirty="0"/>
              <a:t>Theories: Everyday-Life Information Seeking (Savolainen) and Serious Leisure (Stebbins)</a:t>
            </a:r>
          </a:p>
        </p:txBody>
      </p:sp>
      <p:sp>
        <p:nvSpPr>
          <p:cNvPr id="3" name="TextBox 2">
            <a:extLst>
              <a:ext uri="{FF2B5EF4-FFF2-40B4-BE49-F238E27FC236}">
                <a16:creationId xmlns:a16="http://schemas.microsoft.com/office/drawing/2014/main" id="{6C76F3FA-30C9-0E4E-B641-7543DC9F44A0}"/>
              </a:ext>
            </a:extLst>
          </p:cNvPr>
          <p:cNvSpPr txBox="1"/>
          <p:nvPr/>
        </p:nvSpPr>
        <p:spPr>
          <a:xfrm>
            <a:off x="498764" y="1357745"/>
            <a:ext cx="11315865" cy="4154984"/>
          </a:xfrm>
          <a:prstGeom prst="rect">
            <a:avLst/>
          </a:prstGeom>
          <a:noFill/>
        </p:spPr>
        <p:txBody>
          <a:bodyPr wrap="square" rtlCol="0">
            <a:spAutoFit/>
          </a:bodyPr>
          <a:lstStyle/>
          <a:p>
            <a:endParaRPr lang="en-US" sz="2400" dirty="0"/>
          </a:p>
          <a:p>
            <a:r>
              <a:rPr lang="en-US" sz="2400" dirty="0"/>
              <a:t>Savolainen’s ELIS frames non‑work information seeking as part of maintaining one’s “way of life,” emphasizing habitual, convenient sources and practical problem‑solving. Serious Leisure includes the following dimensions of systematic information use:</a:t>
            </a:r>
          </a:p>
          <a:p>
            <a:endParaRPr lang="en-US" sz="2400" dirty="0"/>
          </a:p>
          <a:p>
            <a:pPr marL="342900" indent="-342900">
              <a:buFont typeface="Arial" panose="020B0604020202020204" pitchFamily="34" charset="0"/>
              <a:buChar char="•"/>
            </a:pPr>
            <a:r>
              <a:rPr lang="en-US" sz="2400" dirty="0"/>
              <a:t>personal projects</a:t>
            </a:r>
          </a:p>
          <a:p>
            <a:pPr marL="342900" indent="-342900">
              <a:buFont typeface="Arial" panose="020B0604020202020204" pitchFamily="34" charset="0"/>
              <a:buChar char="•"/>
            </a:pPr>
            <a:r>
              <a:rPr lang="en-US" sz="2400" b="1" dirty="0"/>
              <a:t>hobbies and creative pursuits</a:t>
            </a:r>
          </a:p>
          <a:p>
            <a:pPr marL="342900" indent="-342900">
              <a:buFont typeface="Arial" panose="020B0604020202020204" pitchFamily="34" charset="0"/>
              <a:buChar char="•"/>
            </a:pPr>
            <a:r>
              <a:rPr lang="en-US" sz="2400" dirty="0"/>
              <a:t>civic and political orientation</a:t>
            </a:r>
          </a:p>
          <a:p>
            <a:pPr marL="342900" indent="-342900">
              <a:buFont typeface="Arial" panose="020B0604020202020204" pitchFamily="34" charset="0"/>
              <a:buChar char="•"/>
            </a:pPr>
            <a:r>
              <a:rPr lang="en-US" sz="2400" dirty="0"/>
              <a:t>self‑education</a:t>
            </a:r>
          </a:p>
          <a:p>
            <a:pPr marL="342900" indent="-342900">
              <a:buFont typeface="Arial" panose="020B0604020202020204" pitchFamily="34" charset="0"/>
              <a:buChar char="•"/>
            </a:pPr>
            <a:r>
              <a:rPr lang="en-US" sz="2400" dirty="0"/>
              <a:t>cultural interests</a:t>
            </a:r>
          </a:p>
        </p:txBody>
      </p:sp>
    </p:spTree>
    <p:extLst>
      <p:ext uri="{BB962C8B-B14F-4D97-AF65-F5344CB8AC3E}">
        <p14:creationId xmlns:p14="http://schemas.microsoft.com/office/powerpoint/2010/main" val="2894682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8EC44-1415-09AA-0CFC-CB60EC712F83}"/>
              </a:ext>
            </a:extLst>
          </p:cNvPr>
          <p:cNvSpPr>
            <a:spLocks noGrp="1"/>
          </p:cNvSpPr>
          <p:nvPr>
            <p:ph type="title"/>
          </p:nvPr>
        </p:nvSpPr>
        <p:spPr>
          <a:xfrm>
            <a:off x="838199" y="365125"/>
            <a:ext cx="10894621" cy="1325563"/>
          </a:xfrm>
        </p:spPr>
        <p:txBody>
          <a:bodyPr>
            <a:normAutofit/>
          </a:bodyPr>
          <a:lstStyle/>
          <a:p>
            <a:r>
              <a:rPr lang="en-US" sz="4000" dirty="0"/>
              <a:t>Public Uptake: “Long-tail” Economics (Brynjolfsson, et al) </a:t>
            </a:r>
          </a:p>
        </p:txBody>
      </p:sp>
      <p:sp>
        <p:nvSpPr>
          <p:cNvPr id="3" name="TextBox 2">
            <a:extLst>
              <a:ext uri="{FF2B5EF4-FFF2-40B4-BE49-F238E27FC236}">
                <a16:creationId xmlns:a16="http://schemas.microsoft.com/office/drawing/2014/main" id="{6E6222FC-C4A5-7FD7-EA9C-F6DBDC4DC0F4}"/>
              </a:ext>
            </a:extLst>
          </p:cNvPr>
          <p:cNvSpPr txBox="1"/>
          <p:nvPr/>
        </p:nvSpPr>
        <p:spPr>
          <a:xfrm>
            <a:off x="838200" y="5423175"/>
            <a:ext cx="10515600" cy="1200329"/>
          </a:xfrm>
          <a:prstGeom prst="rect">
            <a:avLst/>
          </a:prstGeom>
          <a:noFill/>
        </p:spPr>
        <p:txBody>
          <a:bodyPr wrap="square" rtlCol="0">
            <a:spAutoFit/>
          </a:bodyPr>
          <a:lstStyle/>
          <a:p>
            <a:r>
              <a:rPr lang="en-US" dirty="0"/>
              <a:t>Brynjolfsson, E., Yu (Jeffrey) Hu, &amp; </a:t>
            </a:r>
            <a:r>
              <a:rPr lang="en-US" dirty="0" err="1"/>
              <a:t>Simester</a:t>
            </a:r>
            <a:r>
              <a:rPr lang="en-US" dirty="0"/>
              <a:t>, D. (2011). Goodbye Pareto Principle, Hello Long Tail: </a:t>
            </a:r>
          </a:p>
          <a:p>
            <a:r>
              <a:rPr lang="en-US" dirty="0"/>
              <a:t>The Effect of Search Costs on the Concentration of Product Sales. </a:t>
            </a:r>
            <a:r>
              <a:rPr lang="en-US" i="1" dirty="0"/>
              <a:t>Management Science, 57 </a:t>
            </a:r>
            <a:r>
              <a:rPr lang="en-US" dirty="0"/>
              <a:t>(8), 1373–1386. </a:t>
            </a:r>
            <a:r>
              <a:rPr lang="en-US" dirty="0">
                <a:hlinkClick r:id="rId2"/>
              </a:rPr>
              <a:t>http://www.jstor.org/stable/25835786</a:t>
            </a:r>
            <a:endParaRPr lang="en-US" dirty="0"/>
          </a:p>
          <a:p>
            <a:endParaRPr lang="en-US" dirty="0"/>
          </a:p>
        </p:txBody>
      </p:sp>
      <p:sp>
        <p:nvSpPr>
          <p:cNvPr id="4" name="TextBox 3">
            <a:extLst>
              <a:ext uri="{FF2B5EF4-FFF2-40B4-BE49-F238E27FC236}">
                <a16:creationId xmlns:a16="http://schemas.microsoft.com/office/drawing/2014/main" id="{3449BD10-652A-A4C6-1431-A80ABA5C9787}"/>
              </a:ext>
            </a:extLst>
          </p:cNvPr>
          <p:cNvSpPr txBox="1"/>
          <p:nvPr/>
        </p:nvSpPr>
        <p:spPr>
          <a:xfrm>
            <a:off x="838200" y="2301174"/>
            <a:ext cx="10515600" cy="1938992"/>
          </a:xfrm>
          <a:prstGeom prst="rect">
            <a:avLst/>
          </a:prstGeom>
          <a:noFill/>
        </p:spPr>
        <p:txBody>
          <a:bodyPr wrap="square" rtlCol="0">
            <a:spAutoFit/>
          </a:bodyPr>
          <a:lstStyle/>
          <a:p>
            <a:r>
              <a:rPr lang="en-US" sz="2400" dirty="0"/>
              <a:t>“Anecdotal evidence suggests that Internet markets have helped shift the balance from a few best-selling products to </a:t>
            </a:r>
            <a:r>
              <a:rPr lang="en-US" sz="2400" b="1" dirty="0"/>
              <a:t>niche products that were previously obscure</a:t>
            </a:r>
            <a:r>
              <a:rPr lang="en-US" sz="2400" dirty="0"/>
              <a:t>. For example, Frank Urbanowski, Director of MIT Press, observes that the </a:t>
            </a:r>
            <a:r>
              <a:rPr lang="en-US" sz="2400" b="1" dirty="0"/>
              <a:t>increased accessibility to backlist titles through the Internet has resulted in a 12% increase in sales for those title</a:t>
            </a:r>
            <a:r>
              <a:rPr lang="en-US" sz="2400" dirty="0"/>
              <a:t>s.”</a:t>
            </a:r>
          </a:p>
        </p:txBody>
      </p:sp>
    </p:spTree>
    <p:extLst>
      <p:ext uri="{BB962C8B-B14F-4D97-AF65-F5344CB8AC3E}">
        <p14:creationId xmlns:p14="http://schemas.microsoft.com/office/powerpoint/2010/main" val="1812035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5373E-EF4F-A064-F50B-72232D175BAA}"/>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“The frontiers of science must be thrown open so that all who have the ability</a:t>
            </a:r>
          </a:p>
          <a:p>
            <a:pPr marL="0" indent="0" algn="ctr">
              <a:buNone/>
            </a:pPr>
            <a:r>
              <a:rPr lang="en-US" dirty="0"/>
              <a:t>to explore may advance from the farthest position which anyone has attained.”</a:t>
            </a:r>
          </a:p>
          <a:p>
            <a:pPr marL="0" indent="0" algn="ctr">
              <a:buNone/>
            </a:pPr>
            <a:r>
              <a:rPr lang="en-US" dirty="0"/>
              <a:t>- </a:t>
            </a:r>
            <a:r>
              <a:rPr lang="en-US" dirty="0" err="1"/>
              <a:t>Vannevar</a:t>
            </a:r>
            <a:r>
              <a:rPr lang="en-US" dirty="0"/>
              <a:t> Bush, </a:t>
            </a:r>
            <a:r>
              <a:rPr lang="en-US" i="1" dirty="0"/>
              <a:t>The Endless Frontier</a:t>
            </a:r>
            <a:r>
              <a:rPr lang="en-US" dirty="0"/>
              <a:t>, 1945</a:t>
            </a:r>
          </a:p>
        </p:txBody>
      </p:sp>
      <p:sp>
        <p:nvSpPr>
          <p:cNvPr id="3" name="Title 2">
            <a:extLst>
              <a:ext uri="{FF2B5EF4-FFF2-40B4-BE49-F238E27FC236}">
                <a16:creationId xmlns:a16="http://schemas.microsoft.com/office/drawing/2014/main" id="{67D26DC8-0641-D566-C0A3-700048649065}"/>
              </a:ext>
            </a:extLst>
          </p:cNvPr>
          <p:cNvSpPr>
            <a:spLocks noGrp="1"/>
          </p:cNvSpPr>
          <p:nvPr>
            <p:ph type="title"/>
          </p:nvPr>
        </p:nvSpPr>
        <p:spPr/>
        <p:txBody>
          <a:bodyPr/>
          <a:lstStyle/>
          <a:p>
            <a:r>
              <a:rPr lang="en-US" dirty="0"/>
              <a:t>Advancing the Endless Frontier</a:t>
            </a:r>
          </a:p>
        </p:txBody>
      </p:sp>
    </p:spTree>
    <p:extLst>
      <p:ext uri="{BB962C8B-B14F-4D97-AF65-F5344CB8AC3E}">
        <p14:creationId xmlns:p14="http://schemas.microsoft.com/office/powerpoint/2010/main" val="557266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1D9B04-4561-DC5B-AB6B-43FD5E74405A}"/>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266174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a:xfrm>
            <a:off x="397397" y="-74139"/>
            <a:ext cx="3651598" cy="1014761"/>
          </a:xfrm>
        </p:spPr>
        <p:txBody>
          <a:bodyPr>
            <a:normAutofit/>
          </a:bodyPr>
          <a:lstStyle/>
          <a:p>
            <a:r>
              <a:rPr lang="en-US" sz="3200" dirty="0"/>
              <a:t>Policy Relevance</a:t>
            </a:r>
          </a:p>
        </p:txBody>
      </p:sp>
      <p:sp>
        <p:nvSpPr>
          <p:cNvPr id="2" name="TextBox 1">
            <a:extLst>
              <a:ext uri="{FF2B5EF4-FFF2-40B4-BE49-F238E27FC236}">
                <a16:creationId xmlns:a16="http://schemas.microsoft.com/office/drawing/2014/main" id="{BA1E1263-F732-2FEC-C5A6-B064904C5240}"/>
              </a:ext>
            </a:extLst>
          </p:cNvPr>
          <p:cNvSpPr txBox="1"/>
          <p:nvPr/>
        </p:nvSpPr>
        <p:spPr>
          <a:xfrm>
            <a:off x="295795" y="849487"/>
            <a:ext cx="10025072" cy="3785652"/>
          </a:xfrm>
          <a:prstGeom prst="rect">
            <a:avLst/>
          </a:prstGeom>
          <a:noFill/>
        </p:spPr>
        <p:txBody>
          <a:bodyPr wrap="square" rtlCol="0">
            <a:spAutoFit/>
          </a:bodyPr>
          <a:lstStyle/>
          <a:p>
            <a:r>
              <a:rPr lang="en-US" sz="2000" dirty="0"/>
              <a:t>Open access repositories require significant resources, technological, financial and human, to develop, sustain and innovate. For example:</a:t>
            </a:r>
          </a:p>
          <a:p>
            <a:endParaRPr lang="en-US" sz="2000" dirty="0"/>
          </a:p>
          <a:p>
            <a:pPr marL="285750" indent="-285750">
              <a:buFont typeface="Arial" panose="020B0604020202020204" pitchFamily="34" charset="0"/>
              <a:buChar char="•"/>
            </a:pPr>
            <a:r>
              <a:rPr lang="en-US" sz="2000" dirty="0"/>
              <a:t>PubMed Central server (NIH): </a:t>
            </a:r>
            <a:r>
              <a:rPr lang="en-US" sz="2000" b="1" dirty="0"/>
              <a:t>$4M</a:t>
            </a:r>
            <a:r>
              <a:rPr lang="en-US" sz="2000" dirty="0"/>
              <a:t> per year to operate.</a:t>
            </a:r>
            <a:r>
              <a:rPr lang="en-US" sz="2000" baseline="30000" dirty="0"/>
              <a:t>1</a:t>
            </a:r>
            <a:r>
              <a:rPr lang="en-US" sz="2000" dirty="0"/>
              <a:t>    </a:t>
            </a:r>
          </a:p>
          <a:p>
            <a:pPr marL="285750" indent="-285750">
              <a:buFont typeface="Arial" panose="020B0604020202020204" pitchFamily="34" charset="0"/>
              <a:buChar char="•"/>
            </a:pPr>
            <a:r>
              <a:rPr lang="en-US" sz="2000" dirty="0" err="1"/>
              <a:t>arXiv.org</a:t>
            </a:r>
            <a:r>
              <a:rPr lang="en-US" sz="2000" dirty="0"/>
              <a:t> OA archive (Cornell): </a:t>
            </a:r>
            <a:r>
              <a:rPr lang="en-US" sz="2000" b="1" dirty="0"/>
              <a:t>$4M </a:t>
            </a:r>
            <a:r>
              <a:rPr lang="en-US" sz="2000" dirty="0"/>
              <a:t>per year.</a:t>
            </a:r>
            <a:r>
              <a:rPr lang="en-US" sz="2000" baseline="30000" dirty="0"/>
              <a:t>2 </a:t>
            </a:r>
            <a:endParaRPr lang="en-US" sz="2000" i="1" dirty="0"/>
          </a:p>
          <a:p>
            <a:pPr marL="285750" indent="-285750">
              <a:buFont typeface="Arial" panose="020B0604020202020204" pitchFamily="34" charset="0"/>
              <a:buChar char="•"/>
            </a:pPr>
            <a:r>
              <a:rPr lang="en-US" sz="2000" i="1" dirty="0" err="1"/>
              <a:t>PLoS</a:t>
            </a:r>
            <a:r>
              <a:rPr lang="en-US" sz="2000" i="1" dirty="0"/>
              <a:t> One </a:t>
            </a:r>
            <a:r>
              <a:rPr lang="en-US" sz="2000" dirty="0"/>
              <a:t>technology and production costs: </a:t>
            </a:r>
            <a:r>
              <a:rPr lang="en-US" sz="2000" b="1" dirty="0"/>
              <a:t>$32M</a:t>
            </a:r>
            <a:r>
              <a:rPr lang="en-US" sz="2000" dirty="0"/>
              <a:t> in 2021.</a:t>
            </a:r>
            <a:r>
              <a:rPr lang="en-US" sz="2000" baseline="30000" dirty="0"/>
              <a:t>3</a:t>
            </a:r>
          </a:p>
          <a:p>
            <a:endParaRPr lang="en-US" sz="2000" dirty="0"/>
          </a:p>
          <a:p>
            <a:r>
              <a:rPr lang="en-US" sz="2000" dirty="0"/>
              <a:t>The aggregate costs in 2021-22 for the transition to open access for the 46 institutions that responded to a recent Association of Research Libraries (ARL) survey was </a:t>
            </a:r>
            <a:r>
              <a:rPr lang="en-US" sz="2000" b="1" dirty="0"/>
              <a:t>$32 million</a:t>
            </a:r>
            <a:r>
              <a:rPr lang="en-US" sz="2000" dirty="0"/>
              <a:t> (Vitale &amp; </a:t>
            </a:r>
            <a:r>
              <a:rPr lang="en-US" sz="2000" dirty="0" err="1"/>
              <a:t>Ruttenberg</a:t>
            </a:r>
            <a:r>
              <a:rPr lang="en-US" sz="2000" dirty="0"/>
              <a:t>, 2022). </a:t>
            </a:r>
          </a:p>
          <a:p>
            <a:endParaRPr lang="en-US" sz="2000" dirty="0"/>
          </a:p>
          <a:p>
            <a:r>
              <a:rPr lang="en-US" sz="2000" dirty="0"/>
              <a:t>Elsevier open access author fees (APCs): “approximately $150 to $9,900.”</a:t>
            </a:r>
          </a:p>
        </p:txBody>
      </p:sp>
      <p:sp>
        <p:nvSpPr>
          <p:cNvPr id="3" name="TextBox 2">
            <a:extLst>
              <a:ext uri="{FF2B5EF4-FFF2-40B4-BE49-F238E27FC236}">
                <a16:creationId xmlns:a16="http://schemas.microsoft.com/office/drawing/2014/main" id="{56C27C5A-C204-9E3E-4B49-316BE75B1078}"/>
              </a:ext>
            </a:extLst>
          </p:cNvPr>
          <p:cNvSpPr txBox="1"/>
          <p:nvPr/>
        </p:nvSpPr>
        <p:spPr>
          <a:xfrm>
            <a:off x="105348" y="5877275"/>
            <a:ext cx="9292115" cy="1051570"/>
          </a:xfrm>
          <a:prstGeom prst="rect">
            <a:avLst/>
          </a:prstGeom>
          <a:noFill/>
        </p:spPr>
        <p:txBody>
          <a:bodyPr wrap="square" rtlCol="0">
            <a:spAutoFit/>
          </a:bodyPr>
          <a:lstStyle/>
          <a:p>
            <a:r>
              <a:rPr lang="en-US" sz="1100" baseline="30000" dirty="0"/>
              <a:t>1 </a:t>
            </a:r>
            <a:r>
              <a:rPr lang="en-US" sz="1100" dirty="0">
                <a:hlinkClick r:id="rId3"/>
              </a:rPr>
              <a:t>https://scholarlykitchen.sspnet.org/2013/07/16/the-price-of-posting-pubmed-central-spends-most-of-its-budget-handling-author-manuscripts/</a:t>
            </a:r>
            <a:endParaRPr lang="en-US" sz="1100" dirty="0"/>
          </a:p>
          <a:p>
            <a:endParaRPr lang="en-US" sz="1100" dirty="0"/>
          </a:p>
          <a:p>
            <a:r>
              <a:rPr lang="en-US" sz="1100" baseline="30000" dirty="0"/>
              <a:t>2 </a:t>
            </a:r>
            <a:r>
              <a:rPr lang="en-US" sz="1100" dirty="0">
                <a:hlinkClick r:id="rId4"/>
              </a:rPr>
              <a:t>https://arxiv.org/about/reports-financials</a:t>
            </a:r>
            <a:endParaRPr lang="en-US" sz="1100" dirty="0"/>
          </a:p>
          <a:p>
            <a:endParaRPr lang="en-US" sz="1100" dirty="0"/>
          </a:p>
          <a:p>
            <a:r>
              <a:rPr lang="en-US" sz="1100" baseline="30000" dirty="0"/>
              <a:t>3</a:t>
            </a:r>
            <a:r>
              <a:rPr lang="en-US" sz="1100" dirty="0"/>
              <a:t> </a:t>
            </a:r>
            <a:r>
              <a:rPr lang="en-US" sz="1100" dirty="0">
                <a:hlinkClick r:id="rId5"/>
              </a:rPr>
              <a:t>https://plos.org/wp-content/uploads/2023/03/Public-Library-of-Science-Dec21-AR-Final.pdf</a:t>
            </a:r>
            <a:endParaRPr lang="en-US" sz="1100" dirty="0"/>
          </a:p>
          <a:p>
            <a:endParaRPr lang="en-US" sz="1100" baseline="30000" dirty="0"/>
          </a:p>
        </p:txBody>
      </p:sp>
      <p:pic>
        <p:nvPicPr>
          <p:cNvPr id="2050" name="Picture 2" descr="PubMed">
            <a:extLst>
              <a:ext uri="{FF2B5EF4-FFF2-40B4-BE49-F238E27FC236}">
                <a16:creationId xmlns:a16="http://schemas.microsoft.com/office/drawing/2014/main" id="{6F1CE0BF-2F63-8E56-E5B7-78D52C3A8C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2141" y="2724694"/>
            <a:ext cx="1272462" cy="12724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rXiv logo">
            <a:extLst>
              <a:ext uri="{FF2B5EF4-FFF2-40B4-BE49-F238E27FC236}">
                <a16:creationId xmlns:a16="http://schemas.microsoft.com/office/drawing/2014/main" id="{F11D60D0-9B82-D04B-D8AC-CABBFDE692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22141" y="1217449"/>
            <a:ext cx="1272462" cy="12724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me - PLOS">
            <a:extLst>
              <a:ext uri="{FF2B5EF4-FFF2-40B4-BE49-F238E27FC236}">
                <a16:creationId xmlns:a16="http://schemas.microsoft.com/office/drawing/2014/main" id="{D297E5AE-8654-DB5E-7B43-95AC620458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84426" y="4221182"/>
            <a:ext cx="1411780" cy="927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806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F5D46-CC4F-B6D7-3FB6-9713D86D20A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1D5707E-9774-71AB-E4EA-6E84C7D5FC55}"/>
              </a:ext>
            </a:extLst>
          </p:cNvPr>
          <p:cNvSpPr>
            <a:spLocks noGrp="1"/>
          </p:cNvSpPr>
          <p:nvPr>
            <p:ph type="title"/>
          </p:nvPr>
        </p:nvSpPr>
        <p:spPr>
          <a:xfrm>
            <a:off x="411251" y="175242"/>
            <a:ext cx="8053875" cy="1014761"/>
          </a:xfrm>
        </p:spPr>
        <p:txBody>
          <a:bodyPr>
            <a:normAutofit/>
          </a:bodyPr>
          <a:lstStyle/>
          <a:p>
            <a:r>
              <a:rPr lang="en-US" sz="3200" dirty="0"/>
              <a:t>Data Sources for Empirical Investigation</a:t>
            </a:r>
          </a:p>
        </p:txBody>
      </p:sp>
      <p:graphicFrame>
        <p:nvGraphicFramePr>
          <p:cNvPr id="5" name="Table 4">
            <a:extLst>
              <a:ext uri="{FF2B5EF4-FFF2-40B4-BE49-F238E27FC236}">
                <a16:creationId xmlns:a16="http://schemas.microsoft.com/office/drawing/2014/main" id="{B806B552-811B-AA40-402F-7A442657E1BA}"/>
              </a:ext>
            </a:extLst>
          </p:cNvPr>
          <p:cNvGraphicFramePr>
            <a:graphicFrameLocks noGrp="1"/>
          </p:cNvGraphicFramePr>
          <p:nvPr>
            <p:extLst>
              <p:ext uri="{D42A27DB-BD31-4B8C-83A1-F6EECF244321}">
                <p14:modId xmlns:p14="http://schemas.microsoft.com/office/powerpoint/2010/main" val="239709945"/>
              </p:ext>
            </p:extLst>
          </p:nvPr>
        </p:nvGraphicFramePr>
        <p:xfrm>
          <a:off x="1399309" y="1786465"/>
          <a:ext cx="9199416" cy="4018589"/>
        </p:xfrm>
        <a:graphic>
          <a:graphicData uri="http://schemas.openxmlformats.org/drawingml/2006/table">
            <a:tbl>
              <a:tblPr firstRow="1" bandRow="1">
                <a:tableStyleId>{5C22544A-7EE6-4342-B048-85BDC9FD1C3A}</a:tableStyleId>
              </a:tblPr>
              <a:tblGrid>
                <a:gridCol w="3066472">
                  <a:extLst>
                    <a:ext uri="{9D8B030D-6E8A-4147-A177-3AD203B41FA5}">
                      <a16:colId xmlns:a16="http://schemas.microsoft.com/office/drawing/2014/main" val="1214907092"/>
                    </a:ext>
                  </a:extLst>
                </a:gridCol>
                <a:gridCol w="3066472">
                  <a:extLst>
                    <a:ext uri="{9D8B030D-6E8A-4147-A177-3AD203B41FA5}">
                      <a16:colId xmlns:a16="http://schemas.microsoft.com/office/drawing/2014/main" val="1491036340"/>
                    </a:ext>
                  </a:extLst>
                </a:gridCol>
                <a:gridCol w="3066472">
                  <a:extLst>
                    <a:ext uri="{9D8B030D-6E8A-4147-A177-3AD203B41FA5}">
                      <a16:colId xmlns:a16="http://schemas.microsoft.com/office/drawing/2014/main" val="271578125"/>
                    </a:ext>
                  </a:extLst>
                </a:gridCol>
              </a:tblGrid>
              <a:tr h="603373">
                <a:tc>
                  <a:txBody>
                    <a:bodyPr/>
                    <a:lstStyle/>
                    <a:p>
                      <a:pPr algn="ctr"/>
                      <a:r>
                        <a:rPr lang="en-US" dirty="0"/>
                        <a:t>Repository</a:t>
                      </a:r>
                    </a:p>
                  </a:txBody>
                  <a:tcPr/>
                </a:tc>
                <a:tc>
                  <a:txBody>
                    <a:bodyPr/>
                    <a:lstStyle/>
                    <a:p>
                      <a:pPr algn="ctr"/>
                      <a:r>
                        <a:rPr lang="en-US" dirty="0"/>
                        <a:t>Type</a:t>
                      </a:r>
                    </a:p>
                  </a:txBody>
                  <a:tcPr/>
                </a:tc>
                <a:tc>
                  <a:txBody>
                    <a:bodyPr/>
                    <a:lstStyle/>
                    <a:p>
                      <a:pPr algn="ctr"/>
                      <a:r>
                        <a:rPr lang="en-US" dirty="0"/>
                        <a:t>Observations</a:t>
                      </a:r>
                    </a:p>
                  </a:txBody>
                  <a:tcPr/>
                </a:tc>
                <a:extLst>
                  <a:ext uri="{0D108BD9-81ED-4DB2-BD59-A6C34878D82A}">
                    <a16:rowId xmlns:a16="http://schemas.microsoft.com/office/drawing/2014/main" val="367825114"/>
                  </a:ext>
                </a:extLst>
              </a:tr>
              <a:tr h="1332340">
                <a:tc>
                  <a:txBody>
                    <a:bodyPr/>
                    <a:lstStyle/>
                    <a:p>
                      <a:pPr algn="ctr"/>
                      <a:r>
                        <a:rPr lang="en-US" dirty="0"/>
                        <a:t>National Academies Press</a:t>
                      </a:r>
                    </a:p>
                  </a:txBody>
                  <a:tcPr/>
                </a:tc>
                <a:tc>
                  <a:txBody>
                    <a:bodyPr/>
                    <a:lstStyle/>
                    <a:p>
                      <a:pPr algn="ctr"/>
                      <a:r>
                        <a:rPr lang="en-US" dirty="0"/>
                        <a:t>National Academies consensus reports</a:t>
                      </a:r>
                    </a:p>
                  </a:txBody>
                  <a:tcPr/>
                </a:tc>
                <a:tc>
                  <a:txBody>
                    <a:bodyPr/>
                    <a:lstStyle/>
                    <a:p>
                      <a:pPr lvl="0" algn="ctr"/>
                      <a:r>
                        <a:rPr lang="en-US" sz="1800" dirty="0"/>
                        <a:t>1,076,133 downloads</a:t>
                      </a:r>
                    </a:p>
                    <a:p>
                      <a:pPr lvl="0" algn="ctr"/>
                      <a:endParaRPr lang="en-US" sz="1800" dirty="0"/>
                    </a:p>
                    <a:p>
                      <a:pPr lvl="0" algn="ctr"/>
                      <a:r>
                        <a:rPr lang="en-US" sz="1800" dirty="0"/>
                        <a:t>6,271 reports published 2010 or earlier</a:t>
                      </a:r>
                      <a:endParaRPr lang="en-US" sz="2000" dirty="0"/>
                    </a:p>
                  </a:txBody>
                  <a:tcPr/>
                </a:tc>
                <a:extLst>
                  <a:ext uri="{0D108BD9-81ED-4DB2-BD59-A6C34878D82A}">
                    <a16:rowId xmlns:a16="http://schemas.microsoft.com/office/drawing/2014/main" val="1464408803"/>
                  </a:ext>
                </a:extLst>
              </a:tr>
              <a:tr h="1041438">
                <a:tc>
                  <a:txBody>
                    <a:bodyPr/>
                    <a:lstStyle/>
                    <a:p>
                      <a:pPr algn="ctr"/>
                      <a:r>
                        <a:rPr lang="en-US" dirty="0"/>
                        <a:t>Harvard DASH</a:t>
                      </a:r>
                    </a:p>
                  </a:txBody>
                  <a:tcPr/>
                </a:tc>
                <a:tc>
                  <a:txBody>
                    <a:bodyPr/>
                    <a:lstStyle/>
                    <a:p>
                      <a:pPr algn="ctr"/>
                      <a:r>
                        <a:rPr lang="en-US" dirty="0"/>
                        <a:t>Article and book chapter pre-prints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3548 user “stories” from Oct 2012 to Dec 2018</a:t>
                      </a:r>
                    </a:p>
                    <a:p>
                      <a:pPr algn="ctr"/>
                      <a:endParaRPr lang="en-US" dirty="0"/>
                    </a:p>
                  </a:txBody>
                  <a:tcPr/>
                </a:tc>
                <a:extLst>
                  <a:ext uri="{0D108BD9-81ED-4DB2-BD59-A6C34878D82A}">
                    <a16:rowId xmlns:a16="http://schemas.microsoft.com/office/drawing/2014/main" val="3362583859"/>
                  </a:ext>
                </a:extLst>
              </a:tr>
              <a:tr h="1041438">
                <a:tc>
                  <a:txBody>
                    <a:bodyPr/>
                    <a:lstStyle/>
                    <a:p>
                      <a:pPr algn="ctr"/>
                      <a:r>
                        <a:rPr lang="en-US" dirty="0"/>
                        <a:t>Univ. of Michigan Press Fulcrum OA repository</a:t>
                      </a:r>
                    </a:p>
                  </a:txBody>
                  <a:tcPr/>
                </a:tc>
                <a:tc>
                  <a:txBody>
                    <a:bodyPr/>
                    <a:lstStyle/>
                    <a:p>
                      <a:pPr algn="ctr"/>
                      <a:r>
                        <a:rPr lang="en-US" dirty="0"/>
                        <a:t>OA monographs</a:t>
                      </a:r>
                    </a:p>
                  </a:txBody>
                  <a:tcPr/>
                </a:tc>
                <a:tc>
                  <a:txBody>
                    <a:bodyPr/>
                    <a:lstStyle/>
                    <a:p>
                      <a:pPr algn="ctr"/>
                      <a:r>
                        <a:rPr lang="en-US" dirty="0"/>
                        <a:t>7,813 user comments</a:t>
                      </a:r>
                    </a:p>
                  </a:txBody>
                  <a:tcPr/>
                </a:tc>
                <a:extLst>
                  <a:ext uri="{0D108BD9-81ED-4DB2-BD59-A6C34878D82A}">
                    <a16:rowId xmlns:a16="http://schemas.microsoft.com/office/drawing/2014/main" val="77860175"/>
                  </a:ext>
                </a:extLst>
              </a:tr>
            </a:tbl>
          </a:graphicData>
        </a:graphic>
      </p:graphicFrame>
    </p:spTree>
    <p:extLst>
      <p:ext uri="{BB962C8B-B14F-4D97-AF65-F5344CB8AC3E}">
        <p14:creationId xmlns:p14="http://schemas.microsoft.com/office/powerpoint/2010/main" val="3899882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9ACE267-5498-454D-8569-493E6EDFE21F}"/>
              </a:ext>
            </a:extLst>
          </p:cNvPr>
          <p:cNvSpPr>
            <a:spLocks noGrp="1"/>
          </p:cNvSpPr>
          <p:nvPr>
            <p:ph idx="1"/>
          </p:nvPr>
        </p:nvSpPr>
        <p:spPr>
          <a:xfrm>
            <a:off x="494108" y="909716"/>
            <a:ext cx="11203784" cy="5948284"/>
          </a:xfrm>
        </p:spPr>
        <p:txBody>
          <a:bodyPr>
            <a:normAutofit/>
          </a:bodyPr>
          <a:lstStyle/>
          <a:p>
            <a:pPr marL="0" indent="0">
              <a:buNone/>
            </a:pPr>
            <a:endParaRPr lang="en-US" dirty="0"/>
          </a:p>
          <a:p>
            <a:pPr lvl="1"/>
            <a:r>
              <a:rPr lang="en-US" sz="2400" dirty="0"/>
              <a:t>Empirical insight into whether, and how, non-researchers use research.</a:t>
            </a:r>
          </a:p>
          <a:p>
            <a:pPr lvl="1"/>
            <a:endParaRPr lang="en-US" sz="2400" dirty="0"/>
          </a:p>
          <a:p>
            <a:pPr lvl="1"/>
            <a:r>
              <a:rPr lang="en-US" sz="2400" dirty="0"/>
              <a:t>High-frequency data on OA use pre- and post-policy treatment are limited.</a:t>
            </a:r>
          </a:p>
          <a:p>
            <a:pPr marL="457200" lvl="1" indent="0">
              <a:buNone/>
            </a:pPr>
            <a:endParaRPr lang="en-US" sz="2400" dirty="0"/>
          </a:p>
          <a:p>
            <a:pPr lvl="1"/>
            <a:r>
              <a:rPr lang="en-US" sz="2400" dirty="0"/>
              <a:t>LIS literature about non-researcher use of OA are varied, drawing from multiple theories. </a:t>
            </a:r>
          </a:p>
          <a:p>
            <a:pPr marL="457200" lvl="1" indent="0">
              <a:buNone/>
            </a:pPr>
            <a:endParaRPr lang="en-US" sz="2400" dirty="0"/>
          </a:p>
          <a:p>
            <a:pPr lvl="1"/>
            <a:r>
              <a:rPr lang="en-US" sz="2400" dirty="0"/>
              <a:t>Qualitative data regarding OA use are rare.* </a:t>
            </a:r>
          </a:p>
          <a:p>
            <a:pPr marL="457200" lvl="1" indent="0">
              <a:buNone/>
            </a:pPr>
            <a:endParaRPr lang="en-US" sz="2400" dirty="0"/>
          </a:p>
          <a:p>
            <a:pPr lvl="1"/>
            <a:r>
              <a:rPr lang="en-US" sz="2400" dirty="0"/>
              <a:t>R scripts and Python code publicly available.</a:t>
            </a:r>
          </a:p>
          <a:p>
            <a:pPr marL="457200" lvl="1" indent="0">
              <a:buNone/>
            </a:pPr>
            <a:endParaRPr lang="en-US" sz="2400" dirty="0"/>
          </a:p>
          <a:p>
            <a:endParaRPr lang="en-US" sz="2000" dirty="0"/>
          </a:p>
          <a:p>
            <a:pPr marL="285750"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endParaRPr lang="en-US" sz="2400" b="1" dirty="0"/>
          </a:p>
          <a:p>
            <a:pPr lvl="1"/>
            <a:endParaRPr lang="en-US" sz="2400" dirty="0"/>
          </a:p>
          <a:p>
            <a:pPr lvl="1"/>
            <a:endParaRPr lang="en-US" dirty="0"/>
          </a:p>
        </p:txBody>
      </p:sp>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a:xfrm>
            <a:off x="748786" y="216291"/>
            <a:ext cx="8572500" cy="1014761"/>
          </a:xfrm>
        </p:spPr>
        <p:txBody>
          <a:bodyPr/>
          <a:lstStyle/>
          <a:p>
            <a:r>
              <a:rPr lang="en-US" dirty="0"/>
              <a:t>Contributions</a:t>
            </a:r>
          </a:p>
        </p:txBody>
      </p:sp>
    </p:spTree>
    <p:extLst>
      <p:ext uri="{BB962C8B-B14F-4D97-AF65-F5344CB8AC3E}">
        <p14:creationId xmlns:p14="http://schemas.microsoft.com/office/powerpoint/2010/main" val="3327778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9ACE267-5498-454D-8569-493E6EDFE21F}"/>
              </a:ext>
            </a:extLst>
          </p:cNvPr>
          <p:cNvSpPr>
            <a:spLocks noGrp="1"/>
          </p:cNvSpPr>
          <p:nvPr>
            <p:ph idx="1"/>
          </p:nvPr>
        </p:nvSpPr>
        <p:spPr>
          <a:xfrm>
            <a:off x="583047" y="1121680"/>
            <a:ext cx="11025905" cy="5730352"/>
          </a:xfrm>
        </p:spPr>
        <p:txBody>
          <a:bodyPr>
            <a:normAutofit/>
          </a:bodyPr>
          <a:lstStyle/>
          <a:p>
            <a:r>
              <a:rPr lang="en-US" sz="2800" i="1" dirty="0"/>
              <a:t>What is the </a:t>
            </a:r>
            <a:r>
              <a:rPr lang="en-US" sz="2800" b="1" i="1" dirty="0"/>
              <a:t>effect</a:t>
            </a:r>
            <a:r>
              <a:rPr lang="en-US" sz="2800" i="1" dirty="0"/>
              <a:t> of open access on non-researcher use of National Academies (NASEM) reports? </a:t>
            </a:r>
          </a:p>
          <a:p>
            <a:pPr marL="0" indent="0">
              <a:buNone/>
            </a:pPr>
            <a:endParaRPr lang="en-US" i="1" dirty="0"/>
          </a:p>
          <a:p>
            <a:r>
              <a:rPr lang="en-US" sz="2800" i="1" dirty="0"/>
              <a:t>Who are Harvard DASH OA users (</a:t>
            </a:r>
            <a:r>
              <a:rPr lang="en-US" sz="2800" b="1" i="1" dirty="0"/>
              <a:t>typology</a:t>
            </a:r>
            <a:r>
              <a:rPr lang="en-US" sz="2800" i="1" dirty="0"/>
              <a:t> classification)?</a:t>
            </a:r>
          </a:p>
          <a:p>
            <a:pPr marL="0" indent="0">
              <a:buNone/>
            </a:pPr>
            <a:r>
              <a:rPr lang="en-US" sz="2800" i="1" dirty="0"/>
              <a:t> </a:t>
            </a:r>
          </a:p>
          <a:p>
            <a:r>
              <a:rPr lang="en-US" sz="2800" i="1" dirty="0"/>
              <a:t>What is the </a:t>
            </a:r>
            <a:r>
              <a:rPr lang="en-US" sz="2800" b="1" i="1" dirty="0"/>
              <a:t>sociocultural</a:t>
            </a:r>
            <a:r>
              <a:rPr lang="en-US" sz="2800" i="1" dirty="0"/>
              <a:t> </a:t>
            </a:r>
            <a:r>
              <a:rPr lang="en-US" sz="2800" b="1" i="1" dirty="0"/>
              <a:t>context</a:t>
            </a:r>
            <a:r>
              <a:rPr lang="en-US" sz="2800" i="1" dirty="0"/>
              <a:t> of non-researcher use of Harvard DASH OA research?</a:t>
            </a:r>
          </a:p>
          <a:p>
            <a:endParaRPr lang="en-US" sz="2800" i="1" dirty="0"/>
          </a:p>
          <a:p>
            <a:r>
              <a:rPr lang="en-US" sz="2800" i="1" dirty="0"/>
              <a:t>What motivates public uptake of </a:t>
            </a:r>
            <a:r>
              <a:rPr lang="en-US" sz="2800" b="1" i="1" dirty="0"/>
              <a:t>openly accessible monographs </a:t>
            </a:r>
            <a:r>
              <a:rPr lang="en-US" sz="2800" i="1" dirty="0"/>
              <a:t>from university publishers?</a:t>
            </a:r>
          </a:p>
          <a:p>
            <a:endParaRPr lang="en-US" i="1" dirty="0"/>
          </a:p>
        </p:txBody>
      </p:sp>
      <p:sp>
        <p:nvSpPr>
          <p:cNvPr id="4" name="Title 3">
            <a:extLst>
              <a:ext uri="{FF2B5EF4-FFF2-40B4-BE49-F238E27FC236}">
                <a16:creationId xmlns:a16="http://schemas.microsoft.com/office/drawing/2014/main" id="{096CCFBC-CEEA-8445-9C0A-80973839FEA5}"/>
              </a:ext>
            </a:extLst>
          </p:cNvPr>
          <p:cNvSpPr>
            <a:spLocks noGrp="1"/>
          </p:cNvSpPr>
          <p:nvPr>
            <p:ph type="title"/>
          </p:nvPr>
        </p:nvSpPr>
        <p:spPr>
          <a:xfrm>
            <a:off x="406833" y="-106329"/>
            <a:ext cx="8572500" cy="1014761"/>
          </a:xfrm>
        </p:spPr>
        <p:txBody>
          <a:bodyPr/>
          <a:lstStyle/>
          <a:p>
            <a:r>
              <a:rPr lang="en-US" dirty="0"/>
              <a:t>Research Questions</a:t>
            </a:r>
          </a:p>
        </p:txBody>
      </p:sp>
    </p:spTree>
    <p:extLst>
      <p:ext uri="{BB962C8B-B14F-4D97-AF65-F5344CB8AC3E}">
        <p14:creationId xmlns:p14="http://schemas.microsoft.com/office/powerpoint/2010/main" val="379501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5B876-C2EB-5C2E-A424-5BD2F63011AA}"/>
              </a:ext>
            </a:extLst>
          </p:cNvPr>
          <p:cNvSpPr>
            <a:spLocks noGrp="1"/>
          </p:cNvSpPr>
          <p:nvPr>
            <p:ph type="title"/>
          </p:nvPr>
        </p:nvSpPr>
        <p:spPr>
          <a:xfrm>
            <a:off x="1642654" y="1948985"/>
            <a:ext cx="8906692" cy="2960028"/>
          </a:xfrm>
        </p:spPr>
        <p:txBody>
          <a:bodyPr>
            <a:normAutofit/>
          </a:bodyPr>
          <a:lstStyle/>
          <a:p>
            <a:pPr algn="ctr"/>
            <a:r>
              <a:rPr lang="en-US" sz="4400" dirty="0"/>
              <a:t>Literature and Theory</a:t>
            </a:r>
          </a:p>
        </p:txBody>
      </p:sp>
    </p:spTree>
    <p:extLst>
      <p:ext uri="{BB962C8B-B14F-4D97-AF65-F5344CB8AC3E}">
        <p14:creationId xmlns:p14="http://schemas.microsoft.com/office/powerpoint/2010/main" val="1941586058"/>
      </p:ext>
    </p:extLst>
  </p:cSld>
  <p:clrMapOvr>
    <a:masterClrMapping/>
  </p:clrMapOvr>
</p:sld>
</file>

<file path=ppt/theme/theme1.xml><?xml version="1.0" encoding="utf-8"?>
<a:theme xmlns:a="http://schemas.openxmlformats.org/drawingml/2006/main" name="Title Page">
  <a:themeElements>
    <a:clrScheme name="Custom 1">
      <a:dk1>
        <a:srgbClr val="003057"/>
      </a:dk1>
      <a:lt1>
        <a:srgbClr val="FFFFFF"/>
      </a:lt1>
      <a:dk2>
        <a:srgbClr val="545859"/>
      </a:dk2>
      <a:lt2>
        <a:srgbClr val="D6DBD3"/>
      </a:lt2>
      <a:accent1>
        <a:srgbClr val="B3A369"/>
      </a:accent1>
      <a:accent2>
        <a:srgbClr val="64CCC9"/>
      </a:accent2>
      <a:accent3>
        <a:srgbClr val="A3D233"/>
      </a:accent3>
      <a:accent4>
        <a:srgbClr val="EAAA00"/>
      </a:accent4>
      <a:accent5>
        <a:srgbClr val="008C95"/>
      </a:accent5>
      <a:accent6>
        <a:srgbClr val="7800F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ATech_PPTtemplate_2021_wide" id="{E85096BA-033B-D848-B268-A76C8AE5D2A4}" vid="{1C4A0A5B-2267-F04A-B00C-3FCDF7CFA02E}"/>
    </a:ext>
  </a:extLst>
</a:theme>
</file>

<file path=ppt/theme/theme2.xml><?xml version="1.0" encoding="utf-8"?>
<a:theme xmlns:a="http://schemas.openxmlformats.org/drawingml/2006/main" name="Dividers">
  <a:themeElements>
    <a:clrScheme name="GA Tech 2021">
      <a:dk1>
        <a:srgbClr val="003057"/>
      </a:dk1>
      <a:lt1>
        <a:srgbClr val="FFFFFF"/>
      </a:lt1>
      <a:dk2>
        <a:srgbClr val="545859"/>
      </a:dk2>
      <a:lt2>
        <a:srgbClr val="D6DBD3"/>
      </a:lt2>
      <a:accent1>
        <a:srgbClr val="EAAA00"/>
      </a:accent1>
      <a:accent2>
        <a:srgbClr val="64CCC9"/>
      </a:accent2>
      <a:accent3>
        <a:srgbClr val="A3D233"/>
      </a:accent3>
      <a:accent4>
        <a:srgbClr val="7800FF"/>
      </a:accent4>
      <a:accent5>
        <a:srgbClr val="008C95"/>
      </a:accent5>
      <a:accent6>
        <a:srgbClr val="E04F3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ATech_PPTtemplate_2021_wide" id="{E85096BA-033B-D848-B268-A76C8AE5D2A4}" vid="{1C4A0A5B-2267-F04A-B00C-3FCDF7CFA02E}"/>
    </a:ext>
  </a:extLst>
</a:theme>
</file>

<file path=ppt/theme/theme3.xml><?xml version="1.0" encoding="utf-8"?>
<a:theme xmlns:a="http://schemas.openxmlformats.org/drawingml/2006/main" name="Content Page">
  <a:themeElements>
    <a:clrScheme name="GT Theme">
      <a:dk1>
        <a:srgbClr val="003057"/>
      </a:dk1>
      <a:lt1>
        <a:srgbClr val="FFFFFF"/>
      </a:lt1>
      <a:dk2>
        <a:srgbClr val="545859"/>
      </a:dk2>
      <a:lt2>
        <a:srgbClr val="D6DBD3"/>
      </a:lt2>
      <a:accent1>
        <a:srgbClr val="B3A369"/>
      </a:accent1>
      <a:accent2>
        <a:srgbClr val="003057"/>
      </a:accent2>
      <a:accent3>
        <a:srgbClr val="54585A"/>
      </a:accent3>
      <a:accent4>
        <a:srgbClr val="D6DBD4"/>
      </a:accent4>
      <a:accent5>
        <a:srgbClr val="F9F6E5"/>
      </a:accent5>
      <a:accent6>
        <a:srgbClr val="EAAA0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Tech_PPTtemplate_2021_wide" id="{E85096BA-033B-D848-B268-A76C8AE5D2A4}" vid="{C86BDF43-62E5-5C4C-BBB8-C9F54843079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GATech_PPTtemplate_2021_wide</Template>
  <TotalTime>21473</TotalTime>
  <Words>2800</Words>
  <Application>Microsoft Office PowerPoint</Application>
  <PresentationFormat>Widescreen</PresentationFormat>
  <Paragraphs>405</Paragraphs>
  <Slides>49</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49</vt:i4>
      </vt:variant>
    </vt:vector>
  </HeadingPairs>
  <TitlesOfParts>
    <vt:vector size="56" baseType="lpstr">
      <vt:lpstr>Roboto</vt:lpstr>
      <vt:lpstr>Calibri</vt:lpstr>
      <vt:lpstr>Courier New</vt:lpstr>
      <vt:lpstr>Arial</vt:lpstr>
      <vt:lpstr>Title Page</vt:lpstr>
      <vt:lpstr>Dividers</vt:lpstr>
      <vt:lpstr>Content Page</vt:lpstr>
      <vt:lpstr>Empirical Inquiries into the Public Value of  Openly Accessible Research</vt:lpstr>
      <vt:lpstr>Definitions</vt:lpstr>
      <vt:lpstr>OA Policy Statements</vt:lpstr>
      <vt:lpstr>OA Policy Statements</vt:lpstr>
      <vt:lpstr>Policy Relevance</vt:lpstr>
      <vt:lpstr>Data Sources for Empirical Investigation</vt:lpstr>
      <vt:lpstr>Contributions</vt:lpstr>
      <vt:lpstr>Research Questions</vt:lpstr>
      <vt:lpstr>Literature and Theory</vt:lpstr>
      <vt:lpstr>Key Literature</vt:lpstr>
      <vt:lpstr>Key Literature: Theory</vt:lpstr>
      <vt:lpstr>Key Literature: Theory</vt:lpstr>
      <vt:lpstr>Additional relevant theory </vt:lpstr>
      <vt:lpstr>Questions, Data and Methods</vt:lpstr>
      <vt:lpstr>RQ1a: What is the effect of OA on non-researcher use of high-quality science?</vt:lpstr>
      <vt:lpstr>RQ1a: What is the effect of OA on non-researcher use of high-quality science?</vt:lpstr>
      <vt:lpstr>RQ2a: What is the typology of Harvard DASH OA use?</vt:lpstr>
      <vt:lpstr>RQ2a: What is the typology of layperson OA use?</vt:lpstr>
      <vt:lpstr>RQ2a: What is the typology of layperson OA use?</vt:lpstr>
      <vt:lpstr>RQ2a: What is the typology of Harvard DASH OA use?</vt:lpstr>
      <vt:lpstr>RQ2b: What is the sociocultural context of public OA use?</vt:lpstr>
      <vt:lpstr>Results</vt:lpstr>
      <vt:lpstr>RQ1(a) Results: Effect of OA Policy on Non-Researcher Downloads (with Counterfactual)</vt:lpstr>
      <vt:lpstr>RQ1(a) Results: Effect of OA Policy on Non-Researcher Downloads (interrupted time-series)</vt:lpstr>
      <vt:lpstr>RQ2: Summary Info for “Your Story Matters”</vt:lpstr>
      <vt:lpstr>RQ2a: Results from BERT-based DASH Typology Coding</vt:lpstr>
      <vt:lpstr>RQ2a: Results from Hicks Typology Classification</vt:lpstr>
      <vt:lpstr>RQ2a: Typology Gap Analysis</vt:lpstr>
      <vt:lpstr>RQ2a: Proposed multi-option typology</vt:lpstr>
      <vt:lpstr>RQ2b: Sociocultural Context for Non-Research Use of OA (Savolainen)</vt:lpstr>
      <vt:lpstr>RQ2b: Comparing Story Distribution with DASH Disciplines</vt:lpstr>
      <vt:lpstr>RQ2b Text Analysis: Sentiment / Emotion </vt:lpstr>
      <vt:lpstr>RQ2b Text Analysis: Sentiment / Emotion</vt:lpstr>
      <vt:lpstr>RQ2b Text Analysis: Sentiment / Emotion</vt:lpstr>
      <vt:lpstr>RQ2b Text Analysis: Sentiment / Emotion</vt:lpstr>
      <vt:lpstr>Study Implications</vt:lpstr>
      <vt:lpstr>Results</vt:lpstr>
      <vt:lpstr>Work in Process:  Public Use of Openly Accessible Monographs  Analyzing the public impact of University of Michigan’s Fulcrum OA Monograph Platform  With Diana Hicks (Georgia Tech)  and Charles Watkinson (Michigan)</vt:lpstr>
      <vt:lpstr>Public motivation</vt:lpstr>
      <vt:lpstr>Method</vt:lpstr>
      <vt:lpstr>PowerPoint Presentation</vt:lpstr>
      <vt:lpstr>Non-academic users</vt:lpstr>
      <vt:lpstr>PowerPoint Presentation</vt:lpstr>
      <vt:lpstr>“Why?” field text analysis: noun-word pairings, ranked</vt:lpstr>
      <vt:lpstr>“Why?” column responses: sentiment (NRC lexicon)</vt:lpstr>
      <vt:lpstr>Theories: Everyday-Life Information Seeking (Savolainen) and Serious Leisure (Stebbins)</vt:lpstr>
      <vt:lpstr>Public Uptake: “Long-tail” Economics (Brynjolfsson, et al) </vt:lpstr>
      <vt:lpstr>Advancing the Endless Frontier</vt:lpstr>
      <vt:lpstr>Thank you!</vt:lpstr>
    </vt:vector>
  </TitlesOfParts>
  <Company>Georgia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Shapes and Charts  Style Guide</dc:title>
  <dc:creator>Perez, Raul N</dc:creator>
  <cp:lastModifiedBy>Stephan, Katherine</cp:lastModifiedBy>
  <cp:revision>68</cp:revision>
  <dcterms:created xsi:type="dcterms:W3CDTF">2022-08-24T13:02:54Z</dcterms:created>
  <dcterms:modified xsi:type="dcterms:W3CDTF">2026-03-10T09:20:49Z</dcterms:modified>
</cp:coreProperties>
</file>